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0" r:id="rId2"/>
    <p:sldMasterId id="2147483748" r:id="rId3"/>
    <p:sldMasterId id="2147483767" r:id="rId4"/>
  </p:sldMasterIdLst>
  <p:notesMasterIdLst>
    <p:notesMasterId r:id="rId27"/>
  </p:notesMasterIdLst>
  <p:handoutMasterIdLst>
    <p:handoutMasterId r:id="rId28"/>
  </p:handoutMasterIdLst>
  <p:sldIdLst>
    <p:sldId id="343" r:id="rId5"/>
    <p:sldId id="406" r:id="rId6"/>
    <p:sldId id="265" r:id="rId7"/>
    <p:sldId id="426" r:id="rId8"/>
    <p:sldId id="477" r:id="rId9"/>
    <p:sldId id="282" r:id="rId10"/>
    <p:sldId id="495" r:id="rId11"/>
    <p:sldId id="345" r:id="rId12"/>
    <p:sldId id="479" r:id="rId13"/>
    <p:sldId id="260" r:id="rId14"/>
    <p:sldId id="499" r:id="rId15"/>
    <p:sldId id="500" r:id="rId16"/>
    <p:sldId id="375" r:id="rId17"/>
    <p:sldId id="442" r:id="rId18"/>
    <p:sldId id="482" r:id="rId19"/>
    <p:sldId id="483" r:id="rId20"/>
    <p:sldId id="539" r:id="rId21"/>
    <p:sldId id="493" r:id="rId22"/>
    <p:sldId id="540" r:id="rId23"/>
    <p:sldId id="399" r:id="rId24"/>
    <p:sldId id="529" r:id="rId25"/>
    <p:sldId id="511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64"/>
    <a:srgbClr val="74067C"/>
    <a:srgbClr val="D0005B"/>
    <a:srgbClr val="FF3C29"/>
    <a:srgbClr val="006CB2"/>
    <a:srgbClr val="425656"/>
    <a:srgbClr val="1E4A77"/>
    <a:srgbClr val="4F54B7"/>
    <a:srgbClr val="361CC1"/>
    <a:srgbClr val="368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52" autoAdjust="0"/>
    <p:restoredTop sz="94838"/>
  </p:normalViewPr>
  <p:slideViewPr>
    <p:cSldViewPr snapToGrid="0">
      <p:cViewPr varScale="1">
        <p:scale>
          <a:sx n="106" d="100"/>
          <a:sy n="106" d="100"/>
        </p:scale>
        <p:origin x="1264" y="176"/>
      </p:cViewPr>
      <p:guideLst>
        <p:guide orient="horz" pos="2160"/>
        <p:guide pos="3840"/>
        <p:guide orient="horz" pos="40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878" y="9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0E8B736-D3C0-4C19-B1C2-44F83EB073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7A89147-4A18-495E-AB36-3660E1B67B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9D887-7C2E-4245-B1E1-AB9473B99E6F}" type="datetimeFigureOut">
              <a:rPr lang="es-ES" smtClean="0"/>
              <a:t>23/8/22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E21DBA-596E-4A10-A34A-9DD6F80B54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9CEAF7-E4DC-473A-850B-B7BD118AF5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0D339-F55A-454C-A4BE-9967F2814D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725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1A641-9161-4BEC-9D8B-8D1FE591CAFA}" type="datetimeFigureOut">
              <a:rPr lang="es-ES" smtClean="0"/>
              <a:t>23/8/22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6C522-60EE-4483-B5EA-F3F5E36513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91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b38b8aab2f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b38b8aab2f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168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06d3746c83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106d3746c83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06d3746c83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106d3746c83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15277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b38b8aab2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b38b8aab2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b38b8aab2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b38b8aab2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13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b38b8aab2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b38b8aab2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223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06d3746c83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106d3746c83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19210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72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emf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Roboto+Slab?query=Roboto+Slab#standard-styles" TargetMode="External"/><Relationship Id="rId2" Type="http://schemas.openxmlformats.org/officeDocument/2006/relationships/hyperlink" Target="https://fonts.google.com/specimen/Poppins" TargetMode="Externa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F693608-0F44-4A49-9CC7-692FE52EAB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rgbClr val="1F3964"/>
                </a:solidFill>
                <a:latin typeface="+mn-lt"/>
                <a:cs typeface="Verdana"/>
              </a:rPr>
              <a:t>Beneficios Pilar Solidario de Pensiones 2020</a:t>
            </a:r>
            <a:endParaRPr lang="es-ES" sz="1600" dirty="0">
              <a:solidFill>
                <a:srgbClr val="1F3964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34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lefante de pie sobre superficie terrosa&#10;&#10;Descripción generada automáticamente">
            <a:extLst>
              <a:ext uri="{FF2B5EF4-FFF2-40B4-BE49-F238E27FC236}">
                <a16:creationId xmlns:a16="http://schemas.microsoft.com/office/drawing/2014/main" id="{C92B3135-736A-A949-A07A-1A31DCEDB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3381" y="0"/>
            <a:ext cx="12192001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-6761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996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54F4652-06C0-4D90-BDD7-731C6ABBA62E}"/>
              </a:ext>
            </a:extLst>
          </p:cNvPr>
          <p:cNvSpPr/>
          <p:nvPr userDrawn="1"/>
        </p:nvSpPr>
        <p:spPr>
          <a:xfrm>
            <a:off x="-2800" y="0"/>
            <a:ext cx="12192000" cy="6858000"/>
          </a:xfrm>
          <a:prstGeom prst="rect">
            <a:avLst/>
          </a:prstGeom>
          <a:solidFill>
            <a:srgbClr val="1E4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4058F21-36AF-3941-A7FE-0009AF13D333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09C2BCB2-00EC-0B44-957E-421CFF5CD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704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D43C84-658C-A644-A9AB-D7DFD03986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5265" y="6048471"/>
            <a:ext cx="1314681" cy="678376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0B90DB1-47F0-5244-A1C8-3665EC78B9F8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489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5" pos="5722" userDrawn="1">
          <p15:clr>
            <a:srgbClr val="FBAE40"/>
          </p15:clr>
        </p15:guide>
        <p15:guide id="6" pos="740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54F4652-06C0-4D90-BDD7-731C6ABBA6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4058F21-36AF-3941-A7FE-0009AF13D333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19F8D84-9C27-7844-82B6-2B03D7F91F1B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8250F5FE-904F-4644-B684-E90EB4C4974F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8F24C5EA-7FFB-804E-BF56-72E8940D7167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B1ADA720-3D3E-EB44-9CD9-30391BC2E497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570557BD-C264-3747-A0FB-2CEADB5477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704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ADE8B2A-B1CA-DB45-8110-1DB8B6EC0D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5265" y="6048471"/>
            <a:ext cx="1314681" cy="67837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90591AA-9D02-AA40-9FCA-48AAE71B4E83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972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A25A2EA-F661-024E-9075-AF7582D84639}"/>
              </a:ext>
            </a:extLst>
          </p:cNvPr>
          <p:cNvSpPr/>
          <p:nvPr userDrawn="1"/>
        </p:nvSpPr>
        <p:spPr>
          <a:xfrm>
            <a:off x="-2800" y="0"/>
            <a:ext cx="12192000" cy="6858000"/>
          </a:xfrm>
          <a:prstGeom prst="rect">
            <a:avLst/>
          </a:prstGeom>
          <a:solidFill>
            <a:srgbClr val="1E4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395A371-439E-C242-8E59-A081B8029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userDrawn="1">
  <p:cSld name="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rgbClr val="2C3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4C2F60-ADF6-BA43-8ADC-3648861308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058" y="2175758"/>
            <a:ext cx="2059377" cy="2059377"/>
          </a:xfrm>
          <a:prstGeom prst="rect">
            <a:avLst/>
          </a:prstGeom>
        </p:spPr>
      </p:pic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s-CL" smtClean="0"/>
              <a:pPr algn="r"/>
              <a:t>‹Nº›</a:t>
            </a:fld>
            <a:endParaRPr lang="es-CL"/>
          </a:p>
        </p:txBody>
      </p:sp>
      <p:sp>
        <p:nvSpPr>
          <p:cNvPr id="8" name="Google Shape;67;p9">
            <a:extLst>
              <a:ext uri="{FF2B5EF4-FFF2-40B4-BE49-F238E27FC236}">
                <a16:creationId xmlns:a16="http://schemas.microsoft.com/office/drawing/2014/main" id="{958BE3D1-92F6-D449-9144-AB4C36179B11}"/>
              </a:ext>
            </a:extLst>
          </p:cNvPr>
          <p:cNvSpPr txBox="1">
            <a:spLocks/>
          </p:cNvSpPr>
          <p:nvPr userDrawn="1"/>
        </p:nvSpPr>
        <p:spPr>
          <a:xfrm>
            <a:off x="346619" y="5102243"/>
            <a:ext cx="3038928" cy="111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/>
              <a:t>¿Cómo se implementa?</a:t>
            </a:r>
          </a:p>
        </p:txBody>
      </p:sp>
      <p:sp>
        <p:nvSpPr>
          <p:cNvPr id="15" name="Google Shape;18;p2">
            <a:extLst>
              <a:ext uri="{FF2B5EF4-FFF2-40B4-BE49-F238E27FC236}">
                <a16:creationId xmlns:a16="http://schemas.microsoft.com/office/drawing/2014/main" id="{82D356B0-0714-B04B-B347-408F0DE83F22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6" name="Google Shape;19;p2">
            <a:extLst>
              <a:ext uri="{FF2B5EF4-FFF2-40B4-BE49-F238E27FC236}">
                <a16:creationId xmlns:a16="http://schemas.microsoft.com/office/drawing/2014/main" id="{8E1DD985-3627-D341-9E01-D96F7E11AB7A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3DE67E7-3245-EB4B-8A85-991D5F5C0A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790" y="633793"/>
            <a:ext cx="2281481" cy="4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0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ICIO" userDrawn="1">
  <p:cSld name="INICIO">
    <p:bg>
      <p:bgPr>
        <a:noFill/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tabla, pequeño, hecho de madera&#10;&#10;Descripción generada automáticamente">
            <a:extLst>
              <a:ext uri="{FF2B5EF4-FFF2-40B4-BE49-F238E27FC236}">
                <a16:creationId xmlns:a16="http://schemas.microsoft.com/office/drawing/2014/main" id="{EF814CB6-1499-6D4F-B045-335644D50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E3A3F4E-4A0B-3F4F-96F9-431C21441E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307778"/>
            <a:ext cx="2035627" cy="3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8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F693608-0F44-4A49-9CC7-692FE52EAB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rgbClr val="1F3964"/>
                </a:solidFill>
                <a:latin typeface="+mn-lt"/>
                <a:cs typeface="Verdana"/>
              </a:rPr>
              <a:t>Beneficios Pilar Solidario de Pensiones 2020</a:t>
            </a:r>
            <a:endParaRPr lang="es-ES" sz="1600" dirty="0">
              <a:solidFill>
                <a:srgbClr val="1F3964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6869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objeto, oscuro, frente, reloj&#10;&#10;Descripción generada automáticamente">
            <a:extLst>
              <a:ext uri="{FF2B5EF4-FFF2-40B4-BE49-F238E27FC236}">
                <a16:creationId xmlns:a16="http://schemas.microsoft.com/office/drawing/2014/main" id="{23139EA0-DE25-C943-BAAF-860F763AE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4058F21-36AF-3941-A7FE-0009AF13D333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09C2BCB2-00EC-0B44-957E-421CFF5CDB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D43C84-658C-A644-A9AB-D7DFD03986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E87D339-AED8-5F41-9392-7CF4FD52CBCA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752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agua, tabla, azul, sostener&#10;&#10;Descripción generada automáticamente">
            <a:extLst>
              <a:ext uri="{FF2B5EF4-FFF2-40B4-BE49-F238E27FC236}">
                <a16:creationId xmlns:a16="http://schemas.microsoft.com/office/drawing/2014/main" id="{FA4330CC-9569-794E-BEF8-F2A64B788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4058F21-36AF-3941-A7FE-0009AF13D333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09C2BCB2-00EC-0B44-957E-421CFF5CDB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99E43E49-0E18-E243-8DDF-332092E9F0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935" y="6019547"/>
            <a:ext cx="1333884" cy="66836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82A7C40-B0A1-1B45-BFAB-2A7F967F6D5E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tx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tx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930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E049E06-66B6-1846-9EDA-67BE42DA5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57B081D-080F-814F-B932-255885C23BAE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676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objeto, oscuro, frente, reloj&#10;&#10;Descripción generada automáticamente">
            <a:extLst>
              <a:ext uri="{FF2B5EF4-FFF2-40B4-BE49-F238E27FC236}">
                <a16:creationId xmlns:a16="http://schemas.microsoft.com/office/drawing/2014/main" id="{23139EA0-DE25-C943-BAAF-860F763AE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4058F21-36AF-3941-A7FE-0009AF13D333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09C2BCB2-00EC-0B44-957E-421CFF5CDB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D43C84-658C-A644-A9AB-D7DFD03986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E87D339-AED8-5F41-9392-7CF4FD52CBCA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551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persona, interior, sostener, mano&#10;&#10;Descripción generada automáticamente">
            <a:extLst>
              <a:ext uri="{FF2B5EF4-FFF2-40B4-BE49-F238E27FC236}">
                <a16:creationId xmlns:a16="http://schemas.microsoft.com/office/drawing/2014/main" id="{883DC690-A5E3-8F45-BAC3-4B00087FE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11971" y="-698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020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erca, persona, exterior, hombre&#10;&#10;Descripción generada automáticamente">
            <a:extLst>
              <a:ext uri="{FF2B5EF4-FFF2-40B4-BE49-F238E27FC236}">
                <a16:creationId xmlns:a16="http://schemas.microsoft.com/office/drawing/2014/main" id="{3AA39DC4-3AA6-0342-A517-4CF09BD89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1"/>
            <a:ext cx="12191999" cy="6858001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034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persona sentado en una banca de madera en un parque&#10;&#10;Descripción generada automáticamente con confianza media">
            <a:extLst>
              <a:ext uri="{FF2B5EF4-FFF2-40B4-BE49-F238E27FC236}">
                <a16:creationId xmlns:a16="http://schemas.microsoft.com/office/drawing/2014/main" id="{B65B177C-D204-F542-8141-8A3D0E724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1"/>
            <a:ext cx="12192002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8871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ersona, edificio, hombre, exterior&#10;&#10;Descripción generada automáticamente">
            <a:extLst>
              <a:ext uri="{FF2B5EF4-FFF2-40B4-BE49-F238E27FC236}">
                <a16:creationId xmlns:a16="http://schemas.microsoft.com/office/drawing/2014/main" id="{3B79E845-52D5-944A-A00E-C55869850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12" y="0"/>
            <a:ext cx="12213712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-10856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7912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con una flor&#10;&#10;Descripción generada automáticamente con confianza media">
            <a:extLst>
              <a:ext uri="{FF2B5EF4-FFF2-40B4-BE49-F238E27FC236}">
                <a16:creationId xmlns:a16="http://schemas.microsoft.com/office/drawing/2014/main" id="{B1E76A7C-4539-BC41-B15A-23A559253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042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con u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CF51CE0F-3973-B746-8CEE-829B96E49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6470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lefante de pie sobre superficie terrosa&#10;&#10;Descripción generada automáticamente">
            <a:extLst>
              <a:ext uri="{FF2B5EF4-FFF2-40B4-BE49-F238E27FC236}">
                <a16:creationId xmlns:a16="http://schemas.microsoft.com/office/drawing/2014/main" id="{C92B3135-736A-A949-A07A-1A31DCEDB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3381" y="0"/>
            <a:ext cx="12192001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-6761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790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54F4652-06C0-4D90-BDD7-731C6ABBA62E}"/>
              </a:ext>
            </a:extLst>
          </p:cNvPr>
          <p:cNvSpPr/>
          <p:nvPr userDrawn="1"/>
        </p:nvSpPr>
        <p:spPr>
          <a:xfrm>
            <a:off x="-2800" y="0"/>
            <a:ext cx="12192000" cy="6858000"/>
          </a:xfrm>
          <a:prstGeom prst="rect">
            <a:avLst/>
          </a:prstGeom>
          <a:solidFill>
            <a:srgbClr val="1E4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4058F21-36AF-3941-A7FE-0009AF13D333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09C2BCB2-00EC-0B44-957E-421CFF5CD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704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D43C84-658C-A644-A9AB-D7DFD03986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5265" y="6048471"/>
            <a:ext cx="1314681" cy="678376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0B90DB1-47F0-5244-A1C8-3665EC78B9F8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845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54F4652-06C0-4D90-BDD7-731C6ABBA6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4058F21-36AF-3941-A7FE-0009AF13D333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19F8D84-9C27-7844-82B6-2B03D7F91F1B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8250F5FE-904F-4644-B684-E90EB4C4974F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8F24C5EA-7FFB-804E-BF56-72E8940D7167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B1ADA720-3D3E-EB44-9CD9-30391BC2E497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570557BD-C264-3747-A0FB-2CEADB5477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704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ADE8B2A-B1CA-DB45-8110-1DB8B6EC0D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5265" y="6048471"/>
            <a:ext cx="1314681" cy="67837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90591AA-9D02-AA40-9FCA-48AAE71B4E83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9142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A25A2EA-F661-024E-9075-AF7582D84639}"/>
              </a:ext>
            </a:extLst>
          </p:cNvPr>
          <p:cNvSpPr/>
          <p:nvPr userDrawn="1"/>
        </p:nvSpPr>
        <p:spPr>
          <a:xfrm>
            <a:off x="-2800" y="0"/>
            <a:ext cx="12192000" cy="6858000"/>
          </a:xfrm>
          <a:prstGeom prst="rect">
            <a:avLst/>
          </a:prstGeom>
          <a:solidFill>
            <a:srgbClr val="1E4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395A371-439E-C242-8E59-A081B8029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E049E06-66B6-1846-9EDA-67BE42DA5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57B081D-080F-814F-B932-255885C23BAE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246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71EB6-F700-ED41-B21F-4C17BEC39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4A8A56-6958-7843-9A27-DD945F7DF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C7B9FE-AD3D-2D48-B1B0-504C52509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9E92-FF4D-3340-9079-492EF621506D}" type="datetimeFigureOut">
              <a:rPr lang="es-CL" smtClean="0"/>
              <a:t>23-08-22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C6A33C-197A-3C48-95A7-937F88B2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3DAF80-C7F5-1E40-8F37-57FA29AD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2707-F50F-514E-B0B2-4EDF4419E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7876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655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icio" userDrawn="1">
  <p:cSld name="Inicio">
    <p:bg>
      <p:bgPr>
        <a:noFill/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AF00B00-DA41-EC44-99F6-A45D3961F0E6}"/>
              </a:ext>
            </a:extLst>
          </p:cNvPr>
          <p:cNvSpPr/>
          <p:nvPr userDrawn="1"/>
        </p:nvSpPr>
        <p:spPr>
          <a:xfrm>
            <a:off x="-40085" y="-22928"/>
            <a:ext cx="12232084" cy="6880928"/>
          </a:xfrm>
          <a:prstGeom prst="rect">
            <a:avLst/>
          </a:prstGeom>
          <a:solidFill>
            <a:srgbClr val="182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pic>
        <p:nvPicPr>
          <p:cNvPr id="13" name="Google Shape;13;p2" descr="Imagen que contiene grande, calle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597400"/>
            <a:ext cx="12192003" cy="22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443789" y="1538327"/>
            <a:ext cx="5514400" cy="25796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867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bg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8" name="Google Shape;18;p2"/>
          <p:cNvSpPr/>
          <p:nvPr/>
        </p:nvSpPr>
        <p:spPr>
          <a:xfrm>
            <a:off x="443789" y="5293425"/>
            <a:ext cx="1991755" cy="296241"/>
          </a:xfrm>
          <a:prstGeom prst="rect">
            <a:avLst/>
          </a:prstGeom>
          <a:solidFill>
            <a:srgbClr val="1069B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9" name="Google Shape;19;p2"/>
          <p:cNvSpPr/>
          <p:nvPr/>
        </p:nvSpPr>
        <p:spPr>
          <a:xfrm>
            <a:off x="2435512" y="5292177"/>
            <a:ext cx="2414509" cy="298752"/>
          </a:xfrm>
          <a:prstGeom prst="rect">
            <a:avLst/>
          </a:prstGeom>
          <a:solidFill>
            <a:srgbClr val="E22E2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563327B-72B2-E441-A2C2-A4823DD883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25EE2FA-E950-BF49-A923-85A0C503B5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1" name="Google Shape;585;p43">
            <a:extLst>
              <a:ext uri="{FF2B5EF4-FFF2-40B4-BE49-F238E27FC236}">
                <a16:creationId xmlns:a16="http://schemas.microsoft.com/office/drawing/2014/main" id="{13B4E601-0DBF-FD41-9D0A-B3FE3F50D1C8}"/>
              </a:ext>
            </a:extLst>
          </p:cNvPr>
          <p:cNvSpPr txBox="1">
            <a:spLocks/>
          </p:cNvSpPr>
          <p:nvPr userDrawn="1"/>
        </p:nvSpPr>
        <p:spPr>
          <a:xfrm>
            <a:off x="482416" y="6274468"/>
            <a:ext cx="5514400" cy="47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44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CL" sz="1200" b="0"/>
              <a:t>PGU010 – 10/05/2022 – V001 </a:t>
            </a:r>
          </a:p>
        </p:txBody>
      </p:sp>
    </p:spTree>
    <p:extLst>
      <p:ext uri="{BB962C8B-B14F-4D97-AF65-F5344CB8AC3E}">
        <p14:creationId xmlns:p14="http://schemas.microsoft.com/office/powerpoint/2010/main" val="720877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>
  <p:cSld name="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0;p1">
            <a:extLst>
              <a:ext uri="{FF2B5EF4-FFF2-40B4-BE49-F238E27FC236}">
                <a16:creationId xmlns:a16="http://schemas.microsoft.com/office/drawing/2014/main" id="{B7B1F2E8-DB32-4543-BFEB-2CF4B369DED2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6758" y="625074"/>
            <a:ext cx="1286107" cy="4447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6662ED9-098A-CE48-9AEF-9F7ED7084E68}"/>
              </a:ext>
            </a:extLst>
          </p:cNvPr>
          <p:cNvSpPr/>
          <p:nvPr userDrawn="1"/>
        </p:nvSpPr>
        <p:spPr>
          <a:xfrm>
            <a:off x="5229462" y="-22928"/>
            <a:ext cx="6962537" cy="6880928"/>
          </a:xfrm>
          <a:prstGeom prst="rect">
            <a:avLst/>
          </a:prstGeom>
          <a:solidFill>
            <a:srgbClr val="182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609600" y="1897367"/>
            <a:ext cx="4064000" cy="3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bg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9" name="Google Shape;18;p2">
            <a:extLst>
              <a:ext uri="{FF2B5EF4-FFF2-40B4-BE49-F238E27FC236}">
                <a16:creationId xmlns:a16="http://schemas.microsoft.com/office/drawing/2014/main" id="{3F2E0DF0-1B06-124C-A566-2A90803F3875}"/>
              </a:ext>
            </a:extLst>
          </p:cNvPr>
          <p:cNvSpPr/>
          <p:nvPr userDrawn="1"/>
        </p:nvSpPr>
        <p:spPr>
          <a:xfrm>
            <a:off x="449861" y="5751312"/>
            <a:ext cx="1869104" cy="296241"/>
          </a:xfrm>
          <a:prstGeom prst="rect">
            <a:avLst/>
          </a:prstGeom>
          <a:solidFill>
            <a:srgbClr val="1069B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0" name="Google Shape;19;p2">
            <a:extLst>
              <a:ext uri="{FF2B5EF4-FFF2-40B4-BE49-F238E27FC236}">
                <a16:creationId xmlns:a16="http://schemas.microsoft.com/office/drawing/2014/main" id="{B431E3B5-D53C-CB49-B649-A36BA1E289A1}"/>
              </a:ext>
            </a:extLst>
          </p:cNvPr>
          <p:cNvSpPr/>
          <p:nvPr userDrawn="1"/>
        </p:nvSpPr>
        <p:spPr>
          <a:xfrm>
            <a:off x="2318965" y="5750064"/>
            <a:ext cx="2194896" cy="298752"/>
          </a:xfrm>
          <a:prstGeom prst="rect">
            <a:avLst/>
          </a:prstGeom>
          <a:solidFill>
            <a:srgbClr val="E22E2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98DD837-B5F6-7A44-9BF9-ADABF93FA1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1" y="625875"/>
            <a:ext cx="474959" cy="44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24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preserve="1" userDrawn="1">
  <p:cSld name="1_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rgbClr val="C0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3" name="Google Shape;18;p2">
            <a:extLst>
              <a:ext uri="{FF2B5EF4-FFF2-40B4-BE49-F238E27FC236}">
                <a16:creationId xmlns:a16="http://schemas.microsoft.com/office/drawing/2014/main" id="{9899ACC1-24D8-834F-8050-8C00231ECE74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4" name="Google Shape;19;p2">
            <a:extLst>
              <a:ext uri="{FF2B5EF4-FFF2-40B4-BE49-F238E27FC236}">
                <a16:creationId xmlns:a16="http://schemas.microsoft.com/office/drawing/2014/main" id="{79066F55-90F4-374B-9AE8-67DE44C08304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7840920-121C-D041-BBAD-DD12F98B57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342AB52-0AA8-AE47-9AA5-855ABFF4EF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2" name="Google Shape;67;p9">
            <a:extLst>
              <a:ext uri="{FF2B5EF4-FFF2-40B4-BE49-F238E27FC236}">
                <a16:creationId xmlns:a16="http://schemas.microsoft.com/office/drawing/2014/main" id="{4B46B264-CF41-9E49-8F66-37856D4EDE07}"/>
              </a:ext>
            </a:extLst>
          </p:cNvPr>
          <p:cNvSpPr txBox="1">
            <a:spLocks/>
          </p:cNvSpPr>
          <p:nvPr userDrawn="1"/>
        </p:nvSpPr>
        <p:spPr>
          <a:xfrm>
            <a:off x="346619" y="5102243"/>
            <a:ext cx="3038928" cy="111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 dirty="0"/>
              <a:t>Normativa Legal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44E684-DD0F-1042-B2D1-EB2DB1612C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7126" y="2327296"/>
            <a:ext cx="2213423" cy="213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07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preserve="1" userDrawn="1">
  <p:cSld name="1_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rgbClr val="5A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F758B7DD-9D88-014A-81B6-DE311436B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962" y="2075893"/>
            <a:ext cx="2001751" cy="2001751"/>
          </a:xfrm>
          <a:prstGeom prst="rect">
            <a:avLst/>
          </a:prstGeom>
        </p:spPr>
      </p:pic>
      <p:sp>
        <p:nvSpPr>
          <p:cNvPr id="13" name="Google Shape;18;p2">
            <a:extLst>
              <a:ext uri="{FF2B5EF4-FFF2-40B4-BE49-F238E27FC236}">
                <a16:creationId xmlns:a16="http://schemas.microsoft.com/office/drawing/2014/main" id="{9899ACC1-24D8-834F-8050-8C00231ECE74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4" name="Google Shape;19;p2">
            <a:extLst>
              <a:ext uri="{FF2B5EF4-FFF2-40B4-BE49-F238E27FC236}">
                <a16:creationId xmlns:a16="http://schemas.microsoft.com/office/drawing/2014/main" id="{79066F55-90F4-374B-9AE8-67DE44C08304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7840920-121C-D041-BBAD-DD12F98B57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342AB52-0AA8-AE47-9AA5-855ABFF4EF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2" name="Google Shape;67;p9">
            <a:extLst>
              <a:ext uri="{FF2B5EF4-FFF2-40B4-BE49-F238E27FC236}">
                <a16:creationId xmlns:a16="http://schemas.microsoft.com/office/drawing/2014/main" id="{4B46B264-CF41-9E49-8F66-37856D4EDE07}"/>
              </a:ext>
            </a:extLst>
          </p:cNvPr>
          <p:cNvSpPr txBox="1">
            <a:spLocks/>
          </p:cNvSpPr>
          <p:nvPr userDrawn="1"/>
        </p:nvSpPr>
        <p:spPr>
          <a:xfrm>
            <a:off x="346619" y="5102243"/>
            <a:ext cx="3038928" cy="111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/>
              <a:t>¿Cuales son sus objetivos?</a:t>
            </a:r>
          </a:p>
        </p:txBody>
      </p:sp>
    </p:spTree>
    <p:extLst>
      <p:ext uri="{BB962C8B-B14F-4D97-AF65-F5344CB8AC3E}">
        <p14:creationId xmlns:p14="http://schemas.microsoft.com/office/powerpoint/2010/main" val="836916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preserve="1" userDrawn="1">
  <p:cSld name="1_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rgbClr val="548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58B7DD-9D88-014A-81B6-DE311436B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8668" y="1956720"/>
            <a:ext cx="2504523" cy="25045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78835E5-3275-214B-9924-88FAE07FF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4C9815-4C9F-BA4B-890A-79BC9E02CB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4" name="Google Shape;18;p2">
            <a:extLst>
              <a:ext uri="{FF2B5EF4-FFF2-40B4-BE49-F238E27FC236}">
                <a16:creationId xmlns:a16="http://schemas.microsoft.com/office/drawing/2014/main" id="{F16B82EE-0FDA-C348-A230-8EDF63235D0E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5" name="Google Shape;19;p2">
            <a:extLst>
              <a:ext uri="{FF2B5EF4-FFF2-40B4-BE49-F238E27FC236}">
                <a16:creationId xmlns:a16="http://schemas.microsoft.com/office/drawing/2014/main" id="{6197C1C4-83F8-2942-A953-F6471ECEAABA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0" name="Google Shape;67;p9">
            <a:extLst>
              <a:ext uri="{FF2B5EF4-FFF2-40B4-BE49-F238E27FC236}">
                <a16:creationId xmlns:a16="http://schemas.microsoft.com/office/drawing/2014/main" id="{C12BF4E7-549D-D54D-9D24-E4FC52BB8618}"/>
              </a:ext>
            </a:extLst>
          </p:cNvPr>
          <p:cNvSpPr txBox="1">
            <a:spLocks/>
          </p:cNvSpPr>
          <p:nvPr userDrawn="1"/>
        </p:nvSpPr>
        <p:spPr>
          <a:xfrm>
            <a:off x="346619" y="5102243"/>
            <a:ext cx="3038928" cy="111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/>
              <a:t>¿Qué personas se benefician?</a:t>
            </a:r>
          </a:p>
        </p:txBody>
      </p:sp>
    </p:spTree>
    <p:extLst>
      <p:ext uri="{BB962C8B-B14F-4D97-AF65-F5344CB8AC3E}">
        <p14:creationId xmlns:p14="http://schemas.microsoft.com/office/powerpoint/2010/main" val="1788576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preserve="1" userDrawn="1">
  <p:cSld name="1_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rgbClr val="2C3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4C2F60-ADF6-BA43-8ADC-3648861308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058" y="2175758"/>
            <a:ext cx="2059377" cy="2059377"/>
          </a:xfrm>
          <a:prstGeom prst="rect">
            <a:avLst/>
          </a:prstGeom>
        </p:spPr>
      </p:pic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Google Shape;67;p9">
            <a:extLst>
              <a:ext uri="{FF2B5EF4-FFF2-40B4-BE49-F238E27FC236}">
                <a16:creationId xmlns:a16="http://schemas.microsoft.com/office/drawing/2014/main" id="{958BE3D1-92F6-D449-9144-AB4C36179B11}"/>
              </a:ext>
            </a:extLst>
          </p:cNvPr>
          <p:cNvSpPr txBox="1">
            <a:spLocks/>
          </p:cNvSpPr>
          <p:nvPr userDrawn="1"/>
        </p:nvSpPr>
        <p:spPr>
          <a:xfrm>
            <a:off x="346619" y="5102243"/>
            <a:ext cx="3038928" cy="111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/>
              <a:t>¿Cómo se implementa?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C869BBF-4AF8-4543-A7BD-F3BEAF9EA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F7F9109-E941-364D-8575-64FAB42ECB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5" name="Google Shape;18;p2">
            <a:extLst>
              <a:ext uri="{FF2B5EF4-FFF2-40B4-BE49-F238E27FC236}">
                <a16:creationId xmlns:a16="http://schemas.microsoft.com/office/drawing/2014/main" id="{82D356B0-0714-B04B-B347-408F0DE83F22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6" name="Google Shape;19;p2">
            <a:extLst>
              <a:ext uri="{FF2B5EF4-FFF2-40B4-BE49-F238E27FC236}">
                <a16:creationId xmlns:a16="http://schemas.microsoft.com/office/drawing/2014/main" id="{8E1DD985-3627-D341-9E01-D96F7E11AB7A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</p:spTree>
    <p:extLst>
      <p:ext uri="{BB962C8B-B14F-4D97-AF65-F5344CB8AC3E}">
        <p14:creationId xmlns:p14="http://schemas.microsoft.com/office/powerpoint/2010/main" val="4013336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preserve="1" userDrawn="1">
  <p:cSld name="1_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rgbClr val="007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Google Shape;67;p9">
            <a:extLst>
              <a:ext uri="{FF2B5EF4-FFF2-40B4-BE49-F238E27FC236}">
                <a16:creationId xmlns:a16="http://schemas.microsoft.com/office/drawing/2014/main" id="{958BE3D1-92F6-D449-9144-AB4C36179B11}"/>
              </a:ext>
            </a:extLst>
          </p:cNvPr>
          <p:cNvSpPr txBox="1">
            <a:spLocks/>
          </p:cNvSpPr>
          <p:nvPr userDrawn="1"/>
        </p:nvSpPr>
        <p:spPr>
          <a:xfrm>
            <a:off x="346619" y="5102243"/>
            <a:ext cx="3038928" cy="111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/>
              <a:t>Preguntas Frecuentes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64C1F4-AF4C-9E41-8294-B0ECF78382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892" y="2284204"/>
            <a:ext cx="2623296" cy="187806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DF72F2C-B17E-B348-B694-8491F1B97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E6524C6-DB1B-534B-A443-9AD5D97B2D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5" name="Google Shape;18;p2">
            <a:extLst>
              <a:ext uri="{FF2B5EF4-FFF2-40B4-BE49-F238E27FC236}">
                <a16:creationId xmlns:a16="http://schemas.microsoft.com/office/drawing/2014/main" id="{725A0A40-1F1F-1742-B363-EF56571534AD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6" name="Google Shape;19;p2">
            <a:extLst>
              <a:ext uri="{FF2B5EF4-FFF2-40B4-BE49-F238E27FC236}">
                <a16:creationId xmlns:a16="http://schemas.microsoft.com/office/drawing/2014/main" id="{558DF22E-827C-0E40-B556-553FC55A6B6F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</p:spTree>
    <p:extLst>
      <p:ext uri="{BB962C8B-B14F-4D97-AF65-F5344CB8AC3E}">
        <p14:creationId xmlns:p14="http://schemas.microsoft.com/office/powerpoint/2010/main" val="3334276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preserve="1" userDrawn="1">
  <p:cSld name="1_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rgbClr val="CE9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Google Shape;67;p9">
            <a:extLst>
              <a:ext uri="{FF2B5EF4-FFF2-40B4-BE49-F238E27FC236}">
                <a16:creationId xmlns:a16="http://schemas.microsoft.com/office/drawing/2014/main" id="{958BE3D1-92F6-D449-9144-AB4C36179B11}"/>
              </a:ext>
            </a:extLst>
          </p:cNvPr>
          <p:cNvSpPr txBox="1">
            <a:spLocks/>
          </p:cNvSpPr>
          <p:nvPr userDrawn="1"/>
        </p:nvSpPr>
        <p:spPr>
          <a:xfrm>
            <a:off x="346619" y="5393346"/>
            <a:ext cx="3038928" cy="65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/>
              <a:t>Definiciones y Glosario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E0246F-240A-094E-9C82-D4CF1BA85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519" y="2416036"/>
            <a:ext cx="1713872" cy="20966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9FF8181-13A7-BE4D-95C4-81D8D52BB5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9385013-FF9F-D14E-90CB-DC35DA1F79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6" name="Google Shape;18;p2">
            <a:extLst>
              <a:ext uri="{FF2B5EF4-FFF2-40B4-BE49-F238E27FC236}">
                <a16:creationId xmlns:a16="http://schemas.microsoft.com/office/drawing/2014/main" id="{AA3B0D62-5D3D-E348-81B3-4D3B9EAA586B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7" name="Google Shape;19;p2">
            <a:extLst>
              <a:ext uri="{FF2B5EF4-FFF2-40B4-BE49-F238E27FC236}">
                <a16:creationId xmlns:a16="http://schemas.microsoft.com/office/drawing/2014/main" id="{F7AA643E-AC39-C541-ACE1-77C484B6F064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</p:spTree>
    <p:extLst>
      <p:ext uri="{BB962C8B-B14F-4D97-AF65-F5344CB8AC3E}">
        <p14:creationId xmlns:p14="http://schemas.microsoft.com/office/powerpoint/2010/main" val="392105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persona, interior, sostener, mano&#10;&#10;Descripción generada automáticamente">
            <a:extLst>
              <a:ext uri="{FF2B5EF4-FFF2-40B4-BE49-F238E27FC236}">
                <a16:creationId xmlns:a16="http://schemas.microsoft.com/office/drawing/2014/main" id="{883DC690-A5E3-8F45-BAC3-4B00087FE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11971" y="-698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9151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preserve="1" userDrawn="1">
  <p:cSld name="1_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rgbClr val="E07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Google Shape;67;p9">
            <a:extLst>
              <a:ext uri="{FF2B5EF4-FFF2-40B4-BE49-F238E27FC236}">
                <a16:creationId xmlns:a16="http://schemas.microsoft.com/office/drawing/2014/main" id="{958BE3D1-92F6-D449-9144-AB4C36179B11}"/>
              </a:ext>
            </a:extLst>
          </p:cNvPr>
          <p:cNvSpPr txBox="1">
            <a:spLocks/>
          </p:cNvSpPr>
          <p:nvPr userDrawn="1"/>
        </p:nvSpPr>
        <p:spPr>
          <a:xfrm>
            <a:off x="346619" y="5520267"/>
            <a:ext cx="3038928" cy="696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/>
              <a:t>Casuística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FF8181-13A7-BE4D-95C4-81D8D52BB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9385013-FF9F-D14E-90CB-DC35DA1F7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6" name="Google Shape;18;p2">
            <a:extLst>
              <a:ext uri="{FF2B5EF4-FFF2-40B4-BE49-F238E27FC236}">
                <a16:creationId xmlns:a16="http://schemas.microsoft.com/office/drawing/2014/main" id="{AA3B0D62-5D3D-E348-81B3-4D3B9EAA586B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7" name="Google Shape;19;p2">
            <a:extLst>
              <a:ext uri="{FF2B5EF4-FFF2-40B4-BE49-F238E27FC236}">
                <a16:creationId xmlns:a16="http://schemas.microsoft.com/office/drawing/2014/main" id="{F7AA643E-AC39-C541-ACE1-77C484B6F064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51C160-F35E-9346-8920-489567614E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061" y="2162813"/>
            <a:ext cx="2277600" cy="2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53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preserve="1" userDrawn="1">
  <p:cSld name="1_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rgbClr val="B16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Google Shape;67;p9">
            <a:extLst>
              <a:ext uri="{FF2B5EF4-FFF2-40B4-BE49-F238E27FC236}">
                <a16:creationId xmlns:a16="http://schemas.microsoft.com/office/drawing/2014/main" id="{958BE3D1-92F6-D449-9144-AB4C36179B11}"/>
              </a:ext>
            </a:extLst>
          </p:cNvPr>
          <p:cNvSpPr txBox="1">
            <a:spLocks/>
          </p:cNvSpPr>
          <p:nvPr userDrawn="1"/>
        </p:nvSpPr>
        <p:spPr>
          <a:xfrm>
            <a:off x="346619" y="5192890"/>
            <a:ext cx="3038928" cy="102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/>
              <a:t>Información adicional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FF8181-13A7-BE4D-95C4-81D8D52BB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9385013-FF9F-D14E-90CB-DC35DA1F7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6" name="Google Shape;18;p2">
            <a:extLst>
              <a:ext uri="{FF2B5EF4-FFF2-40B4-BE49-F238E27FC236}">
                <a16:creationId xmlns:a16="http://schemas.microsoft.com/office/drawing/2014/main" id="{AA3B0D62-5D3D-E348-81B3-4D3B9EAA586B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7" name="Google Shape;19;p2">
            <a:extLst>
              <a:ext uri="{FF2B5EF4-FFF2-40B4-BE49-F238E27FC236}">
                <a16:creationId xmlns:a16="http://schemas.microsoft.com/office/drawing/2014/main" id="{F7AA643E-AC39-C541-ACE1-77C484B6F064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73862D-B4BD-1D4C-935B-AC9E3942CC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0868" y="2043289"/>
            <a:ext cx="1070645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84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preserve="1" userDrawn="1">
  <p:cSld name="1_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Google Shape;67;p9">
            <a:extLst>
              <a:ext uri="{FF2B5EF4-FFF2-40B4-BE49-F238E27FC236}">
                <a16:creationId xmlns:a16="http://schemas.microsoft.com/office/drawing/2014/main" id="{958BE3D1-92F6-D449-9144-AB4C36179B11}"/>
              </a:ext>
            </a:extLst>
          </p:cNvPr>
          <p:cNvSpPr txBox="1">
            <a:spLocks/>
          </p:cNvSpPr>
          <p:nvPr userDrawn="1"/>
        </p:nvSpPr>
        <p:spPr>
          <a:xfrm>
            <a:off x="346619" y="5192890"/>
            <a:ext cx="3038928" cy="102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/>
              <a:t>Enlaces de interés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FF8181-13A7-BE4D-95C4-81D8D52BB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9385013-FF9F-D14E-90CB-DC35DA1F7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6" name="Google Shape;18;p2">
            <a:extLst>
              <a:ext uri="{FF2B5EF4-FFF2-40B4-BE49-F238E27FC236}">
                <a16:creationId xmlns:a16="http://schemas.microsoft.com/office/drawing/2014/main" id="{AA3B0D62-5D3D-E348-81B3-4D3B9EAA586B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7" name="Google Shape;19;p2">
            <a:extLst>
              <a:ext uri="{FF2B5EF4-FFF2-40B4-BE49-F238E27FC236}">
                <a16:creationId xmlns:a16="http://schemas.microsoft.com/office/drawing/2014/main" id="{F7AA643E-AC39-C541-ACE1-77C484B6F064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5629167-961F-6B4E-8A60-72B167D2D1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1133" y="2305756"/>
            <a:ext cx="2246488" cy="22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41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teral A" preserve="1" userDrawn="1">
  <p:cSld name="1_Lateral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FB1E06-238A-5148-A39B-588C423713E2}"/>
              </a:ext>
            </a:extLst>
          </p:cNvPr>
          <p:cNvSpPr/>
          <p:nvPr userDrawn="1"/>
        </p:nvSpPr>
        <p:spPr>
          <a:xfrm>
            <a:off x="-1" y="0"/>
            <a:ext cx="366767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FF8181-13A7-BE4D-95C4-81D8D52BB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4" y="625875"/>
            <a:ext cx="474959" cy="44125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9385013-FF9F-D14E-90CB-DC35DA1F7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82" y="633793"/>
            <a:ext cx="1079839" cy="417500"/>
          </a:xfrm>
          <a:prstGeom prst="rect">
            <a:avLst/>
          </a:prstGeom>
        </p:spPr>
      </p:pic>
      <p:sp>
        <p:nvSpPr>
          <p:cNvPr id="16" name="Google Shape;18;p2">
            <a:extLst>
              <a:ext uri="{FF2B5EF4-FFF2-40B4-BE49-F238E27FC236}">
                <a16:creationId xmlns:a16="http://schemas.microsoft.com/office/drawing/2014/main" id="{AA3B0D62-5D3D-E348-81B3-4D3B9EAA586B}"/>
              </a:ext>
            </a:extLst>
          </p:cNvPr>
          <p:cNvSpPr/>
          <p:nvPr userDrawn="1"/>
        </p:nvSpPr>
        <p:spPr>
          <a:xfrm>
            <a:off x="448061" y="6218870"/>
            <a:ext cx="1192563" cy="156977"/>
          </a:xfrm>
          <a:prstGeom prst="rect">
            <a:avLst/>
          </a:prstGeom>
          <a:solidFill>
            <a:srgbClr val="1069B4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sp>
        <p:nvSpPr>
          <p:cNvPr id="17" name="Google Shape;19;p2">
            <a:extLst>
              <a:ext uri="{FF2B5EF4-FFF2-40B4-BE49-F238E27FC236}">
                <a16:creationId xmlns:a16="http://schemas.microsoft.com/office/drawing/2014/main" id="{F7AA643E-AC39-C541-ACE1-77C484B6F064}"/>
              </a:ext>
            </a:extLst>
          </p:cNvPr>
          <p:cNvSpPr/>
          <p:nvPr userDrawn="1"/>
        </p:nvSpPr>
        <p:spPr>
          <a:xfrm>
            <a:off x="1533099" y="6217623"/>
            <a:ext cx="1192563" cy="158308"/>
          </a:xfrm>
          <a:prstGeom prst="rect">
            <a:avLst/>
          </a:prstGeom>
          <a:solidFill>
            <a:srgbClr val="E22E2C"/>
          </a:solidFill>
          <a:ln>
            <a:solidFill>
              <a:schemeClr val="bg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E75EB7-6198-994C-97E7-9A3850E370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536" y="2001572"/>
            <a:ext cx="2491888" cy="2633181"/>
          </a:xfrm>
          <a:prstGeom prst="rect">
            <a:avLst/>
          </a:prstGeom>
        </p:spPr>
      </p:pic>
      <p:sp>
        <p:nvSpPr>
          <p:cNvPr id="11" name="Google Shape;67;p9">
            <a:extLst>
              <a:ext uri="{FF2B5EF4-FFF2-40B4-BE49-F238E27FC236}">
                <a16:creationId xmlns:a16="http://schemas.microsoft.com/office/drawing/2014/main" id="{18254788-F8F1-164B-B5F6-24C65192E416}"/>
              </a:ext>
            </a:extLst>
          </p:cNvPr>
          <p:cNvSpPr txBox="1">
            <a:spLocks/>
          </p:cNvSpPr>
          <p:nvPr userDrawn="1"/>
        </p:nvSpPr>
        <p:spPr>
          <a:xfrm>
            <a:off x="346619" y="5192890"/>
            <a:ext cx="3038928" cy="102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20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2667"/>
              <a:t>Análisis de Gráficos</a:t>
            </a:r>
          </a:p>
        </p:txBody>
      </p:sp>
    </p:spTree>
    <p:extLst>
      <p:ext uri="{BB962C8B-B14F-4D97-AF65-F5344CB8AC3E}">
        <p14:creationId xmlns:p14="http://schemas.microsoft.com/office/powerpoint/2010/main" val="2678682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breria 1">
  <p:cSld name="libreria 1">
    <p:bg>
      <p:bgPr>
        <a:solidFill>
          <a:srgbClr val="0E2A47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 txBox="1"/>
          <p:nvPr/>
        </p:nvSpPr>
        <p:spPr>
          <a:xfrm>
            <a:off x="0" y="593367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Fonts &amp; colors used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5"/>
          <p:cNvSpPr txBox="1"/>
          <p:nvPr/>
        </p:nvSpPr>
        <p:spPr>
          <a:xfrm>
            <a:off x="1331100" y="1186267"/>
            <a:ext cx="93964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has been made using the following fonts:</a:t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5"/>
          <p:cNvSpPr txBox="1"/>
          <p:nvPr/>
        </p:nvSpPr>
        <p:spPr>
          <a:xfrm>
            <a:off x="1424151" y="1854332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Poppins</a:t>
            </a:r>
            <a:endParaRPr sz="24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33" u="sng">
                <a:solidFill>
                  <a:schemeClr val="l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https://fonts.google.com/specimen/Poppins</a:t>
            </a:r>
            <a:endParaRPr sz="2400" b="1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35"/>
          <p:cNvGrpSpPr/>
          <p:nvPr/>
        </p:nvGrpSpPr>
        <p:grpSpPr>
          <a:xfrm>
            <a:off x="4302118" y="3696168"/>
            <a:ext cx="3640433" cy="5724614"/>
            <a:chOff x="5409825" y="163300"/>
            <a:chExt cx="2730325" cy="4293461"/>
          </a:xfrm>
        </p:grpSpPr>
        <p:sp>
          <p:nvSpPr>
            <p:cNvPr id="307" name="Google Shape;307;p35"/>
            <p:cNvSpPr/>
            <p:nvPr/>
          </p:nvSpPr>
          <p:spPr>
            <a:xfrm>
              <a:off x="6407494" y="1532609"/>
              <a:ext cx="258600" cy="258600"/>
            </a:xfrm>
            <a:prstGeom prst="ellipse">
              <a:avLst/>
            </a:prstGeom>
            <a:solidFill>
              <a:srgbClr val="CC3C3C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407494" y="1191097"/>
              <a:ext cx="258600" cy="258600"/>
            </a:xfrm>
            <a:prstGeom prst="ellipse">
              <a:avLst/>
            </a:prstGeom>
            <a:solidFill>
              <a:srgbClr val="E94D4D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endParaRPr sz="667"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7494" y="509091"/>
              <a:ext cx="258600" cy="258600"/>
            </a:xfrm>
            <a:prstGeom prst="ellipse">
              <a:avLst/>
            </a:prstGeom>
            <a:solidFill>
              <a:srgbClr val="4070BE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endParaRPr sz="667"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407494" y="201729"/>
              <a:ext cx="258600" cy="258600"/>
            </a:xfrm>
            <a:prstGeom prst="ellipse">
              <a:avLst/>
            </a:prstGeom>
            <a:solidFill>
              <a:srgbClr val="87ABE7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endParaRPr sz="667"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806048" y="1538170"/>
              <a:ext cx="258600" cy="2586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806029" y="1189225"/>
              <a:ext cx="258600" cy="258600"/>
            </a:xfrm>
            <a:prstGeom prst="ellipse">
              <a:avLst/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endParaRPr sz="667"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06053" y="846208"/>
              <a:ext cx="258600" cy="258600"/>
            </a:xfrm>
            <a:prstGeom prst="ellipse">
              <a:avLst/>
            </a:prstGeom>
            <a:solidFill>
              <a:srgbClr val="A4C2F4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endParaRPr sz="667"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6806048" y="501657"/>
              <a:ext cx="258600" cy="258600"/>
            </a:xfrm>
            <a:prstGeom prst="ellipse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endParaRPr sz="667"/>
            </a:p>
          </p:txBody>
        </p:sp>
        <p:sp>
          <p:nvSpPr>
            <p:cNvPr id="315" name="Google Shape;315;p35"/>
            <p:cNvSpPr txBox="1"/>
            <p:nvPr/>
          </p:nvSpPr>
          <p:spPr>
            <a:xfrm>
              <a:off x="5409825" y="163300"/>
              <a:ext cx="965400" cy="4293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#87abe7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#4070be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#1666af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#e94d4d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#cc3c3c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e63139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6" name="Google Shape;316;p35"/>
            <p:cNvSpPr txBox="1"/>
            <p:nvPr/>
          </p:nvSpPr>
          <p:spPr>
            <a:xfrm>
              <a:off x="7129150" y="163300"/>
              <a:ext cx="1011000" cy="3462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#eeeeee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#c9daf7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#a4c2f4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#f4cccc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#ea9999</a:t>
              </a: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6407457" y="844298"/>
              <a:ext cx="258600" cy="258600"/>
            </a:xfrm>
            <a:prstGeom prst="ellipse">
              <a:avLst/>
            </a:prstGeom>
            <a:solidFill>
              <a:srgbClr val="1666AF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endParaRPr sz="667"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6806048" y="201704"/>
              <a:ext cx="258600" cy="2586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endParaRPr sz="667"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6407494" y="1860494"/>
              <a:ext cx="258600" cy="258600"/>
            </a:xfrm>
            <a:prstGeom prst="ellipse">
              <a:avLst/>
            </a:prstGeom>
            <a:solidFill>
              <a:srgbClr val="E63139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806048" y="1866067"/>
              <a:ext cx="258600" cy="2586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321" name="Google Shape;321;p35"/>
          <p:cNvSpPr txBox="1"/>
          <p:nvPr/>
        </p:nvSpPr>
        <p:spPr>
          <a:xfrm>
            <a:off x="1424133" y="2775249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Roboto Slab</a:t>
            </a:r>
            <a:endParaRPr sz="24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https://fonts.google.com/specimen/Roboto+Slab?query=Roboto+Slab#standard-styles</a:t>
            </a:r>
            <a:endParaRPr sz="2267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6895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444781"/>
      </p:ext>
    </p:extLst>
  </p:cSld>
  <p:clrMapOvr>
    <a:masterClrMapping/>
  </p:clrMapOvr>
  <p:transition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54F4652-06C0-4D90-BDD7-731C6ABBA62E}"/>
              </a:ext>
            </a:extLst>
          </p:cNvPr>
          <p:cNvSpPr/>
          <p:nvPr userDrawn="1"/>
        </p:nvSpPr>
        <p:spPr>
          <a:xfrm>
            <a:off x="-2800" y="0"/>
            <a:ext cx="12192000" cy="6858000"/>
          </a:xfrm>
          <a:prstGeom prst="rect">
            <a:avLst/>
          </a:prstGeom>
          <a:solidFill>
            <a:srgbClr val="1E4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10"/>
            <a:ext cx="12192000" cy="2260591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4058F21-36AF-3941-A7FE-0009AF13D333}"/>
              </a:ext>
            </a:extLst>
          </p:cNvPr>
          <p:cNvCxnSpPr/>
          <p:nvPr userDrawn="1"/>
        </p:nvCxnSpPr>
        <p:spPr>
          <a:xfrm>
            <a:off x="456038" y="5912195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09C2BCB2-00EC-0B44-957E-421CFF5CD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704" y="6039236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D43C84-658C-A644-A9AB-D7DFD03986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5266" y="6048471"/>
            <a:ext cx="1314681" cy="678376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40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40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400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0B90DB1-47F0-5244-A1C8-3665EC78B9F8}"/>
              </a:ext>
            </a:extLst>
          </p:cNvPr>
          <p:cNvSpPr txBox="1"/>
          <p:nvPr userDrawn="1"/>
        </p:nvSpPr>
        <p:spPr>
          <a:xfrm>
            <a:off x="390429" y="6184453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432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ICIO">
  <p:cSld name="INICIO">
    <p:bg>
      <p:bgPr>
        <a:noFill/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-18445" y="-17269"/>
            <a:ext cx="12240000" cy="6922800"/>
          </a:xfrm>
          <a:prstGeom prst="rect">
            <a:avLst/>
          </a:prstGeom>
          <a:gradFill>
            <a:gsLst>
              <a:gs pos="0">
                <a:srgbClr val="073763"/>
              </a:gs>
              <a:gs pos="100000">
                <a:srgbClr val="0B539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6" name="Google Shape;16;p2" descr="Imagen que contiene grande, calle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0"/>
            <a:ext cx="12192003" cy="22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429" y="15131"/>
            <a:ext cx="103835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540000" y="1800000"/>
            <a:ext cx="5514400" cy="37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20" name="Google Shape;20;p2"/>
          <p:cNvGrpSpPr/>
          <p:nvPr/>
        </p:nvGrpSpPr>
        <p:grpSpPr>
          <a:xfrm>
            <a:off x="609600" y="1828801"/>
            <a:ext cx="1011432" cy="68577"/>
            <a:chOff x="-85925" y="596334"/>
            <a:chExt cx="1072492" cy="35700"/>
          </a:xfrm>
        </p:grpSpPr>
        <p:sp>
          <p:nvSpPr>
            <p:cNvPr id="21" name="Google Shape;21;p2"/>
            <p:cNvSpPr/>
            <p:nvPr/>
          </p:nvSpPr>
          <p:spPr>
            <a:xfrm>
              <a:off x="-85925" y="596483"/>
              <a:ext cx="484800" cy="35400"/>
            </a:xfrm>
            <a:prstGeom prst="rect">
              <a:avLst/>
            </a:prstGeom>
            <a:solidFill>
              <a:srgbClr val="0075BF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98867" y="596334"/>
              <a:ext cx="587700" cy="35700"/>
            </a:xfrm>
            <a:prstGeom prst="rect">
              <a:avLst/>
            </a:prstGeom>
            <a:solidFill>
              <a:srgbClr val="E94D4D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7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898B285B-9908-8143-8AA3-E40872BF60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799" y="307778"/>
            <a:ext cx="2035628" cy="3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94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ICIO" preserve="1" userDrawn="1">
  <p:cSld name="1_INICIO">
    <p:bg>
      <p:bgPr>
        <a:noFill/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8126657-4E9F-0644-9223-477D307F48A3}"/>
              </a:ext>
            </a:extLst>
          </p:cNvPr>
          <p:cNvSpPr/>
          <p:nvPr userDrawn="1"/>
        </p:nvSpPr>
        <p:spPr>
          <a:xfrm>
            <a:off x="-1" y="-1"/>
            <a:ext cx="4046924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pic>
        <p:nvPicPr>
          <p:cNvPr id="3" name="Imagen 2" descr="Dibujo de un edificio&#10;&#10;Descripción generada automáticamente con confianza baja">
            <a:extLst>
              <a:ext uri="{FF2B5EF4-FFF2-40B4-BE49-F238E27FC236}">
                <a16:creationId xmlns:a16="http://schemas.microsoft.com/office/drawing/2014/main" id="{2BCDA294-87C5-0744-8523-57A5AE8FA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637" y="0"/>
            <a:ext cx="8286363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98B285B-9908-8143-8AA3-E40872BF60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799" y="307778"/>
            <a:ext cx="2035628" cy="3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940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ICIO" preserve="1" userDrawn="1">
  <p:cSld name="1_INICIO">
    <p:bg>
      <p:bgPr>
        <a:noFill/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tabla, pequeño, hecho de madera&#10;&#10;Descripción generada automáticamente">
            <a:extLst>
              <a:ext uri="{FF2B5EF4-FFF2-40B4-BE49-F238E27FC236}">
                <a16:creationId xmlns:a16="http://schemas.microsoft.com/office/drawing/2014/main" id="{EF814CB6-1499-6D4F-B045-335644D50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E3A3F4E-4A0B-3F4F-96F9-431C21441E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307778"/>
            <a:ext cx="2035627" cy="3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3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erca, persona, exterior, hombre&#10;&#10;Descripción generada automáticamente">
            <a:extLst>
              <a:ext uri="{FF2B5EF4-FFF2-40B4-BE49-F238E27FC236}">
                <a16:creationId xmlns:a16="http://schemas.microsoft.com/office/drawing/2014/main" id="{3AA39DC4-3AA6-0342-A517-4CF09BD89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1"/>
            <a:ext cx="12191999" cy="6858001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56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ICIO" preserve="1" userDrawn="1">
  <p:cSld name="1_INICIO">
    <p:bg>
      <p:bgPr>
        <a:noFill/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interior, hecho de madera, verde&#10;&#10;Descripción generada automáticamente">
            <a:extLst>
              <a:ext uri="{FF2B5EF4-FFF2-40B4-BE49-F238E27FC236}">
                <a16:creationId xmlns:a16="http://schemas.microsoft.com/office/drawing/2014/main" id="{9DE2BA09-F558-9E44-9DA1-A045AA876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CF58D6-C768-D549-A332-27168240D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799" y="307778"/>
            <a:ext cx="2035628" cy="3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9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ámina texto" preserve="1">
  <p:cSld name="Lámina text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09600" y="654961"/>
            <a:ext cx="4064000" cy="30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49" name="Google Shape;49;p6"/>
          <p:cNvGrpSpPr/>
          <p:nvPr/>
        </p:nvGrpSpPr>
        <p:grpSpPr>
          <a:xfrm>
            <a:off x="609600" y="445675"/>
            <a:ext cx="1011432" cy="68577"/>
            <a:chOff x="-85925" y="596334"/>
            <a:chExt cx="1072492" cy="35700"/>
          </a:xfrm>
        </p:grpSpPr>
        <p:sp>
          <p:nvSpPr>
            <p:cNvPr id="50" name="Google Shape;50;p6"/>
            <p:cNvSpPr/>
            <p:nvPr/>
          </p:nvSpPr>
          <p:spPr>
            <a:xfrm>
              <a:off x="-85925" y="596483"/>
              <a:ext cx="484800" cy="35400"/>
            </a:xfrm>
            <a:prstGeom prst="rect">
              <a:avLst/>
            </a:prstGeom>
            <a:solidFill>
              <a:srgbClr val="0075BF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7"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398867" y="596334"/>
              <a:ext cx="587700" cy="35700"/>
            </a:xfrm>
            <a:prstGeom prst="rect">
              <a:avLst/>
            </a:prstGeom>
            <a:solidFill>
              <a:srgbClr val="E94D4D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7"/>
            </a:p>
          </p:txBody>
        </p:sp>
      </p:grpSp>
      <p:sp>
        <p:nvSpPr>
          <p:cNvPr id="113" name="Google Shape;113;p6"/>
          <p:cNvSpPr/>
          <p:nvPr/>
        </p:nvSpPr>
        <p:spPr>
          <a:xfrm>
            <a:off x="-12633" y="-37867"/>
            <a:ext cx="146400" cy="6921200"/>
          </a:xfrm>
          <a:prstGeom prst="rect">
            <a:avLst/>
          </a:prstGeom>
          <a:gradFill>
            <a:gsLst>
              <a:gs pos="0">
                <a:srgbClr val="073763"/>
              </a:gs>
              <a:gs pos="100000">
                <a:srgbClr val="0B539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814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persona sentado en una banca de madera en un parque&#10;&#10;Descripción generada automáticamente con confianza media">
            <a:extLst>
              <a:ext uri="{FF2B5EF4-FFF2-40B4-BE49-F238E27FC236}">
                <a16:creationId xmlns:a16="http://schemas.microsoft.com/office/drawing/2014/main" id="{B65B177C-D204-F542-8141-8A3D0E724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1"/>
            <a:ext cx="12192002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247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ersona, edificio, hombre, exterior&#10;&#10;Descripción generada automáticamente">
            <a:extLst>
              <a:ext uri="{FF2B5EF4-FFF2-40B4-BE49-F238E27FC236}">
                <a16:creationId xmlns:a16="http://schemas.microsoft.com/office/drawing/2014/main" id="{3B79E845-52D5-944A-A00E-C55869850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12" y="0"/>
            <a:ext cx="12213712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-10856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1192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con una flor&#10;&#10;Descripción generada automáticamente con confianza media">
            <a:extLst>
              <a:ext uri="{FF2B5EF4-FFF2-40B4-BE49-F238E27FC236}">
                <a16:creationId xmlns:a16="http://schemas.microsoft.com/office/drawing/2014/main" id="{B1E76A7C-4539-BC41-B15A-23A559253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9858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con u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CF51CE0F-3973-B746-8CEE-829B96E49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FFE9E48-6C22-834E-8A9F-432DA665BD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grande, calle&#10;&#10;Descripción generada automáticamente">
            <a:extLst>
              <a:ext uri="{FF2B5EF4-FFF2-40B4-BE49-F238E27FC236}">
                <a16:creationId xmlns:a16="http://schemas.microsoft.com/office/drawing/2014/main" id="{DC8FA05D-BF65-CD43-A07A-1FCAED73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7409"/>
            <a:ext cx="12192000" cy="226059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ACF60AD8-4096-E846-B9F3-DDCA992DC261}"/>
              </a:ext>
            </a:extLst>
          </p:cNvPr>
          <p:cNvGrpSpPr/>
          <p:nvPr userDrawn="1"/>
        </p:nvGrpSpPr>
        <p:grpSpPr>
          <a:xfrm>
            <a:off x="415828" y="0"/>
            <a:ext cx="2664000" cy="180000"/>
            <a:chOff x="421200" y="0"/>
            <a:chExt cx="2664000" cy="180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DB37C-EF3D-6A4B-B8FD-19C42579D330}"/>
                </a:ext>
              </a:extLst>
            </p:cNvPr>
            <p:cNvSpPr/>
            <p:nvPr userDrawn="1"/>
          </p:nvSpPr>
          <p:spPr>
            <a:xfrm>
              <a:off x="421200" y="0"/>
              <a:ext cx="266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852673-F4F3-114F-8E82-E0407987F264}"/>
                </a:ext>
              </a:extLst>
            </p:cNvPr>
            <p:cNvSpPr/>
            <p:nvPr userDrawn="1"/>
          </p:nvSpPr>
          <p:spPr>
            <a:xfrm>
              <a:off x="442913" y="0"/>
              <a:ext cx="1253775" cy="159026"/>
            </a:xfrm>
            <a:prstGeom prst="rect">
              <a:avLst/>
            </a:prstGeom>
            <a:solidFill>
              <a:srgbClr val="00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97E7FA-B160-8C48-9F9D-CC6CBBEC541C}"/>
                </a:ext>
              </a:extLst>
            </p:cNvPr>
            <p:cNvSpPr/>
            <p:nvPr userDrawn="1"/>
          </p:nvSpPr>
          <p:spPr>
            <a:xfrm>
              <a:off x="1567480" y="0"/>
              <a:ext cx="1498660" cy="159014"/>
            </a:xfrm>
            <a:prstGeom prst="rect">
              <a:avLst/>
            </a:prstGeom>
            <a:solidFill>
              <a:srgbClr val="FF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E7331E-02DE-334A-95FB-D8A013B2CF4D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D1F6B30-364D-A54B-8F98-B388EF1C35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520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6C1505-DA97-224D-813F-4CDEA8935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35" y="6029996"/>
            <a:ext cx="1333881" cy="6882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BF34ED-0D2F-0D44-99DF-7DBF5B6E8E05}"/>
              </a:ext>
            </a:extLst>
          </p:cNvPr>
          <p:cNvSpPr txBox="1"/>
          <p:nvPr userDrawn="1"/>
        </p:nvSpPr>
        <p:spPr>
          <a:xfrm>
            <a:off x="390428" y="6184451"/>
            <a:ext cx="390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CL" sz="1600" b="1" dirty="0">
                <a:solidFill>
                  <a:schemeClr val="bg1"/>
                </a:solidFill>
                <a:latin typeface="+mn-lt"/>
                <a:cs typeface="Verdana"/>
              </a:rPr>
              <a:t>Pensión Garantizada Universal - PGU</a:t>
            </a:r>
            <a:endParaRPr lang="es-ES" sz="160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476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5722">
          <p15:clr>
            <a:srgbClr val="FBAE40"/>
          </p15:clr>
        </p15:guide>
        <p15:guide id="6" pos="740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70FAF78B-D25F-8E4F-A04B-2554CEE18C56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67A2B28-EDE0-5840-9520-1A5B2D46BDA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3849" y="6039234"/>
            <a:ext cx="716149" cy="6648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F3F26BA-EA63-3849-A13E-A54CEBD0182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0225" y="6048470"/>
            <a:ext cx="1305739" cy="66486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2BC6211-C943-4F44-923F-9B616F67FFBA}"/>
              </a:ext>
            </a:extLst>
          </p:cNvPr>
          <p:cNvSpPr/>
          <p:nvPr userDrawn="1"/>
        </p:nvSpPr>
        <p:spPr>
          <a:xfrm>
            <a:off x="442913" y="0"/>
            <a:ext cx="1253775" cy="159026"/>
          </a:xfrm>
          <a:prstGeom prst="rect">
            <a:avLst/>
          </a:prstGeom>
          <a:solidFill>
            <a:srgbClr val="006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E5A8B12-5490-004E-9BD6-712886FC09DE}"/>
              </a:ext>
            </a:extLst>
          </p:cNvPr>
          <p:cNvSpPr/>
          <p:nvPr userDrawn="1"/>
        </p:nvSpPr>
        <p:spPr>
          <a:xfrm>
            <a:off x="1567480" y="0"/>
            <a:ext cx="1498660" cy="159014"/>
          </a:xfrm>
          <a:prstGeom prst="rect">
            <a:avLst/>
          </a:prstGeom>
          <a:solidFill>
            <a:srgbClr val="FF3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414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10" r:id="rId2"/>
    <p:sldLayoutId id="2147483714" r:id="rId3"/>
    <p:sldLayoutId id="2147483715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9" r:id="rId10"/>
    <p:sldLayoutId id="2147483701" r:id="rId11"/>
    <p:sldLayoutId id="2147483711" r:id="rId12"/>
    <p:sldLayoutId id="2147483704" r:id="rId13"/>
    <p:sldLayoutId id="2147483766" r:id="rId14"/>
    <p:sldLayoutId id="2147483773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1935" userDrawn="1">
          <p15:clr>
            <a:srgbClr val="F26B43"/>
          </p15:clr>
        </p15:guide>
        <p15:guide id="5" pos="5722" userDrawn="1">
          <p15:clr>
            <a:srgbClr val="F26B43"/>
          </p15:clr>
        </p15:guide>
        <p15:guide id="6" pos="740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70FAF78B-D25F-8E4F-A04B-2554CEE18C56}"/>
              </a:ext>
            </a:extLst>
          </p:cNvPr>
          <p:cNvCxnSpPr/>
          <p:nvPr userDrawn="1"/>
        </p:nvCxnSpPr>
        <p:spPr>
          <a:xfrm>
            <a:off x="456037" y="5912194"/>
            <a:ext cx="11279927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67A2B28-EDE0-5840-9520-1A5B2D46BDA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3849" y="6039234"/>
            <a:ext cx="716149" cy="6648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F3F26BA-EA63-3849-A13E-A54CEBD0182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0225" y="6048470"/>
            <a:ext cx="1305739" cy="66486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2BC6211-C943-4F44-923F-9B616F67FFBA}"/>
              </a:ext>
            </a:extLst>
          </p:cNvPr>
          <p:cNvSpPr/>
          <p:nvPr userDrawn="1"/>
        </p:nvSpPr>
        <p:spPr>
          <a:xfrm>
            <a:off x="442913" y="0"/>
            <a:ext cx="1253775" cy="159026"/>
          </a:xfrm>
          <a:prstGeom prst="rect">
            <a:avLst/>
          </a:prstGeom>
          <a:solidFill>
            <a:srgbClr val="006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E5A8B12-5490-004E-9BD6-712886FC09DE}"/>
              </a:ext>
            </a:extLst>
          </p:cNvPr>
          <p:cNvSpPr/>
          <p:nvPr userDrawn="1"/>
        </p:nvSpPr>
        <p:spPr>
          <a:xfrm>
            <a:off x="1567480" y="0"/>
            <a:ext cx="1498660" cy="159014"/>
          </a:xfrm>
          <a:prstGeom prst="rect">
            <a:avLst/>
          </a:prstGeom>
          <a:solidFill>
            <a:srgbClr val="FF3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104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79">
          <p15:clr>
            <a:srgbClr val="F26B43"/>
          </p15:clr>
        </p15:guide>
        <p15:guide id="4" pos="1935">
          <p15:clr>
            <a:srgbClr val="F26B43"/>
          </p15:clr>
        </p15:guide>
        <p15:guide id="5" pos="5722">
          <p15:clr>
            <a:srgbClr val="F26B43"/>
          </p15:clr>
        </p15:guide>
        <p15:guide id="6" pos="740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5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  <a:defRPr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■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●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○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■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●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○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oppins"/>
              <a:buChar char="■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7634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2" r:id="rId13"/>
    <p:sldLayoutId id="2147483764" r:id="rId14"/>
    <p:sldLayoutId id="214748376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04">
          <p15:clr>
            <a:srgbClr val="F26B43"/>
          </p15:clr>
        </p15:guide>
        <p15:guide id="4" pos="1859">
          <p15:clr>
            <a:srgbClr val="F26B43"/>
          </p15:clr>
        </p15:guide>
        <p15:guide id="5" pos="560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5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  <a:defRPr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■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●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○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■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●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○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oppins"/>
              <a:buChar char="■"/>
              <a:defRPr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BDE6BB6-87D1-9A49-93A9-40CA14B783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307778"/>
            <a:ext cx="2035627" cy="3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43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ctrTitle"/>
          </p:nvPr>
        </p:nvSpPr>
        <p:spPr>
          <a:xfrm>
            <a:off x="322249" y="1612733"/>
            <a:ext cx="4968408" cy="253269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5333" err="1"/>
              <a:t>Pensión</a:t>
            </a:r>
            <a:r>
              <a:rPr lang="en" sz="5333"/>
              <a:t> </a:t>
            </a:r>
            <a:r>
              <a:rPr lang="en" sz="5333" err="1"/>
              <a:t>Garantizada</a:t>
            </a:r>
            <a:r>
              <a:rPr lang="en" sz="5333"/>
              <a:t> Universal</a:t>
            </a:r>
            <a:endParaRPr sz="5333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5968D73-3F9B-954B-A342-FD0F6239C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734" y="1652154"/>
            <a:ext cx="1962557" cy="4435380"/>
          </a:xfrm>
          <a:prstGeom prst="rect">
            <a:avLst/>
          </a:prstGeom>
        </p:spPr>
      </p:pic>
      <p:pic>
        <p:nvPicPr>
          <p:cNvPr id="4" name="Imagen 3" descr="Forma&#10;&#10;Descripción generada automáticamente">
            <a:extLst>
              <a:ext uri="{FF2B5EF4-FFF2-40B4-BE49-F238E27FC236}">
                <a16:creationId xmlns:a16="http://schemas.microsoft.com/office/drawing/2014/main" id="{95C50D09-BF47-A743-B0D1-A018069B5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353" y="2444147"/>
            <a:ext cx="3442388" cy="3682808"/>
          </a:xfrm>
          <a:prstGeom prst="rect">
            <a:avLst/>
          </a:prstGeom>
        </p:spPr>
      </p:pic>
      <p:pic>
        <p:nvPicPr>
          <p:cNvPr id="5" name="Imagen 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F3FB6998-B851-1F44-8913-CB019AF9F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779"/>
          <a:stretch/>
        </p:blipFill>
        <p:spPr>
          <a:xfrm flipH="1">
            <a:off x="7184640" y="1448820"/>
            <a:ext cx="4718939" cy="4653225"/>
          </a:xfrm>
          <a:prstGeom prst="rect">
            <a:avLst/>
          </a:prstGeom>
        </p:spPr>
      </p:pic>
      <p:sp>
        <p:nvSpPr>
          <p:cNvPr id="6" name="Google Shape;585;p43">
            <a:extLst>
              <a:ext uri="{FF2B5EF4-FFF2-40B4-BE49-F238E27FC236}">
                <a16:creationId xmlns:a16="http://schemas.microsoft.com/office/drawing/2014/main" id="{0AE99898-4373-7F43-AD14-45EF37A4B238}"/>
              </a:ext>
            </a:extLst>
          </p:cNvPr>
          <p:cNvSpPr txBox="1">
            <a:spLocks/>
          </p:cNvSpPr>
          <p:nvPr/>
        </p:nvSpPr>
        <p:spPr>
          <a:xfrm>
            <a:off x="383876" y="3900415"/>
            <a:ext cx="5514400" cy="89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4400" b="1" i="0" u="none" strike="noStrike" cap="none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defTabSz="1219170"/>
            <a:r>
              <a:rPr lang="es-CL" sz="1867" b="0" kern="0" dirty="0">
                <a:solidFill>
                  <a:srgbClr val="FFFFFF"/>
                </a:solidFill>
              </a:rPr>
              <a:t>Departamento Productos y Formación</a:t>
            </a:r>
          </a:p>
        </p:txBody>
      </p:sp>
    </p:spTree>
    <p:extLst>
      <p:ext uri="{BB962C8B-B14F-4D97-AF65-F5344CB8AC3E}">
        <p14:creationId xmlns:p14="http://schemas.microsoft.com/office/powerpoint/2010/main" val="174795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5C07822D-0E35-0A4D-BF5A-45F12318CE64}"/>
              </a:ext>
            </a:extLst>
          </p:cNvPr>
          <p:cNvSpPr txBox="1"/>
          <p:nvPr/>
        </p:nvSpPr>
        <p:spPr>
          <a:xfrm>
            <a:off x="482272" y="309515"/>
            <a:ext cx="644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s-ES" sz="32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Instrumento de Focalización:</a:t>
            </a:r>
            <a:endParaRPr lang="es-ES" sz="1600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F11447-7A27-7E45-AB0D-93F6A0031009}"/>
              </a:ext>
            </a:extLst>
          </p:cNvPr>
          <p:cNvSpPr/>
          <p:nvPr/>
        </p:nvSpPr>
        <p:spPr>
          <a:xfrm>
            <a:off x="482272" y="894290"/>
            <a:ext cx="10599241" cy="1648460"/>
          </a:xfrm>
          <a:prstGeom prst="rect">
            <a:avLst/>
          </a:prstGeom>
          <a:solidFill>
            <a:srgbClr val="F8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El Art. 25 de la Ley 21.419 establece que el Ministerio del Trabajo y Previsión Social, en conjunto con el Ministerio de hacienda, deberá redactar reglamento que establezca el instrumento de focalización.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0349705-77EB-AD09-0884-EAD25D26A0AB}"/>
              </a:ext>
            </a:extLst>
          </p:cNvPr>
          <p:cNvSpPr/>
          <p:nvPr/>
        </p:nvSpPr>
        <p:spPr>
          <a:xfrm>
            <a:off x="621210" y="2485391"/>
            <a:ext cx="10599241" cy="740921"/>
          </a:xfrm>
          <a:prstGeom prst="rect">
            <a:avLst/>
          </a:prstGeom>
          <a:solidFill>
            <a:srgbClr val="F8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s-CL" sz="2000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</a:br>
            <a:r>
              <a:rPr lang="es-CL" sz="2000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En función de la Ley, las diferencia entre los instrumentos de focalización del Pilar Solidario y de la PGU son</a:t>
            </a:r>
            <a:r>
              <a:rPr lang="es-CL" sz="2400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: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5AA8413-E16E-2352-99EC-F5E5B9C24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9" y="3516013"/>
            <a:ext cx="10599241" cy="2295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C42C3A3-3F0D-4345-BE88-2739ABA9D6AE}"/>
              </a:ext>
            </a:extLst>
          </p:cNvPr>
          <p:cNvSpPr/>
          <p:nvPr/>
        </p:nvSpPr>
        <p:spPr>
          <a:xfrm>
            <a:off x="409576" y="1133475"/>
            <a:ext cx="8877299" cy="4810125"/>
          </a:xfrm>
          <a:prstGeom prst="rect">
            <a:avLst/>
          </a:prstGeom>
          <a:solidFill>
            <a:srgbClr val="F8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/>
            <a:endParaRPr lang="es-CL" sz="2400" i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07822D-0E35-0A4D-BF5A-45F12318CE64}"/>
              </a:ext>
            </a:extLst>
          </p:cNvPr>
          <p:cNvSpPr txBox="1"/>
          <p:nvPr/>
        </p:nvSpPr>
        <p:spPr>
          <a:xfrm>
            <a:off x="482271" y="309515"/>
            <a:ext cx="7787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s-ES" sz="3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Instrumento de Focalización PGU:</a:t>
            </a:r>
            <a:endParaRPr lang="es-ES" sz="16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F11447-7A27-7E45-AB0D-93F6A0031009}"/>
              </a:ext>
            </a:extLst>
          </p:cNvPr>
          <p:cNvSpPr/>
          <p:nvPr/>
        </p:nvSpPr>
        <p:spPr>
          <a:xfrm>
            <a:off x="409576" y="1975999"/>
            <a:ext cx="8223420" cy="3125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/>
            <a:r>
              <a:rPr lang="es-CL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La Formula del nuevo PFP contempla 3 componentes:</a:t>
            </a:r>
          </a:p>
          <a:p>
            <a:pPr lvl="6"/>
            <a:endParaRPr lang="es-CL" i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  <a:p>
            <a:pPr marL="380990" lvl="6" indent="-380990">
              <a:buFont typeface="Arial" panose="020B0604020202020204" pitchFamily="34" charset="0"/>
              <a:buChar char="•"/>
            </a:pPr>
            <a:r>
              <a:rPr lang="es-CL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Los </a:t>
            </a:r>
            <a:r>
              <a:rPr lang="es-CL" b="1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ingresos efectivos del grupo familiar </a:t>
            </a:r>
            <a:r>
              <a:rPr lang="es-CL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Ingresos líquidos laborales, ingresos líquidos de rentas de capital y los ingresos líquidos de pensiones. Se elimina de la fórmula la Capacidad Generadora de Ingresos (CGI)</a:t>
            </a:r>
          </a:p>
          <a:p>
            <a:pPr marL="380990" lvl="6" indent="-380990">
              <a:buFont typeface="Arial" panose="020B0604020202020204" pitchFamily="34" charset="0"/>
              <a:buChar char="•"/>
            </a:pPr>
            <a:endParaRPr lang="es-CL" i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  <a:p>
            <a:pPr marL="380990" lvl="6" indent="-380990">
              <a:buFont typeface="Arial" panose="020B0604020202020204" pitchFamily="34" charset="0"/>
              <a:buChar char="•"/>
            </a:pPr>
            <a:r>
              <a:rPr lang="es-CL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Un </a:t>
            </a:r>
            <a:r>
              <a:rPr lang="es-CL" b="1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índice de necesidades</a:t>
            </a:r>
            <a:r>
              <a:rPr lang="es-CL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, que contabiliza el número de personas que integran el grupo familiar (considerando economías de escala y el grado de dependencia funcional de cada uno de sus miembros)</a:t>
            </a:r>
          </a:p>
          <a:p>
            <a:pPr marL="380990" lvl="6" indent="-380990">
              <a:buFont typeface="Arial" panose="020B0604020202020204" pitchFamily="34" charset="0"/>
              <a:buChar char="•"/>
            </a:pPr>
            <a:endParaRPr lang="es-CL" i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  <a:p>
            <a:pPr marL="380990" lvl="6" indent="-380990">
              <a:buFont typeface="Arial" panose="020B0604020202020204" pitchFamily="34" charset="0"/>
              <a:buChar char="•"/>
            </a:pPr>
            <a:r>
              <a:rPr lang="es-CL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Un </a:t>
            </a:r>
            <a:r>
              <a:rPr lang="es-CL" b="1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Factor de transformación monótona </a:t>
            </a:r>
            <a:r>
              <a:rPr lang="es-CL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que transforma el PFP desde un valor expresado en pesos a uno expresado en puntaje.</a:t>
            </a:r>
          </a:p>
        </p:txBody>
      </p:sp>
    </p:spTree>
    <p:extLst>
      <p:ext uri="{BB962C8B-B14F-4D97-AF65-F5344CB8AC3E}">
        <p14:creationId xmlns:p14="http://schemas.microsoft.com/office/powerpoint/2010/main" val="2668144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C42C3A3-3F0D-4345-BE88-2739ABA9D6AE}"/>
              </a:ext>
            </a:extLst>
          </p:cNvPr>
          <p:cNvSpPr/>
          <p:nvPr/>
        </p:nvSpPr>
        <p:spPr>
          <a:xfrm>
            <a:off x="1820562" y="2024062"/>
            <a:ext cx="5947460" cy="2809875"/>
          </a:xfrm>
          <a:prstGeom prst="rect">
            <a:avLst/>
          </a:prstGeom>
          <a:solidFill>
            <a:srgbClr val="F8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/>
            <a:endParaRPr lang="es-CL" sz="2400" i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07822D-0E35-0A4D-BF5A-45F12318CE64}"/>
              </a:ext>
            </a:extLst>
          </p:cNvPr>
          <p:cNvSpPr txBox="1"/>
          <p:nvPr/>
        </p:nvSpPr>
        <p:spPr>
          <a:xfrm>
            <a:off x="482271" y="309515"/>
            <a:ext cx="7787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s-ES" sz="3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Instrumento de Focalización PGU:</a:t>
            </a:r>
            <a:endParaRPr lang="es-ES" sz="16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F11447-7A27-7E45-AB0D-93F6A0031009}"/>
              </a:ext>
            </a:extLst>
          </p:cNvPr>
          <p:cNvSpPr/>
          <p:nvPr/>
        </p:nvSpPr>
        <p:spPr>
          <a:xfrm>
            <a:off x="-584887" y="1899799"/>
            <a:ext cx="8122250" cy="3125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/>
            <a:r>
              <a:rPr lang="es-CL" sz="1600" b="1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  El puntaje de corte para acceder al beneficio  corresponderá a </a:t>
            </a:r>
            <a:r>
              <a:rPr lang="es-CL" b="1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3.648 </a:t>
            </a:r>
            <a:r>
              <a:rPr lang="es-CL" sz="1600" b="1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puntos.</a:t>
            </a:r>
          </a:p>
          <a:p>
            <a:pPr lvl="6"/>
            <a:endParaRPr lang="es-CL" sz="1600" b="1" i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  <a:p>
            <a:pPr lvl="6"/>
            <a:r>
              <a:rPr lang="es-CL" sz="1600" b="1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 El proceso de cálculo corresponderá principalmente al IPS, con datos efectivos aportados por las demás instituciones.</a:t>
            </a:r>
          </a:p>
          <a:p>
            <a:pPr lvl="6"/>
            <a:endParaRPr lang="es-CL" sz="1600" b="1" i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  <a:p>
            <a:pPr lvl="6"/>
            <a:r>
              <a:rPr lang="es-CL" sz="1600" b="1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No se considera, </a:t>
            </a:r>
            <a:r>
              <a:rPr lang="es-CL" sz="1600" b="1" i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por el momento</a:t>
            </a:r>
            <a:r>
              <a:rPr lang="es-CL" sz="1600" b="1" i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, la incorporación de la variable de patrimonio.</a:t>
            </a:r>
            <a:endParaRPr lang="es-CL" sz="1600" i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7969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3EB1B7A4-3DC2-EB45-A703-CF15D82DBD47}"/>
              </a:ext>
            </a:extLst>
          </p:cNvPr>
          <p:cNvGrpSpPr/>
          <p:nvPr/>
        </p:nvGrpSpPr>
        <p:grpSpPr>
          <a:xfrm>
            <a:off x="5625416" y="5499011"/>
            <a:ext cx="5029395" cy="666913"/>
            <a:chOff x="2580519" y="4161107"/>
            <a:chExt cx="3772046" cy="500185"/>
          </a:xfrm>
        </p:grpSpPr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2E35049C-8486-5A4B-B730-FD07A0A3FA82}"/>
                </a:ext>
              </a:extLst>
            </p:cNvPr>
            <p:cNvSpPr txBox="1"/>
            <p:nvPr/>
          </p:nvSpPr>
          <p:spPr>
            <a:xfrm>
              <a:off x="2580519" y="4422717"/>
              <a:ext cx="963517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67">
                  <a:latin typeface="Poppins" pitchFamily="2" charset="77"/>
                  <a:cs typeface="Poppins" pitchFamily="2" charset="77"/>
                </a:rPr>
                <a:t>PGU</a:t>
              </a: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15848569-C0DC-FE4F-91A9-00046F5FD6A7}"/>
                </a:ext>
              </a:extLst>
            </p:cNvPr>
            <p:cNvSpPr/>
            <p:nvPr/>
          </p:nvSpPr>
          <p:spPr>
            <a:xfrm>
              <a:off x="2850309" y="4161107"/>
              <a:ext cx="423936" cy="261610"/>
            </a:xfrm>
            <a:prstGeom prst="rect">
              <a:avLst/>
            </a:prstGeom>
            <a:solidFill>
              <a:srgbClr val="184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2400"/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C9843572-4C1C-8D48-A38C-0AA3E673D679}"/>
                </a:ext>
              </a:extLst>
            </p:cNvPr>
            <p:cNvSpPr txBox="1"/>
            <p:nvPr/>
          </p:nvSpPr>
          <p:spPr>
            <a:xfrm>
              <a:off x="3650105" y="4422717"/>
              <a:ext cx="1175659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67">
                  <a:latin typeface="Poppins" pitchFamily="2" charset="77"/>
                  <a:cs typeface="Poppins" pitchFamily="2" charset="77"/>
                </a:rPr>
                <a:t>Pensión Final</a:t>
              </a: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B4150219-95C1-FA40-9C58-3917DA0F2DC7}"/>
                </a:ext>
              </a:extLst>
            </p:cNvPr>
            <p:cNvSpPr/>
            <p:nvPr/>
          </p:nvSpPr>
          <p:spPr>
            <a:xfrm>
              <a:off x="4025967" y="4161107"/>
              <a:ext cx="423936" cy="261610"/>
            </a:xfrm>
            <a:prstGeom prst="rect">
              <a:avLst/>
            </a:prstGeom>
            <a:solidFill>
              <a:srgbClr val="0099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2400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A742F97F-D3EA-F04F-BEC3-98921343E69E}"/>
                </a:ext>
              </a:extLst>
            </p:cNvPr>
            <p:cNvSpPr txBox="1"/>
            <p:nvPr/>
          </p:nvSpPr>
          <p:spPr>
            <a:xfrm>
              <a:off x="5176906" y="4422717"/>
              <a:ext cx="1175659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67">
                  <a:latin typeface="Poppins" pitchFamily="2" charset="77"/>
                  <a:cs typeface="Poppins" pitchFamily="2" charset="77"/>
                </a:rPr>
                <a:t>PGU máxima</a:t>
              </a:r>
            </a:p>
          </p:txBody>
        </p: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57A06100-CE87-2847-A06D-0894A7463C51}"/>
                </a:ext>
              </a:extLst>
            </p:cNvPr>
            <p:cNvCxnSpPr/>
            <p:nvPr/>
          </p:nvCxnSpPr>
          <p:spPr>
            <a:xfrm>
              <a:off x="5277394" y="4276607"/>
              <a:ext cx="87956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175761D6-44FF-414A-9BF8-B348ACC7ACB7}"/>
              </a:ext>
            </a:extLst>
          </p:cNvPr>
          <p:cNvGrpSpPr/>
          <p:nvPr/>
        </p:nvGrpSpPr>
        <p:grpSpPr>
          <a:xfrm>
            <a:off x="4010410" y="1204989"/>
            <a:ext cx="8430847" cy="3508575"/>
            <a:chOff x="1550420" y="527310"/>
            <a:chExt cx="7952567" cy="3309531"/>
          </a:xfrm>
        </p:grpSpPr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96AC16F9-2272-3A43-BD60-C9F6920D0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9063" y="527310"/>
              <a:ext cx="6077535" cy="2792221"/>
            </a:xfrm>
            <a:prstGeom prst="rect">
              <a:avLst/>
            </a:prstGeom>
          </p:spPr>
        </p:pic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1067A078-7DD8-F741-912B-399808C75CFD}"/>
                </a:ext>
              </a:extLst>
            </p:cNvPr>
            <p:cNvSpPr txBox="1"/>
            <p:nvPr/>
          </p:nvSpPr>
          <p:spPr>
            <a:xfrm>
              <a:off x="1792776" y="629364"/>
              <a:ext cx="963516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 dirty="0">
                  <a:latin typeface="Poppins" pitchFamily="2" charset="77"/>
                  <a:cs typeface="Poppins" pitchFamily="2" charset="77"/>
                </a:rPr>
                <a:t>1.000.000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1188BDDC-06AB-C44A-AE6D-763B460982FA}"/>
                </a:ext>
              </a:extLst>
            </p:cNvPr>
            <p:cNvSpPr txBox="1"/>
            <p:nvPr/>
          </p:nvSpPr>
          <p:spPr>
            <a:xfrm>
              <a:off x="1792775" y="884262"/>
              <a:ext cx="963516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900.000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1787A308-B32E-2246-B352-B344191849F0}"/>
                </a:ext>
              </a:extLst>
            </p:cNvPr>
            <p:cNvSpPr txBox="1"/>
            <p:nvPr/>
          </p:nvSpPr>
          <p:spPr>
            <a:xfrm>
              <a:off x="1792775" y="1139160"/>
              <a:ext cx="963516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800.000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4D0A4E82-BF4E-7E43-951C-4FA5D1F1B696}"/>
                </a:ext>
              </a:extLst>
            </p:cNvPr>
            <p:cNvSpPr txBox="1"/>
            <p:nvPr/>
          </p:nvSpPr>
          <p:spPr>
            <a:xfrm rot="16200000">
              <a:off x="788224" y="1879238"/>
              <a:ext cx="1824446" cy="300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67" b="1">
                  <a:latin typeface="Poppins" pitchFamily="2" charset="77"/>
                  <a:cs typeface="Poppins" pitchFamily="2" charset="77"/>
                </a:rPr>
                <a:t>Pensión Final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F034D97A-4EDA-1E4C-A9F7-CF5597A26A38}"/>
                </a:ext>
              </a:extLst>
            </p:cNvPr>
            <p:cNvSpPr txBox="1"/>
            <p:nvPr/>
          </p:nvSpPr>
          <p:spPr>
            <a:xfrm>
              <a:off x="1792774" y="1394058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700.000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371077A6-0F53-ED45-961D-A9233829C953}"/>
                </a:ext>
              </a:extLst>
            </p:cNvPr>
            <p:cNvSpPr txBox="1"/>
            <p:nvPr/>
          </p:nvSpPr>
          <p:spPr>
            <a:xfrm>
              <a:off x="1792774" y="1648955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600.000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FA092432-27D9-D846-AE1B-15DB4EDEDB2E}"/>
                </a:ext>
              </a:extLst>
            </p:cNvPr>
            <p:cNvSpPr txBox="1"/>
            <p:nvPr/>
          </p:nvSpPr>
          <p:spPr>
            <a:xfrm>
              <a:off x="1792774" y="1903854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500.000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1CE7D484-3CC7-6643-826D-121112B50CB9}"/>
                </a:ext>
              </a:extLst>
            </p:cNvPr>
            <p:cNvSpPr txBox="1"/>
            <p:nvPr/>
          </p:nvSpPr>
          <p:spPr>
            <a:xfrm>
              <a:off x="1792774" y="2158751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400.000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9AE3B06D-987A-6748-BFF0-13E95A3127CA}"/>
                </a:ext>
              </a:extLst>
            </p:cNvPr>
            <p:cNvSpPr txBox="1"/>
            <p:nvPr/>
          </p:nvSpPr>
          <p:spPr>
            <a:xfrm>
              <a:off x="1792774" y="2413651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300.000</a:t>
              </a: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FBF8D50E-D6D8-C441-BB01-B4EBEEB1AFFD}"/>
                </a:ext>
              </a:extLst>
            </p:cNvPr>
            <p:cNvSpPr txBox="1"/>
            <p:nvPr/>
          </p:nvSpPr>
          <p:spPr>
            <a:xfrm>
              <a:off x="1792774" y="2668549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200.000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EB7625CA-C639-D34F-839A-2A139F5B4487}"/>
                </a:ext>
              </a:extLst>
            </p:cNvPr>
            <p:cNvSpPr txBox="1"/>
            <p:nvPr/>
          </p:nvSpPr>
          <p:spPr>
            <a:xfrm>
              <a:off x="1792774" y="29234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100.000</a:t>
              </a: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F5AF2783-A14E-C142-B01D-49902BDD2690}"/>
                </a:ext>
              </a:extLst>
            </p:cNvPr>
            <p:cNvSpPr txBox="1"/>
            <p:nvPr/>
          </p:nvSpPr>
          <p:spPr>
            <a:xfrm rot="18900000">
              <a:off x="2147370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0</a:t>
              </a: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BA09C609-5039-AB41-BE69-E7FECC3B007E}"/>
                </a:ext>
              </a:extLst>
            </p:cNvPr>
            <p:cNvSpPr txBox="1"/>
            <p:nvPr/>
          </p:nvSpPr>
          <p:spPr>
            <a:xfrm rot="18900000">
              <a:off x="2418991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50.000</a:t>
              </a: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068F2C20-B197-B146-A049-0F711A7CF6F1}"/>
                </a:ext>
              </a:extLst>
            </p:cNvPr>
            <p:cNvSpPr txBox="1"/>
            <p:nvPr/>
          </p:nvSpPr>
          <p:spPr>
            <a:xfrm rot="18900000">
              <a:off x="2715069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100.000</a:t>
              </a:r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4070620C-0DDE-C44C-8505-CD4CE6E1F695}"/>
                </a:ext>
              </a:extLst>
            </p:cNvPr>
            <p:cNvSpPr txBox="1"/>
            <p:nvPr/>
          </p:nvSpPr>
          <p:spPr>
            <a:xfrm rot="18900000">
              <a:off x="2986690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150.000</a:t>
              </a: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F9B752D5-027D-994E-A88B-052C7A44958F}"/>
                </a:ext>
              </a:extLst>
            </p:cNvPr>
            <p:cNvSpPr txBox="1"/>
            <p:nvPr/>
          </p:nvSpPr>
          <p:spPr>
            <a:xfrm rot="18900000">
              <a:off x="3198888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200.000</a:t>
              </a:r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F2288319-F23A-F54C-B44A-3ED95BF0928B}"/>
                </a:ext>
              </a:extLst>
            </p:cNvPr>
            <p:cNvSpPr txBox="1"/>
            <p:nvPr/>
          </p:nvSpPr>
          <p:spPr>
            <a:xfrm rot="18900000">
              <a:off x="3470510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250.000</a:t>
              </a: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9BA6A203-E2B2-A942-822E-C469D907DCE5}"/>
                </a:ext>
              </a:extLst>
            </p:cNvPr>
            <p:cNvSpPr txBox="1"/>
            <p:nvPr/>
          </p:nvSpPr>
          <p:spPr>
            <a:xfrm rot="18900000">
              <a:off x="3766587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300.000</a:t>
              </a:r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D1DC36C0-5094-774C-8F3A-374666E19944}"/>
                </a:ext>
              </a:extLst>
            </p:cNvPr>
            <p:cNvSpPr txBox="1"/>
            <p:nvPr/>
          </p:nvSpPr>
          <p:spPr>
            <a:xfrm rot="18900000">
              <a:off x="4038209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350.000</a:t>
              </a:r>
            </a:p>
          </p:txBody>
        </p: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15F9B52B-0E0F-DB46-9E9C-840C63576DF9}"/>
                </a:ext>
              </a:extLst>
            </p:cNvPr>
            <p:cNvSpPr txBox="1"/>
            <p:nvPr/>
          </p:nvSpPr>
          <p:spPr>
            <a:xfrm rot="18900000">
              <a:off x="4256013" y="3594845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400.000</a:t>
              </a:r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5F95F015-F74A-F446-A3B9-2E8085DE8EED}"/>
                </a:ext>
              </a:extLst>
            </p:cNvPr>
            <p:cNvSpPr txBox="1"/>
            <p:nvPr/>
          </p:nvSpPr>
          <p:spPr>
            <a:xfrm rot="18900000">
              <a:off x="4527633" y="3594845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450.000</a:t>
              </a: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C38DC150-9294-F241-9827-212F8D9A891A}"/>
                </a:ext>
              </a:extLst>
            </p:cNvPr>
            <p:cNvSpPr txBox="1"/>
            <p:nvPr/>
          </p:nvSpPr>
          <p:spPr>
            <a:xfrm rot="18900000">
              <a:off x="4823712" y="3594845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400.000</a:t>
              </a:r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F0E74572-C149-DB47-BBB8-36D3914A4885}"/>
                </a:ext>
              </a:extLst>
            </p:cNvPr>
            <p:cNvSpPr txBox="1"/>
            <p:nvPr/>
          </p:nvSpPr>
          <p:spPr>
            <a:xfrm rot="18900000">
              <a:off x="5095332" y="3594845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550.000</a:t>
              </a:r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C46BA14E-434D-714D-99A8-05768566DBE0}"/>
                </a:ext>
              </a:extLst>
            </p:cNvPr>
            <p:cNvSpPr txBox="1"/>
            <p:nvPr/>
          </p:nvSpPr>
          <p:spPr>
            <a:xfrm rot="18900000">
              <a:off x="5307529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 dirty="0">
                  <a:latin typeface="Poppins" pitchFamily="2" charset="77"/>
                  <a:cs typeface="Poppins" pitchFamily="2" charset="77"/>
                </a:rPr>
                <a:t>600.000</a:t>
              </a: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2C139190-6539-204D-A7F5-6C7D0C99A795}"/>
                </a:ext>
              </a:extLst>
            </p:cNvPr>
            <p:cNvSpPr txBox="1"/>
            <p:nvPr/>
          </p:nvSpPr>
          <p:spPr>
            <a:xfrm rot="18900000">
              <a:off x="5579152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 b="1" dirty="0">
                  <a:latin typeface="Poppins" pitchFamily="2" charset="77"/>
                  <a:cs typeface="Poppins" pitchFamily="2" charset="77"/>
                </a:rPr>
                <a:t>660.366</a:t>
              </a:r>
            </a:p>
          </p:txBody>
        </p: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226396E5-7748-7D43-B79B-D7726E8FA2A9}"/>
                </a:ext>
              </a:extLst>
            </p:cNvPr>
            <p:cNvSpPr txBox="1"/>
            <p:nvPr/>
          </p:nvSpPr>
          <p:spPr>
            <a:xfrm rot="18900000">
              <a:off x="5875228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700.000</a:t>
              </a:r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D6488F0C-9D13-CB4B-B05D-CF8D6A87E7FC}"/>
                </a:ext>
              </a:extLst>
            </p:cNvPr>
            <p:cNvSpPr txBox="1"/>
            <p:nvPr/>
          </p:nvSpPr>
          <p:spPr>
            <a:xfrm rot="18900000">
              <a:off x="6146851" y="3594846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750.000</a:t>
              </a: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0512E1ED-900C-CA48-B188-B518234CC336}"/>
                </a:ext>
              </a:extLst>
            </p:cNvPr>
            <p:cNvSpPr txBox="1"/>
            <p:nvPr/>
          </p:nvSpPr>
          <p:spPr>
            <a:xfrm rot="18900000">
              <a:off x="6417925" y="3594849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800.000</a:t>
              </a:r>
            </a:p>
          </p:txBody>
        </p:sp>
        <p:sp>
          <p:nvSpPr>
            <p:cNvPr id="79" name="CuadroTexto 78">
              <a:extLst>
                <a:ext uri="{FF2B5EF4-FFF2-40B4-BE49-F238E27FC236}">
                  <a16:creationId xmlns:a16="http://schemas.microsoft.com/office/drawing/2014/main" id="{CDCDF77C-6F0C-EB4A-B68B-76EFE3D6DF73}"/>
                </a:ext>
              </a:extLst>
            </p:cNvPr>
            <p:cNvSpPr txBox="1"/>
            <p:nvPr/>
          </p:nvSpPr>
          <p:spPr>
            <a:xfrm rot="18900000">
              <a:off x="6689547" y="3594848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850.000</a:t>
              </a:r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B828AB06-2A8C-654D-92CA-B576E7B9710B}"/>
                </a:ext>
              </a:extLst>
            </p:cNvPr>
            <p:cNvSpPr txBox="1"/>
            <p:nvPr/>
          </p:nvSpPr>
          <p:spPr>
            <a:xfrm rot="18900000">
              <a:off x="6985624" y="3594848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900.000</a:t>
              </a:r>
            </a:p>
          </p:txBody>
        </p:sp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8275BC1F-9CEA-0744-A05D-ED2EB9686704}"/>
                </a:ext>
              </a:extLst>
            </p:cNvPr>
            <p:cNvSpPr txBox="1"/>
            <p:nvPr/>
          </p:nvSpPr>
          <p:spPr>
            <a:xfrm rot="18900000">
              <a:off x="7257246" y="3594848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>
                  <a:latin typeface="Poppins" pitchFamily="2" charset="77"/>
                  <a:cs typeface="Poppins" pitchFamily="2" charset="77"/>
                </a:rPr>
                <a:t>950.000</a:t>
              </a:r>
            </a:p>
          </p:txBody>
        </p: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69027631-D33B-A34B-A889-674343FE6AA4}"/>
                </a:ext>
              </a:extLst>
            </p:cNvPr>
            <p:cNvSpPr txBox="1"/>
            <p:nvPr/>
          </p:nvSpPr>
          <p:spPr>
            <a:xfrm rot="18900000">
              <a:off x="7636845" y="3594850"/>
              <a:ext cx="963517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67" dirty="0">
                  <a:latin typeface="Poppins" pitchFamily="2" charset="77"/>
                  <a:cs typeface="Poppins" pitchFamily="2" charset="77"/>
                </a:rPr>
                <a:t>1.000.000</a:t>
              </a:r>
            </a:p>
          </p:txBody>
        </p:sp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D48D8738-5556-664A-9770-F9CA91C8CA30}"/>
                </a:ext>
              </a:extLst>
            </p:cNvPr>
            <p:cNvSpPr txBox="1"/>
            <p:nvPr/>
          </p:nvSpPr>
          <p:spPr>
            <a:xfrm>
              <a:off x="8749606" y="2718380"/>
              <a:ext cx="753381" cy="24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67" b="1" dirty="0">
                  <a:latin typeface="Poppins" pitchFamily="2" charset="77"/>
                  <a:cs typeface="Poppins" pitchFamily="2" charset="77"/>
                </a:rPr>
                <a:t>193.917</a:t>
              </a:r>
            </a:p>
          </p:txBody>
        </p:sp>
      </p:grpSp>
      <p:sp>
        <p:nvSpPr>
          <p:cNvPr id="84" name="Google Shape;663;p46">
            <a:extLst>
              <a:ext uri="{FF2B5EF4-FFF2-40B4-BE49-F238E27FC236}">
                <a16:creationId xmlns:a16="http://schemas.microsoft.com/office/drawing/2014/main" id="{D200F7E5-3069-E14B-A9B6-BD0C3DA3D2AA}"/>
              </a:ext>
            </a:extLst>
          </p:cNvPr>
          <p:cNvSpPr txBox="1"/>
          <p:nvPr/>
        </p:nvSpPr>
        <p:spPr>
          <a:xfrm>
            <a:off x="3862537" y="371801"/>
            <a:ext cx="6774703" cy="390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2667" b="1" dirty="0">
                <a:solidFill>
                  <a:srgbClr val="EE7A7D"/>
                </a:solidFill>
                <a:latin typeface="Poppins"/>
                <a:ea typeface="Poppins"/>
                <a:cs typeface="Poppins"/>
                <a:sym typeface="Poppins"/>
              </a:rPr>
              <a:t>Incremento de Pensión efectiva</a:t>
            </a:r>
            <a:endParaRPr sz="2667" b="1" dirty="0">
              <a:solidFill>
                <a:srgbClr val="EE7A7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98A26D3B-72D6-453E-6C8E-7C1A2916E6DF}"/>
              </a:ext>
            </a:extLst>
          </p:cNvPr>
          <p:cNvSpPr txBox="1"/>
          <p:nvPr/>
        </p:nvSpPr>
        <p:spPr>
          <a:xfrm rot="18900000">
            <a:off x="10853793" y="4455139"/>
            <a:ext cx="102146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067" b="1" dirty="0">
                <a:latin typeface="Poppins" pitchFamily="2" charset="77"/>
                <a:cs typeface="Poppins" pitchFamily="2" charset="77"/>
              </a:rPr>
              <a:t>1.048.000</a:t>
            </a:r>
          </a:p>
        </p:txBody>
      </p:sp>
    </p:spTree>
    <p:extLst>
      <p:ext uri="{BB962C8B-B14F-4D97-AF65-F5344CB8AC3E}">
        <p14:creationId xmlns:p14="http://schemas.microsoft.com/office/powerpoint/2010/main" val="13357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4 Marcador de texto">
            <a:extLst>
              <a:ext uri="{FF2B5EF4-FFF2-40B4-BE49-F238E27FC236}">
                <a16:creationId xmlns:a16="http://schemas.microsoft.com/office/drawing/2014/main" id="{92154E61-B626-0044-9ECA-5E9F47BFC4EC}"/>
              </a:ext>
            </a:extLst>
          </p:cNvPr>
          <p:cNvSpPr txBox="1">
            <a:spLocks/>
          </p:cNvSpPr>
          <p:nvPr/>
        </p:nvSpPr>
        <p:spPr>
          <a:xfrm>
            <a:off x="339521" y="330343"/>
            <a:ext cx="3000580" cy="617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3600" dirty="0">
                <a:solidFill>
                  <a:schemeClr val="bg1"/>
                </a:solidFill>
              </a:rPr>
              <a:t>Monto PGU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A699D1F-8B03-E84E-AC62-971CD808CB31}"/>
              </a:ext>
            </a:extLst>
          </p:cNvPr>
          <p:cNvSpPr/>
          <p:nvPr/>
        </p:nvSpPr>
        <p:spPr>
          <a:xfrm>
            <a:off x="1198941" y="1892442"/>
            <a:ext cx="2377584" cy="1182439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Pensión Base </a:t>
            </a:r>
          </a:p>
          <a:p>
            <a:pPr algn="ctr"/>
            <a:r>
              <a:rPr lang="es-CL" sz="2800" dirty="0"/>
              <a:t>&lt; =</a:t>
            </a:r>
            <a:r>
              <a:rPr lang="es-CL" sz="2800" dirty="0">
                <a:solidFill>
                  <a:srgbClr val="FF0000"/>
                </a:solidFill>
              </a:rPr>
              <a:t> $660.366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3D3BF84-94A1-A54A-8A62-89555081DB2F}"/>
              </a:ext>
            </a:extLst>
          </p:cNvPr>
          <p:cNvSpPr/>
          <p:nvPr/>
        </p:nvSpPr>
        <p:spPr>
          <a:xfrm>
            <a:off x="5576692" y="1082970"/>
            <a:ext cx="4227575" cy="944328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Pensión Base  &gt; $</a:t>
            </a:r>
            <a:r>
              <a:rPr lang="es-CL" sz="2000" dirty="0">
                <a:solidFill>
                  <a:srgbClr val="FF0000"/>
                </a:solidFill>
              </a:rPr>
              <a:t>660.366 y &lt;$1.048.200</a:t>
            </a:r>
          </a:p>
          <a:p>
            <a:pPr algn="ctr"/>
            <a:r>
              <a:rPr lang="es-CL" dirty="0"/>
              <a:t>Beneficio=$193.917 x </a:t>
            </a:r>
            <a:r>
              <a:rPr lang="es-CL" u="sng" dirty="0"/>
              <a:t>(</a:t>
            </a:r>
            <a:r>
              <a:rPr lang="es-CL" u="sng" dirty="0" err="1"/>
              <a:t>Psup</a:t>
            </a:r>
            <a:r>
              <a:rPr lang="es-CL" u="sng" dirty="0"/>
              <a:t>-PB)</a:t>
            </a:r>
          </a:p>
          <a:p>
            <a:pPr algn="ctr"/>
            <a:r>
              <a:rPr lang="es-CL" dirty="0"/>
              <a:t>                                          (</a:t>
            </a:r>
            <a:r>
              <a:rPr lang="es-CL" dirty="0" err="1"/>
              <a:t>Psup-Pinf</a:t>
            </a:r>
            <a:r>
              <a:rPr lang="es-CL" dirty="0"/>
              <a:t>)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D5EC917-0E3D-1746-892C-65E9296F4F33}"/>
              </a:ext>
            </a:extLst>
          </p:cNvPr>
          <p:cNvSpPr/>
          <p:nvPr/>
        </p:nvSpPr>
        <p:spPr>
          <a:xfrm>
            <a:off x="5221104" y="2508915"/>
            <a:ext cx="5041207" cy="2165735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 Ejemplo 1: Pensión Base $700.000, PGU $ 172.439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  Ejemplo 2: Pensión Base $800.000, PGU $ 118.247</a:t>
            </a:r>
            <a:br>
              <a:rPr lang="es-CL" dirty="0"/>
            </a:br>
            <a:endParaRPr lang="es-CL" dirty="0"/>
          </a:p>
          <a:p>
            <a:pPr algn="ctr"/>
            <a:r>
              <a:rPr lang="es-CL" dirty="0"/>
              <a:t>Ejemplo 3: Pensión Base $900.000, PGU $ 64.055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Ejemplo 4: Pensión Base $1.000.000, PGU $ 9.863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CE2D2C5-B0F2-8046-9CA7-6139A37925EE}"/>
              </a:ext>
            </a:extLst>
          </p:cNvPr>
          <p:cNvSpPr/>
          <p:nvPr/>
        </p:nvSpPr>
        <p:spPr>
          <a:xfrm>
            <a:off x="481529" y="5115624"/>
            <a:ext cx="7793791" cy="677918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i="1" dirty="0">
                <a:solidFill>
                  <a:schemeClr val="tx1"/>
                </a:solidFill>
              </a:rPr>
              <a:t>Reajuste: 1 de febrero de  cada año, 100% IPC del año calendario anterior. </a:t>
            </a:r>
          </a:p>
          <a:p>
            <a:r>
              <a:rPr lang="es-CL" i="1" dirty="0">
                <a:solidFill>
                  <a:schemeClr val="tx1"/>
                </a:solidFill>
              </a:rPr>
              <a:t>Primer reajuste extraordinario se produjo en el mes de Junio 2022.</a:t>
            </a:r>
          </a:p>
        </p:txBody>
      </p:sp>
      <p:pic>
        <p:nvPicPr>
          <p:cNvPr id="19" name="Imagen 1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3ECD5BD3-DDBB-494B-9FB0-82242F3FD8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227" y="5156267"/>
            <a:ext cx="604186" cy="604186"/>
          </a:xfrm>
          <a:prstGeom prst="rect">
            <a:avLst/>
          </a:prstGeom>
        </p:spPr>
      </p:pic>
      <p:sp>
        <p:nvSpPr>
          <p:cNvPr id="20" name="4 Marcador de texto">
            <a:extLst>
              <a:ext uri="{FF2B5EF4-FFF2-40B4-BE49-F238E27FC236}">
                <a16:creationId xmlns:a16="http://schemas.microsoft.com/office/drawing/2014/main" id="{3A204E4E-5B5F-1643-B0F1-0549D728A6AA}"/>
              </a:ext>
            </a:extLst>
          </p:cNvPr>
          <p:cNvSpPr txBox="1">
            <a:spLocks/>
          </p:cNvSpPr>
          <p:nvPr/>
        </p:nvSpPr>
        <p:spPr>
          <a:xfrm>
            <a:off x="564851" y="3042722"/>
            <a:ext cx="3988317" cy="778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defTabSz="914377">
              <a:defRPr/>
            </a:pPr>
            <a:r>
              <a:rPr lang="es-MX" sz="4400" dirty="0">
                <a:solidFill>
                  <a:srgbClr val="70AD47">
                    <a:lumMod val="20000"/>
                    <a:lumOff val="80000"/>
                  </a:srgbClr>
                </a:solidFill>
                <a:latin typeface="Calibri" panose="020F0502020204030204"/>
              </a:rPr>
              <a:t>PGU = $193.917</a:t>
            </a:r>
          </a:p>
        </p:txBody>
      </p:sp>
      <p:sp>
        <p:nvSpPr>
          <p:cNvPr id="15" name="Flecha: hacia abajo 4">
            <a:extLst>
              <a:ext uri="{FF2B5EF4-FFF2-40B4-BE49-F238E27FC236}">
                <a16:creationId xmlns:a16="http://schemas.microsoft.com/office/drawing/2014/main" id="{89F67A56-88F0-2345-9011-C65C330E9F53}"/>
              </a:ext>
            </a:extLst>
          </p:cNvPr>
          <p:cNvSpPr/>
          <p:nvPr/>
        </p:nvSpPr>
        <p:spPr>
          <a:xfrm>
            <a:off x="7331759" y="1892442"/>
            <a:ext cx="761073" cy="702491"/>
          </a:xfrm>
          <a:prstGeom prst="downArrow">
            <a:avLst/>
          </a:prstGeom>
          <a:solidFill>
            <a:schemeClr val="accent4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20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F851326A-6A3C-C94B-BC88-CBDEF8FF950B}"/>
              </a:ext>
            </a:extLst>
          </p:cNvPr>
          <p:cNvSpPr/>
          <p:nvPr/>
        </p:nvSpPr>
        <p:spPr>
          <a:xfrm>
            <a:off x="434227" y="2759325"/>
            <a:ext cx="6839596" cy="134000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0A51EA5-20A8-FF43-B6B2-23D94F66CA25}"/>
              </a:ext>
            </a:extLst>
          </p:cNvPr>
          <p:cNvSpPr/>
          <p:nvPr/>
        </p:nvSpPr>
        <p:spPr>
          <a:xfrm>
            <a:off x="434227" y="1346608"/>
            <a:ext cx="6839596" cy="113112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4 Marcador de texto">
            <a:extLst>
              <a:ext uri="{FF2B5EF4-FFF2-40B4-BE49-F238E27FC236}">
                <a16:creationId xmlns:a16="http://schemas.microsoft.com/office/drawing/2014/main" id="{35EF5889-5878-644B-B9E1-1128DA33BA49}"/>
              </a:ext>
            </a:extLst>
          </p:cNvPr>
          <p:cNvSpPr txBox="1">
            <a:spLocks/>
          </p:cNvSpPr>
          <p:nvPr/>
        </p:nvSpPr>
        <p:spPr>
          <a:xfrm>
            <a:off x="339520" y="330343"/>
            <a:ext cx="5362780" cy="617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3600" dirty="0">
                <a:solidFill>
                  <a:schemeClr val="bg1"/>
                </a:solidFill>
              </a:rPr>
              <a:t>Consideraciones</a:t>
            </a:r>
          </a:p>
        </p:txBody>
      </p:sp>
      <p:sp>
        <p:nvSpPr>
          <p:cNvPr id="6" name="4 Marcador de texto">
            <a:extLst>
              <a:ext uri="{FF2B5EF4-FFF2-40B4-BE49-F238E27FC236}">
                <a16:creationId xmlns:a16="http://schemas.microsoft.com/office/drawing/2014/main" id="{0E642012-5314-E84E-88EB-EA5E92F30AEE}"/>
              </a:ext>
            </a:extLst>
          </p:cNvPr>
          <p:cNvSpPr txBox="1">
            <a:spLocks/>
          </p:cNvSpPr>
          <p:nvPr/>
        </p:nvSpPr>
        <p:spPr>
          <a:xfrm>
            <a:off x="614062" y="1469283"/>
            <a:ext cx="6042770" cy="100845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s-CL" sz="2000" b="0" dirty="0">
                <a:solidFill>
                  <a:schemeClr val="tx1"/>
                </a:solidFill>
              </a:rPr>
              <a:t>La norma a contar del mes de Agosto NO exige que la persona que postula deba pensionarse o esté pensionado.</a:t>
            </a:r>
          </a:p>
        </p:txBody>
      </p:sp>
      <p:sp>
        <p:nvSpPr>
          <p:cNvPr id="9" name="4 Marcador de texto">
            <a:extLst>
              <a:ext uri="{FF2B5EF4-FFF2-40B4-BE49-F238E27FC236}">
                <a16:creationId xmlns:a16="http://schemas.microsoft.com/office/drawing/2014/main" id="{9B548738-993E-0D48-8ED8-63F9F5893D6D}"/>
              </a:ext>
            </a:extLst>
          </p:cNvPr>
          <p:cNvSpPr txBox="1">
            <a:spLocks/>
          </p:cNvSpPr>
          <p:nvPr/>
        </p:nvSpPr>
        <p:spPr>
          <a:xfrm>
            <a:off x="614062" y="2849054"/>
            <a:ext cx="6490826" cy="11743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s-CL" sz="2000" b="0" dirty="0">
                <a:solidFill>
                  <a:schemeClr val="tx1"/>
                </a:solidFill>
              </a:rPr>
              <a:t>Los que reciben PGU no pueden seguir siendo carga familiar, deben renunciar. Pero pueden recibir Asignación Familiar de su descendencia que vivan a su cargo (hijos, nietos, bisnietos).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9447E64A-9A33-C24F-B25A-961AF2A94061}"/>
              </a:ext>
            </a:extLst>
          </p:cNvPr>
          <p:cNvSpPr/>
          <p:nvPr/>
        </p:nvSpPr>
        <p:spPr>
          <a:xfrm>
            <a:off x="7019991" y="1120140"/>
            <a:ext cx="507663" cy="50766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0EF1227-4963-674D-A525-7FB7991C55DD}"/>
              </a:ext>
            </a:extLst>
          </p:cNvPr>
          <p:cNvSpPr/>
          <p:nvPr/>
        </p:nvSpPr>
        <p:spPr>
          <a:xfrm>
            <a:off x="7019991" y="2553702"/>
            <a:ext cx="507663" cy="50766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Impact" panose="020B080603090205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126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4 Marcador de texto">
            <a:extLst>
              <a:ext uri="{FF2B5EF4-FFF2-40B4-BE49-F238E27FC236}">
                <a16:creationId xmlns:a16="http://schemas.microsoft.com/office/drawing/2014/main" id="{92154E61-B626-0044-9ECA-5E9F47BFC4EC}"/>
              </a:ext>
            </a:extLst>
          </p:cNvPr>
          <p:cNvSpPr txBox="1">
            <a:spLocks/>
          </p:cNvSpPr>
          <p:nvPr/>
        </p:nvSpPr>
        <p:spPr>
          <a:xfrm>
            <a:off x="339520" y="586341"/>
            <a:ext cx="4283279" cy="617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3600" dirty="0">
                <a:solidFill>
                  <a:schemeClr val="bg1"/>
                </a:solidFill>
              </a:rPr>
              <a:t>Suspensión PGU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A699D1F-8B03-E84E-AC62-971CD808CB31}"/>
              </a:ext>
            </a:extLst>
          </p:cNvPr>
          <p:cNvSpPr/>
          <p:nvPr/>
        </p:nvSpPr>
        <p:spPr>
          <a:xfrm>
            <a:off x="399946" y="1277264"/>
            <a:ext cx="4979471" cy="2645512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chemeClr val="accent4"/>
              </a:buClr>
              <a:buFont typeface="+mj-lt"/>
              <a:buAutoNum type="alphaLcParenR"/>
            </a:pPr>
            <a:r>
              <a:rPr lang="es-CL" i="1" dirty="0"/>
              <a:t>Por no cobro de la PGU durante el periodo de 6 meses continuos. </a:t>
            </a:r>
          </a:p>
          <a:p>
            <a:pPr marL="342900" indent="-342900">
              <a:buClr>
                <a:schemeClr val="accent4"/>
              </a:buClr>
              <a:buFont typeface="+mj-lt"/>
              <a:buAutoNum type="alphaLcParenR"/>
            </a:pPr>
            <a:endParaRPr lang="es-CL" i="1" dirty="0"/>
          </a:p>
          <a:p>
            <a:pPr marL="342900" indent="-342900">
              <a:buClr>
                <a:schemeClr val="accent4"/>
              </a:buClr>
              <a:buFont typeface="+mj-lt"/>
              <a:buAutoNum type="alphaLcParenR"/>
            </a:pPr>
            <a:r>
              <a:rPr lang="es-CL" i="1" dirty="0"/>
              <a:t>Cuando el beneficiario no proporcione  antecedentes para acreditar el cumplimiento de los  requisitos necesarios para la mantención del beneficio y que le sean solicitados por el IPS dentro de los 3 meses de efectuado el requerimiento.</a:t>
            </a: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A7D799B9-3CDB-A747-9378-4ABF5EA5292A}"/>
              </a:ext>
            </a:extLst>
          </p:cNvPr>
          <p:cNvSpPr txBox="1">
            <a:spLocks/>
          </p:cNvSpPr>
          <p:nvPr/>
        </p:nvSpPr>
        <p:spPr>
          <a:xfrm>
            <a:off x="5771184" y="586341"/>
            <a:ext cx="4283279" cy="617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3600" dirty="0">
                <a:solidFill>
                  <a:schemeClr val="bg1"/>
                </a:solidFill>
              </a:rPr>
              <a:t>Extinción PGU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2D976D9-14DF-E049-AE28-5E00CC6F3D0E}"/>
              </a:ext>
            </a:extLst>
          </p:cNvPr>
          <p:cNvSpPr/>
          <p:nvPr/>
        </p:nvSpPr>
        <p:spPr>
          <a:xfrm>
            <a:off x="5831611" y="1204112"/>
            <a:ext cx="4772890" cy="3857092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chemeClr val="accent4"/>
              </a:buClr>
              <a:buFont typeface="+mj-lt"/>
              <a:buAutoNum type="alphaLcParenR"/>
            </a:pPr>
            <a:r>
              <a:rPr lang="es-CL" i="1" dirty="0"/>
              <a:t>Por el fallecimiento del beneficiario.</a:t>
            </a:r>
            <a:br>
              <a:rPr lang="es-CL" i="1" dirty="0"/>
            </a:br>
            <a:endParaRPr lang="es-CL" i="1" dirty="0"/>
          </a:p>
          <a:p>
            <a:pPr marL="342900" indent="-342900">
              <a:buClr>
                <a:schemeClr val="accent4"/>
              </a:buClr>
              <a:buFont typeface="+mj-lt"/>
              <a:buAutoNum type="alphaLcParenR"/>
            </a:pPr>
            <a:r>
              <a:rPr lang="es-CL" i="1" dirty="0"/>
              <a:t>Por permanecer el beneficiario fuera del país por un lapso superior a 180 días continuos  o discontinuos durante el año calendario.</a:t>
            </a:r>
            <a:br>
              <a:rPr lang="es-CL" i="1" dirty="0"/>
            </a:br>
            <a:endParaRPr lang="es-CL" i="1" dirty="0"/>
          </a:p>
          <a:p>
            <a:pPr marL="342900" indent="-342900">
              <a:buClr>
                <a:schemeClr val="accent4"/>
              </a:buClr>
              <a:buFont typeface="+mj-lt"/>
              <a:buAutoNum type="alphaLcParenR"/>
            </a:pPr>
            <a:r>
              <a:rPr lang="es-CL" i="1" dirty="0"/>
              <a:t>Por haber entregado antecedentes incompletos, erróneos o falsos, con el objeto de acreditar cumplimiento de los requisitos de acceso a la PGU</a:t>
            </a:r>
            <a:br>
              <a:rPr lang="es-CL" i="1" dirty="0"/>
            </a:br>
            <a:endParaRPr lang="es-CL" i="1" dirty="0"/>
          </a:p>
          <a:p>
            <a:pPr marL="342900" indent="-342900">
              <a:buClr>
                <a:schemeClr val="accent4"/>
              </a:buClr>
              <a:buFont typeface="+mj-lt"/>
              <a:buAutoNum type="alphaLcParenR"/>
            </a:pPr>
            <a:r>
              <a:rPr lang="es-CL" i="1" dirty="0"/>
              <a:t>Por haber el beneficiario dejado de cumplir el requisito de focalización</a:t>
            </a:r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5F25BCDC-DE9A-554B-AAF9-478AD2F93A5B}"/>
              </a:ext>
            </a:extLst>
          </p:cNvPr>
          <p:cNvCxnSpPr>
            <a:cxnSpLocks/>
          </p:cNvCxnSpPr>
          <p:nvPr/>
        </p:nvCxnSpPr>
        <p:spPr>
          <a:xfrm>
            <a:off x="5575300" y="658368"/>
            <a:ext cx="0" cy="4402836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5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3E7C83C-6DAD-4D4D-9B1F-2623C8B4D6DF}"/>
              </a:ext>
            </a:extLst>
          </p:cNvPr>
          <p:cNvSpPr/>
          <p:nvPr/>
        </p:nvSpPr>
        <p:spPr>
          <a:xfrm>
            <a:off x="-160074" y="2180316"/>
            <a:ext cx="4668066" cy="1833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71C3BA-5AF8-EB4E-B393-3FA74B4F7EF8}"/>
              </a:ext>
            </a:extLst>
          </p:cNvPr>
          <p:cNvSpPr txBox="1"/>
          <p:nvPr/>
        </p:nvSpPr>
        <p:spPr>
          <a:xfrm>
            <a:off x="455888" y="2497101"/>
            <a:ext cx="2817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altLang="es-ES" sz="3600" b="1" dirty="0"/>
              <a:t>Situaciones </a:t>
            </a:r>
          </a:p>
          <a:p>
            <a:r>
              <a:rPr lang="es-CL" altLang="es-ES" sz="3600" b="1" dirty="0"/>
              <a:t>especiales</a:t>
            </a:r>
            <a:endParaRPr lang="es-ES_tradnl" alt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7046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ador de texto">
            <a:extLst>
              <a:ext uri="{FF2B5EF4-FFF2-40B4-BE49-F238E27FC236}">
                <a16:creationId xmlns:a16="http://schemas.microsoft.com/office/drawing/2014/main" id="{814DEB1C-940F-114A-B278-8FAAE58B8E1B}"/>
              </a:ext>
            </a:extLst>
          </p:cNvPr>
          <p:cNvSpPr txBox="1">
            <a:spLocks/>
          </p:cNvSpPr>
          <p:nvPr/>
        </p:nvSpPr>
        <p:spPr>
          <a:xfrm>
            <a:off x="384607" y="2173976"/>
            <a:ext cx="5430977" cy="2974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altLang="es-CL" sz="1600" b="0" dirty="0">
                <a:solidFill>
                  <a:schemeClr val="bg1"/>
                </a:solidFill>
              </a:rPr>
              <a:t>Los titulares de las pensiones otorgadas como Pensión de Gracia, por Ley de Reconocimiento y Reparación , Ley Exonerados Políticos y Ley </a:t>
            </a:r>
            <a:r>
              <a:rPr lang="es-MX" altLang="es-CL" sz="1600" b="0" dirty="0" err="1">
                <a:solidFill>
                  <a:schemeClr val="bg1"/>
                </a:solidFill>
              </a:rPr>
              <a:t>Valech</a:t>
            </a:r>
            <a:r>
              <a:rPr lang="es-MX" altLang="es-CL" sz="1600" b="0" dirty="0">
                <a:solidFill>
                  <a:schemeClr val="bg1"/>
                </a:solidFill>
              </a:rPr>
              <a:t> sobre tortura y prisión política,  podrán acceder a la PGU, siempre que cumplan los requisitos correspondientes. </a:t>
            </a:r>
          </a:p>
          <a:p>
            <a:r>
              <a:rPr lang="es-MX" altLang="es-CL" sz="1600" b="0" dirty="0">
                <a:solidFill>
                  <a:schemeClr val="bg1"/>
                </a:solidFill>
              </a:rPr>
              <a:t>Las personas que sólo perciban las pensiones antes señaladas podrán acceder a un porcentaje de la PGU, si esta última fuere de un monto superior al de las primeras. </a:t>
            </a:r>
          </a:p>
          <a:p>
            <a:r>
              <a:rPr lang="es-MX" altLang="es-CL" sz="1600" b="0" dirty="0">
                <a:solidFill>
                  <a:schemeClr val="bg1"/>
                </a:solidFill>
              </a:rPr>
              <a:t>El beneficio ascenderá al valor que resulte de restar de la referida PGU, la o las pensiones que perciba el pensionado de las leyes señaladas en el párrafo anterior.</a:t>
            </a:r>
          </a:p>
        </p:txBody>
      </p:sp>
      <p:sp>
        <p:nvSpPr>
          <p:cNvPr id="11" name="4 Marcador de texto">
            <a:extLst>
              <a:ext uri="{FF2B5EF4-FFF2-40B4-BE49-F238E27FC236}">
                <a16:creationId xmlns:a16="http://schemas.microsoft.com/office/drawing/2014/main" id="{7EE19BFF-FBE1-6040-B8AD-F5F4CC18D3F5}"/>
              </a:ext>
            </a:extLst>
          </p:cNvPr>
          <p:cNvSpPr txBox="1">
            <a:spLocks/>
          </p:cNvSpPr>
          <p:nvPr/>
        </p:nvSpPr>
        <p:spPr>
          <a:xfrm>
            <a:off x="384607" y="1001536"/>
            <a:ext cx="4726889" cy="1019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altLang="es-CL" sz="3200" dirty="0">
                <a:solidFill>
                  <a:schemeClr val="bg1"/>
                </a:solidFill>
              </a:rPr>
              <a:t>Situación de Pensiones de Leyes especiales 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91B68AC-F7EB-AD4C-92B7-0019CADD8865}"/>
              </a:ext>
            </a:extLst>
          </p:cNvPr>
          <p:cNvCxnSpPr>
            <a:cxnSpLocks/>
          </p:cNvCxnSpPr>
          <p:nvPr/>
        </p:nvCxnSpPr>
        <p:spPr>
          <a:xfrm>
            <a:off x="6002020" y="1001536"/>
            <a:ext cx="0" cy="4402836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4 Marcador de texto">
            <a:extLst>
              <a:ext uri="{FF2B5EF4-FFF2-40B4-BE49-F238E27FC236}">
                <a16:creationId xmlns:a16="http://schemas.microsoft.com/office/drawing/2014/main" id="{9A6898B9-7D59-554A-909E-0C1A55B436B0}"/>
              </a:ext>
            </a:extLst>
          </p:cNvPr>
          <p:cNvSpPr txBox="1">
            <a:spLocks/>
          </p:cNvSpPr>
          <p:nvPr/>
        </p:nvSpPr>
        <p:spPr>
          <a:xfrm>
            <a:off x="6392216" y="2173976"/>
            <a:ext cx="4544008" cy="2974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altLang="es-CL" sz="1600" b="0" dirty="0">
                <a:solidFill>
                  <a:schemeClr val="bg1"/>
                </a:solidFill>
              </a:rPr>
              <a:t>Las personas pensionadas (como titular o beneficiaria de pensión de sobrevivencia) o imponentes de los regímenes de la Caja de Previsión de la Defensa Nacional y de la Dirección de Previsión de Carabineros de Chile, no les serán aplicables las disposiciones del beneficio de PGU, ni aun cuando además se encuentren afiliadas o afectas a otro régimen previsional. </a:t>
            </a: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C840189B-CFF2-004E-8D64-5D5DCA0924D3}"/>
              </a:ext>
            </a:extLst>
          </p:cNvPr>
          <p:cNvSpPr txBox="1">
            <a:spLocks/>
          </p:cNvSpPr>
          <p:nvPr/>
        </p:nvSpPr>
        <p:spPr>
          <a:xfrm>
            <a:off x="6392215" y="1001536"/>
            <a:ext cx="4726889" cy="1019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altLang="es-CL" sz="3200" dirty="0">
                <a:solidFill>
                  <a:schemeClr val="bg1"/>
                </a:solidFill>
              </a:rPr>
              <a:t>Situación de Pensionados Capredena y Dipreca</a:t>
            </a:r>
          </a:p>
        </p:txBody>
      </p:sp>
    </p:spTree>
    <p:extLst>
      <p:ext uri="{BB962C8B-B14F-4D97-AF65-F5344CB8AC3E}">
        <p14:creationId xmlns:p14="http://schemas.microsoft.com/office/powerpoint/2010/main" val="41305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ador de texto">
            <a:extLst>
              <a:ext uri="{FF2B5EF4-FFF2-40B4-BE49-F238E27FC236}">
                <a16:creationId xmlns:a16="http://schemas.microsoft.com/office/drawing/2014/main" id="{814DEB1C-940F-114A-B278-8FAAE58B8E1B}"/>
              </a:ext>
            </a:extLst>
          </p:cNvPr>
          <p:cNvSpPr txBox="1">
            <a:spLocks/>
          </p:cNvSpPr>
          <p:nvPr/>
        </p:nvSpPr>
        <p:spPr>
          <a:xfrm>
            <a:off x="384607" y="2173976"/>
            <a:ext cx="5430977" cy="2974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altLang="es-CL" sz="1600" b="0" dirty="0">
                <a:solidFill>
                  <a:schemeClr val="bg1"/>
                </a:solidFill>
              </a:rPr>
              <a:t>Las personas que a la fecha de entrada en vigencia de esta ley perciban una pensión mínima de vejez o sobrevivencia, en ambos casos de 65 años o más de edad, con garantía estatal, continuarán recibiendo dicha pensión garantizada. Sin embargo, podrán optar por mantener dicha pensión o percibir una Pensión Garantizada Universal, siempre que cumplan todos los requisitos establecidos al efecto en esta ley. </a:t>
            </a:r>
          </a:p>
        </p:txBody>
      </p:sp>
      <p:sp>
        <p:nvSpPr>
          <p:cNvPr id="11" name="4 Marcador de texto">
            <a:extLst>
              <a:ext uri="{FF2B5EF4-FFF2-40B4-BE49-F238E27FC236}">
                <a16:creationId xmlns:a16="http://schemas.microsoft.com/office/drawing/2014/main" id="{7EE19BFF-FBE1-6040-B8AD-F5F4CC18D3F5}"/>
              </a:ext>
            </a:extLst>
          </p:cNvPr>
          <p:cNvSpPr txBox="1">
            <a:spLocks/>
          </p:cNvSpPr>
          <p:nvPr/>
        </p:nvSpPr>
        <p:spPr>
          <a:xfrm>
            <a:off x="384607" y="1001536"/>
            <a:ext cx="4726889" cy="1019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altLang="es-CL" sz="3200" dirty="0">
                <a:solidFill>
                  <a:schemeClr val="bg1"/>
                </a:solidFill>
              </a:rPr>
              <a:t>Situación de Pensiones con Garantía estatal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91B68AC-F7EB-AD4C-92B7-0019CADD8865}"/>
              </a:ext>
            </a:extLst>
          </p:cNvPr>
          <p:cNvCxnSpPr>
            <a:cxnSpLocks/>
          </p:cNvCxnSpPr>
          <p:nvPr/>
        </p:nvCxnSpPr>
        <p:spPr>
          <a:xfrm>
            <a:off x="6002020" y="1001536"/>
            <a:ext cx="0" cy="4402836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4 Marcador de texto">
            <a:extLst>
              <a:ext uri="{FF2B5EF4-FFF2-40B4-BE49-F238E27FC236}">
                <a16:creationId xmlns:a16="http://schemas.microsoft.com/office/drawing/2014/main" id="{9A6898B9-7D59-554A-909E-0C1A55B436B0}"/>
              </a:ext>
            </a:extLst>
          </p:cNvPr>
          <p:cNvSpPr txBox="1">
            <a:spLocks/>
          </p:cNvSpPr>
          <p:nvPr/>
        </p:nvSpPr>
        <p:spPr>
          <a:xfrm>
            <a:off x="6392216" y="2173976"/>
            <a:ext cx="4544008" cy="2974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altLang="es-CL" sz="1600" b="0" dirty="0">
                <a:solidFill>
                  <a:schemeClr val="bg1"/>
                </a:solidFill>
              </a:rPr>
              <a:t>Todas las personas que a la entrada en vigencia de la ley  sean beneficiarias de pensiones básicas solidarias de vejez y de aporte previsional solidario de vejez, que por el sólo Ministerio de la Ley pasen a recibir la PGU, seguirán estando exentas de la cotización legal. Lo anterior, mientras mantengan el beneficio de la PGU. </a:t>
            </a: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C840189B-CFF2-004E-8D64-5D5DCA0924D3}"/>
              </a:ext>
            </a:extLst>
          </p:cNvPr>
          <p:cNvSpPr txBox="1">
            <a:spLocks/>
          </p:cNvSpPr>
          <p:nvPr/>
        </p:nvSpPr>
        <p:spPr>
          <a:xfrm>
            <a:off x="6392215" y="1001536"/>
            <a:ext cx="4726889" cy="1019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altLang="es-CL" sz="3200" dirty="0">
                <a:solidFill>
                  <a:schemeClr val="bg1"/>
                </a:solidFill>
              </a:rPr>
              <a:t>Exención de Salud</a:t>
            </a:r>
          </a:p>
        </p:txBody>
      </p:sp>
    </p:spTree>
    <p:extLst>
      <p:ext uri="{BB962C8B-B14F-4D97-AF65-F5344CB8AC3E}">
        <p14:creationId xmlns:p14="http://schemas.microsoft.com/office/powerpoint/2010/main" val="35711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4 Marcador de texto">
            <a:extLst>
              <a:ext uri="{FF2B5EF4-FFF2-40B4-BE49-F238E27FC236}">
                <a16:creationId xmlns:a16="http://schemas.microsoft.com/office/drawing/2014/main" id="{92154E61-B626-0044-9ECA-5E9F47BFC4EC}"/>
              </a:ext>
            </a:extLst>
          </p:cNvPr>
          <p:cNvSpPr txBox="1">
            <a:spLocks/>
          </p:cNvSpPr>
          <p:nvPr/>
        </p:nvSpPr>
        <p:spPr>
          <a:xfrm>
            <a:off x="339520" y="330343"/>
            <a:ext cx="5756480" cy="617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3600" dirty="0">
                <a:solidFill>
                  <a:schemeClr val="bg1"/>
                </a:solidFill>
              </a:rPr>
              <a:t>Tema</a:t>
            </a:r>
          </a:p>
        </p:txBody>
      </p:sp>
      <p:sp>
        <p:nvSpPr>
          <p:cNvPr id="8" name="4 Marcador de texto">
            <a:extLst>
              <a:ext uri="{FF2B5EF4-FFF2-40B4-BE49-F238E27FC236}">
                <a16:creationId xmlns:a16="http://schemas.microsoft.com/office/drawing/2014/main" id="{6DB2081F-5111-F147-BBEB-0B40003E4A7A}"/>
              </a:ext>
            </a:extLst>
          </p:cNvPr>
          <p:cNvSpPr txBox="1">
            <a:spLocks/>
          </p:cNvSpPr>
          <p:nvPr/>
        </p:nvSpPr>
        <p:spPr>
          <a:xfrm>
            <a:off x="468754" y="2352345"/>
            <a:ext cx="4669303" cy="150206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s-CL" sz="2400" b="0" dirty="0">
                <a:solidFill>
                  <a:schemeClr val="bg1"/>
                </a:solidFill>
              </a:rPr>
              <a:t>Revisaremos los principales aspectos de la </a:t>
            </a:r>
            <a:r>
              <a:rPr lang="es-CL" sz="2400" dirty="0">
                <a:solidFill>
                  <a:schemeClr val="accent4"/>
                </a:solidFill>
              </a:rPr>
              <a:t>Pensión Garantizada Universal (PGU)</a:t>
            </a:r>
            <a:r>
              <a:rPr lang="es-CL" sz="2400" b="0" dirty="0">
                <a:solidFill>
                  <a:schemeClr val="bg1"/>
                </a:solidFill>
              </a:rPr>
              <a:t> de la </a:t>
            </a:r>
            <a:r>
              <a:rPr lang="es-CL" sz="2400" dirty="0">
                <a:solidFill>
                  <a:schemeClr val="accent4"/>
                </a:solidFill>
              </a:rPr>
              <a:t>Ley 21.419 </a:t>
            </a:r>
            <a:r>
              <a:rPr lang="es-CL" sz="2400" b="0" dirty="0">
                <a:solidFill>
                  <a:schemeClr val="bg1"/>
                </a:solidFill>
              </a:rPr>
              <a:t>del 29/01/2022</a:t>
            </a:r>
          </a:p>
        </p:txBody>
      </p:sp>
    </p:spTree>
    <p:extLst>
      <p:ext uri="{BB962C8B-B14F-4D97-AF65-F5344CB8AC3E}">
        <p14:creationId xmlns:p14="http://schemas.microsoft.com/office/powerpoint/2010/main" val="15280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CDC9A-832C-4C37-B799-90AB60BA13BB}"/>
              </a:ext>
            </a:extLst>
          </p:cNvPr>
          <p:cNvGrpSpPr/>
          <p:nvPr/>
        </p:nvGrpSpPr>
        <p:grpSpPr>
          <a:xfrm>
            <a:off x="197421" y="2372"/>
            <a:ext cx="2243774" cy="6889946"/>
            <a:chOff x="197421" y="2372"/>
            <a:chExt cx="2243774" cy="6889946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1C6C95D-2124-45A4-88C0-E5F2D526F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41" b="53130"/>
            <a:stretch/>
          </p:blipFill>
          <p:spPr>
            <a:xfrm flipV="1">
              <a:off x="197421" y="6783435"/>
              <a:ext cx="2239533" cy="108883"/>
            </a:xfrm>
            <a:prstGeom prst="rect">
              <a:avLst/>
            </a:prstGeom>
          </p:spPr>
        </p:pic>
        <p:pic>
          <p:nvPicPr>
            <p:cNvPr id="17" name="Imagen 15">
              <a:extLst>
                <a:ext uri="{FF2B5EF4-FFF2-40B4-BE49-F238E27FC236}">
                  <a16:creationId xmlns:a16="http://schemas.microsoft.com/office/drawing/2014/main" id="{3EED55EB-927D-4D03-9E4F-65DA0B7FC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141" b="53130"/>
            <a:stretch/>
          </p:blipFill>
          <p:spPr>
            <a:xfrm>
              <a:off x="201681" y="2372"/>
              <a:ext cx="2239514" cy="52826"/>
            </a:xfrm>
            <a:prstGeom prst="rect">
              <a:avLst/>
            </a:prstGeom>
          </p:spPr>
        </p:pic>
        <p:grpSp>
          <p:nvGrpSpPr>
            <p:cNvPr id="18" name="Grupo 5">
              <a:extLst>
                <a:ext uri="{FF2B5EF4-FFF2-40B4-BE49-F238E27FC236}">
                  <a16:creationId xmlns:a16="http://schemas.microsoft.com/office/drawing/2014/main" id="{4A20A63F-E315-404B-A779-17317BFEB403}"/>
                </a:ext>
              </a:extLst>
            </p:cNvPr>
            <p:cNvGrpSpPr/>
            <p:nvPr/>
          </p:nvGrpSpPr>
          <p:grpSpPr>
            <a:xfrm>
              <a:off x="197440" y="167366"/>
              <a:ext cx="2239514" cy="529345"/>
              <a:chOff x="9124449" y="6039234"/>
              <a:chExt cx="2210498" cy="522486"/>
            </a:xfrm>
          </p:grpSpPr>
          <p:pic>
            <p:nvPicPr>
              <p:cNvPr id="19" name="Imagen 6">
                <a:extLst>
                  <a:ext uri="{FF2B5EF4-FFF2-40B4-BE49-F238E27FC236}">
                    <a16:creationId xmlns:a16="http://schemas.microsoft.com/office/drawing/2014/main" id="{16E53F24-DC5D-4247-9D08-B01AF31C41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74357" y="6039234"/>
                <a:ext cx="1360590" cy="522480"/>
              </a:xfrm>
              <a:prstGeom prst="rect">
                <a:avLst/>
              </a:prstGeom>
            </p:spPr>
          </p:pic>
          <p:pic>
            <p:nvPicPr>
              <p:cNvPr id="20" name="Imagen 7">
                <a:extLst>
                  <a:ext uri="{FF2B5EF4-FFF2-40B4-BE49-F238E27FC236}">
                    <a16:creationId xmlns:a16="http://schemas.microsoft.com/office/drawing/2014/main" id="{C531B7C7-F6F9-4EB2-8835-1E53ECFA93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4449" y="6039234"/>
                <a:ext cx="562788" cy="522486"/>
              </a:xfrm>
              <a:prstGeom prst="rect">
                <a:avLst/>
              </a:prstGeom>
            </p:spPr>
          </p:pic>
        </p:grpSp>
      </p:grpSp>
      <p:sp>
        <p:nvSpPr>
          <p:cNvPr id="21" name="Google Shape;284;p25">
            <a:extLst>
              <a:ext uri="{FF2B5EF4-FFF2-40B4-BE49-F238E27FC236}">
                <a16:creationId xmlns:a16="http://schemas.microsoft.com/office/drawing/2014/main" id="{DF0CD7CF-CA80-48FB-913F-EEA928F3664F}"/>
              </a:ext>
            </a:extLst>
          </p:cNvPr>
          <p:cNvSpPr txBox="1">
            <a:spLocks/>
          </p:cNvSpPr>
          <p:nvPr/>
        </p:nvSpPr>
        <p:spPr>
          <a:xfrm>
            <a:off x="258735" y="994173"/>
            <a:ext cx="11791486" cy="54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Aporte Básico Solidario de Invalidez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647B1-EE66-7364-DF16-AED65460715F}"/>
              </a:ext>
            </a:extLst>
          </p:cNvPr>
          <p:cNvSpPr txBox="1"/>
          <p:nvPr/>
        </p:nvSpPr>
        <p:spPr>
          <a:xfrm>
            <a:off x="7623960" y="2477984"/>
            <a:ext cx="3099459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Recibir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pensión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inferior 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la PGU (inferior a $185.000)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Tener entre 18 y 65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años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Haber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declarado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invalidez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comisión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recibir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pensión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invalidez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Grupo familiar: 80%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vulnerable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Residencia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48CEA25-0BBC-AD79-E68D-C79FD74B4910}"/>
              </a:ext>
            </a:extLst>
          </p:cNvPr>
          <p:cNvSpPr txBox="1"/>
          <p:nvPr/>
        </p:nvSpPr>
        <p:spPr>
          <a:xfrm>
            <a:off x="1299111" y="3406980"/>
            <a:ext cx="2287979" cy="160043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Corresponde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un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que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permite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complementar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pensiónde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invalidez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hasta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alcanzar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pensión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final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equivalente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la PGU ($185.000)</a:t>
            </a:r>
          </a:p>
        </p:txBody>
      </p:sp>
      <p:pic>
        <p:nvPicPr>
          <p:cNvPr id="2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89ADF03D-F80D-7C44-145D-6A9E55DA1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314" y="10099"/>
            <a:ext cx="12253355" cy="68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3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4 Marcador de texto">
            <a:extLst>
              <a:ext uri="{FF2B5EF4-FFF2-40B4-BE49-F238E27FC236}">
                <a16:creationId xmlns:a16="http://schemas.microsoft.com/office/drawing/2014/main" id="{92154E61-B626-0044-9ECA-5E9F47BFC4EC}"/>
              </a:ext>
            </a:extLst>
          </p:cNvPr>
          <p:cNvSpPr txBox="1">
            <a:spLocks/>
          </p:cNvSpPr>
          <p:nvPr/>
        </p:nvSpPr>
        <p:spPr>
          <a:xfrm>
            <a:off x="339519" y="2428773"/>
            <a:ext cx="6818025" cy="1093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8800" dirty="0">
                <a:solidFill>
                  <a:schemeClr val="bg1"/>
                </a:solidFill>
              </a:rPr>
              <a:t>Preguntas</a:t>
            </a:r>
          </a:p>
        </p:txBody>
      </p:sp>
    </p:spTree>
    <p:extLst>
      <p:ext uri="{BB962C8B-B14F-4D97-AF65-F5344CB8AC3E}">
        <p14:creationId xmlns:p14="http://schemas.microsoft.com/office/powerpoint/2010/main" val="180768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Mujer sentada en una banca de madera en un parque&#10;&#10;Descripción generada automáticamente">
            <a:extLst>
              <a:ext uri="{FF2B5EF4-FFF2-40B4-BE49-F238E27FC236}">
                <a16:creationId xmlns:a16="http://schemas.microsoft.com/office/drawing/2014/main" id="{E1D5BF1F-FB27-CE47-90EF-78A45DC7B7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EC75761-D0DA-9342-87A4-901D2CAB2F52}"/>
              </a:ext>
            </a:extLst>
          </p:cNvPr>
          <p:cNvSpPr/>
          <p:nvPr/>
        </p:nvSpPr>
        <p:spPr>
          <a:xfrm>
            <a:off x="530735" y="6980"/>
            <a:ext cx="3490602" cy="258736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EAD3494-0870-41A0-8CAB-93E86148AEDA}"/>
              </a:ext>
            </a:extLst>
          </p:cNvPr>
          <p:cNvSpPr/>
          <p:nvPr/>
        </p:nvSpPr>
        <p:spPr>
          <a:xfrm>
            <a:off x="530736" y="2805829"/>
            <a:ext cx="3490602" cy="4045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99126C-0C21-41CA-BEF9-F08023E660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506" y="5689115"/>
            <a:ext cx="1499596" cy="7645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A35494-F3A7-4198-9744-A5B9E65A66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7606" y="5151848"/>
            <a:ext cx="1389812" cy="12902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C3353EC-C1BE-4715-BD78-2A3B81F0DEC2}"/>
              </a:ext>
            </a:extLst>
          </p:cNvPr>
          <p:cNvSpPr txBox="1"/>
          <p:nvPr/>
        </p:nvSpPr>
        <p:spPr>
          <a:xfrm>
            <a:off x="669780" y="2982298"/>
            <a:ext cx="3165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Pensión Garantizada Universal (PGU)</a:t>
            </a:r>
            <a:endParaRPr lang="es-ES_tradnl" altLang="es-ES" sz="2400" dirty="0">
              <a:latin typeface="+mj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6C8ADE-A3FE-4750-B7E4-C966DF678500}"/>
              </a:ext>
            </a:extLst>
          </p:cNvPr>
          <p:cNvSpPr txBox="1"/>
          <p:nvPr/>
        </p:nvSpPr>
        <p:spPr>
          <a:xfrm>
            <a:off x="669781" y="4425572"/>
            <a:ext cx="31659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Departamento de Productos y Formación</a:t>
            </a:r>
          </a:p>
          <a:p>
            <a:r>
              <a:rPr lang="es-CL" sz="1400" dirty="0"/>
              <a:t>Subdepartamento de Formación Técnica y Contenidos</a:t>
            </a:r>
          </a:p>
          <a:p>
            <a:r>
              <a:rPr lang="es-CL" sz="1400" dirty="0"/>
              <a:t>Subdirección de Servicio al Cliente</a:t>
            </a:r>
            <a:endParaRPr lang="es-ES" sz="1400" dirty="0">
              <a:latin typeface="+mj-lt"/>
              <a:ea typeface="ヒラギノ角ゴ Pro W3" panose="020B0300000000000000"/>
              <a:cs typeface="Verdana" panose="020B0604030504040204" pitchFamily="34" charset="0"/>
              <a:sym typeface="Verdana" charset="0"/>
            </a:endParaRPr>
          </a:p>
          <a:p>
            <a:r>
              <a:rPr lang="es-ES" sz="1400" dirty="0">
                <a:latin typeface="+mj-lt"/>
                <a:ea typeface="ヒラギノ角ゴ Pro W3" panose="020B0300000000000000"/>
                <a:cs typeface="Verdana" panose="020B0604030504040204" pitchFamily="34" charset="0"/>
                <a:sym typeface="Verdana" charset="0"/>
              </a:rPr>
              <a:t>Agosto 2022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2BCC94C-F2DC-7B49-87AC-00CA9857FC73}"/>
              </a:ext>
            </a:extLst>
          </p:cNvPr>
          <p:cNvSpPr/>
          <p:nvPr userDrawn="1"/>
        </p:nvSpPr>
        <p:spPr>
          <a:xfrm>
            <a:off x="532215" y="2667049"/>
            <a:ext cx="1978181" cy="159026"/>
          </a:xfrm>
          <a:prstGeom prst="rect">
            <a:avLst/>
          </a:prstGeom>
          <a:solidFill>
            <a:srgbClr val="006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7E52F34-0823-254A-9044-17AB191E42BF}"/>
              </a:ext>
            </a:extLst>
          </p:cNvPr>
          <p:cNvSpPr/>
          <p:nvPr userDrawn="1"/>
        </p:nvSpPr>
        <p:spPr>
          <a:xfrm>
            <a:off x="2130304" y="2667049"/>
            <a:ext cx="1891033" cy="159014"/>
          </a:xfrm>
          <a:prstGeom prst="rect">
            <a:avLst/>
          </a:prstGeom>
          <a:solidFill>
            <a:srgbClr val="FF3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E4EB495-B7E1-904E-AB24-9B092E934EDC}"/>
              </a:ext>
            </a:extLst>
          </p:cNvPr>
          <p:cNvSpPr txBox="1"/>
          <p:nvPr/>
        </p:nvSpPr>
        <p:spPr>
          <a:xfrm>
            <a:off x="669780" y="938217"/>
            <a:ext cx="3165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solidFill>
                  <a:schemeClr val="bg1"/>
                </a:solidFill>
              </a:rPr>
              <a:t>¡Muchas Gracias!</a:t>
            </a:r>
            <a:endParaRPr lang="es-ES_tradnl" altLang="es-ES" sz="4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72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590;p44">
            <a:extLst>
              <a:ext uri="{FF2B5EF4-FFF2-40B4-BE49-F238E27FC236}">
                <a16:creationId xmlns:a16="http://schemas.microsoft.com/office/drawing/2014/main" id="{D48B537A-F947-F747-8AEE-41FEF2815148}"/>
              </a:ext>
            </a:extLst>
          </p:cNvPr>
          <p:cNvSpPr/>
          <p:nvPr/>
        </p:nvSpPr>
        <p:spPr>
          <a:xfrm>
            <a:off x="4371306" y="391333"/>
            <a:ext cx="7486261" cy="1205667"/>
          </a:xfrm>
          <a:prstGeom prst="roundRect">
            <a:avLst>
              <a:gd name="adj" fmla="val 50000"/>
            </a:avLst>
          </a:prstGeom>
          <a:solidFill>
            <a:srgbClr val="5A449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592;p44">
            <a:extLst>
              <a:ext uri="{FF2B5EF4-FFF2-40B4-BE49-F238E27FC236}">
                <a16:creationId xmlns:a16="http://schemas.microsoft.com/office/drawing/2014/main" id="{0CD3F526-A242-904C-84F0-B9F95B3CB6CF}"/>
              </a:ext>
            </a:extLst>
          </p:cNvPr>
          <p:cNvSpPr/>
          <p:nvPr/>
        </p:nvSpPr>
        <p:spPr>
          <a:xfrm>
            <a:off x="3825224" y="158495"/>
            <a:ext cx="1710713" cy="1671357"/>
          </a:xfrm>
          <a:custGeom>
            <a:avLst/>
            <a:gdLst/>
            <a:ahLst/>
            <a:cxnLst/>
            <a:rect l="l" t="t" r="r" b="b"/>
            <a:pathLst>
              <a:path w="46423" h="45352" extrusionOk="0">
                <a:moveTo>
                  <a:pt x="23311" y="4487"/>
                </a:moveTo>
                <a:cubicBezTo>
                  <a:pt x="23299" y="4487"/>
                  <a:pt x="23415" y="4518"/>
                  <a:pt x="23507" y="4533"/>
                </a:cubicBezTo>
                <a:lnTo>
                  <a:pt x="23507" y="4533"/>
                </a:lnTo>
                <a:cubicBezTo>
                  <a:pt x="23494" y="4530"/>
                  <a:pt x="23481" y="4526"/>
                  <a:pt x="23467" y="4523"/>
                </a:cubicBezTo>
                <a:cubicBezTo>
                  <a:pt x="23361" y="4496"/>
                  <a:pt x="23317" y="4487"/>
                  <a:pt x="23311" y="4487"/>
                </a:cubicBezTo>
                <a:close/>
                <a:moveTo>
                  <a:pt x="21869" y="4689"/>
                </a:moveTo>
                <a:cubicBezTo>
                  <a:pt x="21870" y="4689"/>
                  <a:pt x="21834" y="4711"/>
                  <a:pt x="21787" y="4736"/>
                </a:cubicBezTo>
                <a:lnTo>
                  <a:pt x="21787" y="4736"/>
                </a:lnTo>
                <a:cubicBezTo>
                  <a:pt x="21845" y="4702"/>
                  <a:pt x="21868" y="4689"/>
                  <a:pt x="21869" y="4689"/>
                </a:cubicBezTo>
                <a:close/>
                <a:moveTo>
                  <a:pt x="21679" y="4791"/>
                </a:moveTo>
                <a:lnTo>
                  <a:pt x="21679" y="4791"/>
                </a:lnTo>
                <a:cubicBezTo>
                  <a:pt x="21649" y="4805"/>
                  <a:pt x="21622" y="4814"/>
                  <a:pt x="21608" y="4814"/>
                </a:cubicBezTo>
                <a:cubicBezTo>
                  <a:pt x="21632" y="4807"/>
                  <a:pt x="21655" y="4799"/>
                  <a:pt x="21679" y="4791"/>
                </a:cubicBezTo>
                <a:close/>
                <a:moveTo>
                  <a:pt x="5029" y="23794"/>
                </a:moveTo>
                <a:cubicBezTo>
                  <a:pt x="5031" y="23794"/>
                  <a:pt x="5075" y="23880"/>
                  <a:pt x="5107" y="23955"/>
                </a:cubicBezTo>
                <a:lnTo>
                  <a:pt x="5107" y="23955"/>
                </a:lnTo>
                <a:lnTo>
                  <a:pt x="5102" y="23944"/>
                </a:lnTo>
                <a:cubicBezTo>
                  <a:pt x="5046" y="23834"/>
                  <a:pt x="5028" y="23794"/>
                  <a:pt x="5029" y="23794"/>
                </a:cubicBezTo>
                <a:close/>
                <a:moveTo>
                  <a:pt x="21645" y="40560"/>
                </a:moveTo>
                <a:cubicBezTo>
                  <a:pt x="21645" y="40560"/>
                  <a:pt x="21768" y="40627"/>
                  <a:pt x="21841" y="40663"/>
                </a:cubicBezTo>
                <a:lnTo>
                  <a:pt x="21841" y="40663"/>
                </a:lnTo>
                <a:cubicBezTo>
                  <a:pt x="21742" y="40638"/>
                  <a:pt x="21660" y="40605"/>
                  <a:pt x="21645" y="40560"/>
                </a:cubicBezTo>
                <a:close/>
                <a:moveTo>
                  <a:pt x="23316" y="4477"/>
                </a:moveTo>
                <a:cubicBezTo>
                  <a:pt x="23458" y="4477"/>
                  <a:pt x="23594" y="4486"/>
                  <a:pt x="23612" y="4523"/>
                </a:cubicBezTo>
                <a:cubicBezTo>
                  <a:pt x="23619" y="4536"/>
                  <a:pt x="23605" y="4541"/>
                  <a:pt x="23580" y="4541"/>
                </a:cubicBezTo>
                <a:cubicBezTo>
                  <a:pt x="23561" y="4541"/>
                  <a:pt x="23535" y="4538"/>
                  <a:pt x="23507" y="4533"/>
                </a:cubicBezTo>
                <a:lnTo>
                  <a:pt x="23507" y="4533"/>
                </a:lnTo>
                <a:cubicBezTo>
                  <a:pt x="23634" y="4566"/>
                  <a:pt x="23736" y="4599"/>
                  <a:pt x="23868" y="4632"/>
                </a:cubicBezTo>
                <a:cubicBezTo>
                  <a:pt x="23950" y="4660"/>
                  <a:pt x="24303" y="4791"/>
                  <a:pt x="24329" y="4791"/>
                </a:cubicBezTo>
                <a:cubicBezTo>
                  <a:pt x="24338" y="4791"/>
                  <a:pt x="24312" y="4777"/>
                  <a:pt x="24232" y="4741"/>
                </a:cubicBezTo>
                <a:cubicBezTo>
                  <a:pt x="24168" y="4710"/>
                  <a:pt x="24143" y="4697"/>
                  <a:pt x="24143" y="4697"/>
                </a:cubicBezTo>
                <a:lnTo>
                  <a:pt x="24143" y="4697"/>
                </a:lnTo>
                <a:cubicBezTo>
                  <a:pt x="24144" y="4697"/>
                  <a:pt x="24474" y="4859"/>
                  <a:pt x="24560" y="4887"/>
                </a:cubicBezTo>
                <a:cubicBezTo>
                  <a:pt x="24673" y="4955"/>
                  <a:pt x="24785" y="5022"/>
                  <a:pt x="24889" y="5099"/>
                </a:cubicBezTo>
                <a:lnTo>
                  <a:pt x="24889" y="5099"/>
                </a:lnTo>
                <a:cubicBezTo>
                  <a:pt x="24901" y="5115"/>
                  <a:pt x="24933" y="5151"/>
                  <a:pt x="24997" y="5215"/>
                </a:cubicBezTo>
                <a:lnTo>
                  <a:pt x="25252" y="5434"/>
                </a:lnTo>
                <a:lnTo>
                  <a:pt x="25398" y="5580"/>
                </a:lnTo>
                <a:lnTo>
                  <a:pt x="26455" y="6636"/>
                </a:lnTo>
                <a:lnTo>
                  <a:pt x="30536" y="10717"/>
                </a:lnTo>
                <a:lnTo>
                  <a:pt x="39427" y="19608"/>
                </a:lnTo>
                <a:cubicBezTo>
                  <a:pt x="39682" y="19863"/>
                  <a:pt x="39937" y="20118"/>
                  <a:pt x="40192" y="20374"/>
                </a:cubicBezTo>
                <a:cubicBezTo>
                  <a:pt x="40192" y="20410"/>
                  <a:pt x="40228" y="20410"/>
                  <a:pt x="40265" y="20446"/>
                </a:cubicBezTo>
                <a:cubicBezTo>
                  <a:pt x="40287" y="20468"/>
                  <a:pt x="40335" y="20530"/>
                  <a:pt x="40386" y="20592"/>
                </a:cubicBezTo>
                <a:lnTo>
                  <a:pt x="40386" y="20592"/>
                </a:lnTo>
                <a:cubicBezTo>
                  <a:pt x="40453" y="20730"/>
                  <a:pt x="40779" y="21150"/>
                  <a:pt x="40811" y="21248"/>
                </a:cubicBezTo>
                <a:cubicBezTo>
                  <a:pt x="40859" y="21295"/>
                  <a:pt x="40875" y="21343"/>
                  <a:pt x="40891" y="21390"/>
                </a:cubicBezTo>
                <a:lnTo>
                  <a:pt x="40891" y="21390"/>
                </a:lnTo>
                <a:cubicBezTo>
                  <a:pt x="40929" y="21565"/>
                  <a:pt x="40998" y="21769"/>
                  <a:pt x="41066" y="21940"/>
                </a:cubicBezTo>
                <a:lnTo>
                  <a:pt x="41103" y="22159"/>
                </a:lnTo>
                <a:cubicBezTo>
                  <a:pt x="41104" y="22163"/>
                  <a:pt x="41105" y="22167"/>
                  <a:pt x="41106" y="22171"/>
                </a:cubicBezTo>
                <a:lnTo>
                  <a:pt x="41106" y="22171"/>
                </a:lnTo>
                <a:cubicBezTo>
                  <a:pt x="41115" y="22350"/>
                  <a:pt x="41139" y="22534"/>
                  <a:pt x="41139" y="22742"/>
                </a:cubicBezTo>
                <a:lnTo>
                  <a:pt x="41139" y="23033"/>
                </a:lnTo>
                <a:cubicBezTo>
                  <a:pt x="41139" y="23082"/>
                  <a:pt x="41127" y="23139"/>
                  <a:pt x="41115" y="23183"/>
                </a:cubicBezTo>
                <a:lnTo>
                  <a:pt x="41115" y="23183"/>
                </a:lnTo>
                <a:cubicBezTo>
                  <a:pt x="41110" y="23195"/>
                  <a:pt x="41106" y="23206"/>
                  <a:pt x="41103" y="23216"/>
                </a:cubicBezTo>
                <a:cubicBezTo>
                  <a:pt x="41103" y="23219"/>
                  <a:pt x="41103" y="23222"/>
                  <a:pt x="41103" y="23225"/>
                </a:cubicBezTo>
                <a:lnTo>
                  <a:pt x="41103" y="23225"/>
                </a:lnTo>
                <a:cubicBezTo>
                  <a:pt x="41096" y="23247"/>
                  <a:pt x="41091" y="23260"/>
                  <a:pt x="41091" y="23260"/>
                </a:cubicBezTo>
                <a:cubicBezTo>
                  <a:pt x="41091" y="23260"/>
                  <a:pt x="41094" y="23251"/>
                  <a:pt x="41103" y="23230"/>
                </a:cubicBezTo>
                <a:lnTo>
                  <a:pt x="41103" y="23230"/>
                </a:lnTo>
                <a:cubicBezTo>
                  <a:pt x="41100" y="23332"/>
                  <a:pt x="41065" y="23403"/>
                  <a:pt x="41030" y="23507"/>
                </a:cubicBezTo>
                <a:cubicBezTo>
                  <a:pt x="41030" y="23572"/>
                  <a:pt x="41005" y="23726"/>
                  <a:pt x="40969" y="23856"/>
                </a:cubicBezTo>
                <a:lnTo>
                  <a:pt x="40969" y="23856"/>
                </a:lnTo>
                <a:cubicBezTo>
                  <a:pt x="40956" y="23876"/>
                  <a:pt x="40941" y="23905"/>
                  <a:pt x="40921" y="23944"/>
                </a:cubicBezTo>
                <a:cubicBezTo>
                  <a:pt x="40848" y="24054"/>
                  <a:pt x="40775" y="24163"/>
                  <a:pt x="40739" y="24272"/>
                </a:cubicBezTo>
                <a:cubicBezTo>
                  <a:pt x="40666" y="24382"/>
                  <a:pt x="40629" y="24455"/>
                  <a:pt x="40556" y="24564"/>
                </a:cubicBezTo>
                <a:cubicBezTo>
                  <a:pt x="40550" y="24570"/>
                  <a:pt x="40544" y="24577"/>
                  <a:pt x="40536" y="24585"/>
                </a:cubicBezTo>
                <a:lnTo>
                  <a:pt x="40536" y="24585"/>
                </a:lnTo>
                <a:cubicBezTo>
                  <a:pt x="40543" y="24579"/>
                  <a:pt x="40547" y="24576"/>
                  <a:pt x="40548" y="24576"/>
                </a:cubicBezTo>
                <a:lnTo>
                  <a:pt x="40548" y="24576"/>
                </a:lnTo>
                <a:cubicBezTo>
                  <a:pt x="40552" y="24576"/>
                  <a:pt x="40508" y="24626"/>
                  <a:pt x="40451" y="24689"/>
                </a:cubicBezTo>
                <a:lnTo>
                  <a:pt x="40451" y="24689"/>
                </a:lnTo>
                <a:cubicBezTo>
                  <a:pt x="40477" y="24655"/>
                  <a:pt x="40510" y="24615"/>
                  <a:pt x="40536" y="24585"/>
                </a:cubicBezTo>
                <a:lnTo>
                  <a:pt x="40536" y="24585"/>
                </a:lnTo>
                <a:cubicBezTo>
                  <a:pt x="40526" y="24595"/>
                  <a:pt x="40509" y="24611"/>
                  <a:pt x="40483" y="24637"/>
                </a:cubicBezTo>
                <a:cubicBezTo>
                  <a:pt x="40459" y="24671"/>
                  <a:pt x="40441" y="24696"/>
                  <a:pt x="40428" y="24714"/>
                </a:cubicBezTo>
                <a:lnTo>
                  <a:pt x="40428" y="24714"/>
                </a:lnTo>
                <a:cubicBezTo>
                  <a:pt x="40436" y="24705"/>
                  <a:pt x="40444" y="24697"/>
                  <a:pt x="40451" y="24689"/>
                </a:cubicBezTo>
                <a:lnTo>
                  <a:pt x="40451" y="24689"/>
                </a:lnTo>
                <a:cubicBezTo>
                  <a:pt x="40425" y="24722"/>
                  <a:pt x="40406" y="24748"/>
                  <a:pt x="40405" y="24748"/>
                </a:cubicBezTo>
                <a:cubicBezTo>
                  <a:pt x="40405" y="24748"/>
                  <a:pt x="40411" y="24738"/>
                  <a:pt x="40428" y="24714"/>
                </a:cubicBezTo>
                <a:lnTo>
                  <a:pt x="40428" y="24714"/>
                </a:lnTo>
                <a:cubicBezTo>
                  <a:pt x="40351" y="24799"/>
                  <a:pt x="40260" y="24897"/>
                  <a:pt x="40228" y="24928"/>
                </a:cubicBezTo>
                <a:lnTo>
                  <a:pt x="40192" y="24965"/>
                </a:lnTo>
                <a:lnTo>
                  <a:pt x="39390" y="25766"/>
                </a:lnTo>
                <a:lnTo>
                  <a:pt x="30499" y="34657"/>
                </a:lnTo>
                <a:lnTo>
                  <a:pt x="26382" y="38775"/>
                </a:lnTo>
                <a:lnTo>
                  <a:pt x="25398" y="39759"/>
                </a:lnTo>
                <a:lnTo>
                  <a:pt x="25143" y="40014"/>
                </a:lnTo>
                <a:lnTo>
                  <a:pt x="25007" y="40130"/>
                </a:lnTo>
                <a:lnTo>
                  <a:pt x="25007" y="40130"/>
                </a:lnTo>
                <a:cubicBezTo>
                  <a:pt x="24993" y="40139"/>
                  <a:pt x="24978" y="40149"/>
                  <a:pt x="24961" y="40160"/>
                </a:cubicBezTo>
                <a:cubicBezTo>
                  <a:pt x="24815" y="40269"/>
                  <a:pt x="24669" y="40378"/>
                  <a:pt x="24487" y="40451"/>
                </a:cubicBezTo>
                <a:cubicBezTo>
                  <a:pt x="24435" y="40503"/>
                  <a:pt x="24365" y="40536"/>
                  <a:pt x="24290" y="40564"/>
                </a:cubicBezTo>
                <a:lnTo>
                  <a:pt x="24290" y="40564"/>
                </a:lnTo>
                <a:cubicBezTo>
                  <a:pt x="24008" y="40636"/>
                  <a:pt x="23864" y="40707"/>
                  <a:pt x="23649" y="40743"/>
                </a:cubicBezTo>
                <a:cubicBezTo>
                  <a:pt x="23558" y="40773"/>
                  <a:pt x="23468" y="40778"/>
                  <a:pt x="23378" y="40799"/>
                </a:cubicBezTo>
                <a:lnTo>
                  <a:pt x="23378" y="40799"/>
                </a:lnTo>
                <a:cubicBezTo>
                  <a:pt x="23429" y="40792"/>
                  <a:pt x="23505" y="40788"/>
                  <a:pt x="23558" y="40788"/>
                </a:cubicBezTo>
                <a:cubicBezTo>
                  <a:pt x="23640" y="40788"/>
                  <a:pt x="23667" y="40797"/>
                  <a:pt x="23467" y="40815"/>
                </a:cubicBezTo>
                <a:lnTo>
                  <a:pt x="23321" y="40815"/>
                </a:lnTo>
                <a:cubicBezTo>
                  <a:pt x="23340" y="40809"/>
                  <a:pt x="23359" y="40804"/>
                  <a:pt x="23378" y="40799"/>
                </a:cubicBezTo>
                <a:lnTo>
                  <a:pt x="23378" y="40799"/>
                </a:lnTo>
                <a:cubicBezTo>
                  <a:pt x="23349" y="40804"/>
                  <a:pt x="23327" y="40809"/>
                  <a:pt x="23321" y="40815"/>
                </a:cubicBezTo>
                <a:lnTo>
                  <a:pt x="22629" y="40815"/>
                </a:lnTo>
                <a:cubicBezTo>
                  <a:pt x="22532" y="40815"/>
                  <a:pt x="22403" y="40767"/>
                  <a:pt x="22402" y="40767"/>
                </a:cubicBezTo>
                <a:lnTo>
                  <a:pt x="22402" y="40767"/>
                </a:lnTo>
                <a:cubicBezTo>
                  <a:pt x="22402" y="40767"/>
                  <a:pt x="22435" y="40779"/>
                  <a:pt x="22519" y="40815"/>
                </a:cubicBezTo>
                <a:lnTo>
                  <a:pt x="22228" y="40743"/>
                </a:lnTo>
                <a:cubicBezTo>
                  <a:pt x="22168" y="40723"/>
                  <a:pt x="22011" y="40703"/>
                  <a:pt x="21874" y="40671"/>
                </a:cubicBezTo>
                <a:lnTo>
                  <a:pt x="21874" y="40671"/>
                </a:lnTo>
                <a:cubicBezTo>
                  <a:pt x="21854" y="40658"/>
                  <a:pt x="21816" y="40634"/>
                  <a:pt x="21754" y="40597"/>
                </a:cubicBezTo>
                <a:cubicBezTo>
                  <a:pt x="21645" y="40560"/>
                  <a:pt x="21535" y="40487"/>
                  <a:pt x="21463" y="40451"/>
                </a:cubicBezTo>
                <a:cubicBezTo>
                  <a:pt x="21313" y="40361"/>
                  <a:pt x="21189" y="40272"/>
                  <a:pt x="21068" y="40202"/>
                </a:cubicBezTo>
                <a:lnTo>
                  <a:pt x="21068" y="40202"/>
                </a:lnTo>
                <a:cubicBezTo>
                  <a:pt x="21066" y="40200"/>
                  <a:pt x="21064" y="40198"/>
                  <a:pt x="21062" y="40196"/>
                </a:cubicBezTo>
                <a:cubicBezTo>
                  <a:pt x="20989" y="40087"/>
                  <a:pt x="20880" y="40014"/>
                  <a:pt x="20770" y="39904"/>
                </a:cubicBezTo>
                <a:cubicBezTo>
                  <a:pt x="20763" y="39899"/>
                  <a:pt x="20757" y="39894"/>
                  <a:pt x="20750" y="39888"/>
                </a:cubicBezTo>
                <a:lnTo>
                  <a:pt x="20750" y="39888"/>
                </a:lnTo>
                <a:lnTo>
                  <a:pt x="20770" y="39868"/>
                </a:lnTo>
                <a:lnTo>
                  <a:pt x="14211" y="33309"/>
                </a:lnTo>
                <a:lnTo>
                  <a:pt x="6086" y="25220"/>
                </a:lnTo>
                <a:lnTo>
                  <a:pt x="5831" y="24965"/>
                </a:lnTo>
                <a:lnTo>
                  <a:pt x="5794" y="24928"/>
                </a:lnTo>
                <a:cubicBezTo>
                  <a:pt x="5721" y="24855"/>
                  <a:pt x="5648" y="24746"/>
                  <a:pt x="5575" y="24673"/>
                </a:cubicBezTo>
                <a:cubicBezTo>
                  <a:pt x="5553" y="24651"/>
                  <a:pt x="5516" y="24624"/>
                  <a:pt x="5486" y="24607"/>
                </a:cubicBezTo>
                <a:lnTo>
                  <a:pt x="5486" y="24607"/>
                </a:lnTo>
                <a:cubicBezTo>
                  <a:pt x="5374" y="24469"/>
                  <a:pt x="5293" y="24326"/>
                  <a:pt x="5211" y="24163"/>
                </a:cubicBezTo>
                <a:lnTo>
                  <a:pt x="5142" y="24026"/>
                </a:lnTo>
                <a:lnTo>
                  <a:pt x="5142" y="24026"/>
                </a:lnTo>
                <a:cubicBezTo>
                  <a:pt x="5153" y="23870"/>
                  <a:pt x="4990" y="23571"/>
                  <a:pt x="4956" y="23434"/>
                </a:cubicBezTo>
                <a:cubicBezTo>
                  <a:pt x="4920" y="23325"/>
                  <a:pt x="4920" y="23252"/>
                  <a:pt x="4883" y="23143"/>
                </a:cubicBezTo>
                <a:cubicBezTo>
                  <a:pt x="4879" y="23121"/>
                  <a:pt x="4875" y="23102"/>
                  <a:pt x="4871" y="23086"/>
                </a:cubicBezTo>
                <a:lnTo>
                  <a:pt x="4871" y="23086"/>
                </a:lnTo>
                <a:cubicBezTo>
                  <a:pt x="4861" y="22898"/>
                  <a:pt x="4847" y="22642"/>
                  <a:pt x="4847" y="22596"/>
                </a:cubicBezTo>
                <a:cubicBezTo>
                  <a:pt x="4847" y="22487"/>
                  <a:pt x="4810" y="22086"/>
                  <a:pt x="4883" y="22050"/>
                </a:cubicBezTo>
                <a:lnTo>
                  <a:pt x="4883" y="22050"/>
                </a:lnTo>
                <a:cubicBezTo>
                  <a:pt x="4883" y="22050"/>
                  <a:pt x="4843" y="22311"/>
                  <a:pt x="4852" y="22311"/>
                </a:cubicBezTo>
                <a:cubicBezTo>
                  <a:pt x="4855" y="22311"/>
                  <a:pt x="4864" y="22280"/>
                  <a:pt x="4883" y="22195"/>
                </a:cubicBezTo>
                <a:cubicBezTo>
                  <a:pt x="4883" y="22086"/>
                  <a:pt x="4920" y="21977"/>
                  <a:pt x="4956" y="21867"/>
                </a:cubicBezTo>
                <a:cubicBezTo>
                  <a:pt x="4989" y="21801"/>
                  <a:pt x="5143" y="21494"/>
                  <a:pt x="5143" y="21329"/>
                </a:cubicBezTo>
                <a:lnTo>
                  <a:pt x="5143" y="21329"/>
                </a:lnTo>
                <a:cubicBezTo>
                  <a:pt x="5190" y="21252"/>
                  <a:pt x="5219" y="21189"/>
                  <a:pt x="5248" y="21102"/>
                </a:cubicBezTo>
                <a:cubicBezTo>
                  <a:pt x="5326" y="20971"/>
                  <a:pt x="5405" y="20839"/>
                  <a:pt x="5498" y="20708"/>
                </a:cubicBezTo>
                <a:lnTo>
                  <a:pt x="5498" y="20708"/>
                </a:lnTo>
                <a:cubicBezTo>
                  <a:pt x="5523" y="20688"/>
                  <a:pt x="5551" y="20661"/>
                  <a:pt x="5575" y="20629"/>
                </a:cubicBezTo>
                <a:cubicBezTo>
                  <a:pt x="5685" y="20519"/>
                  <a:pt x="5721" y="20483"/>
                  <a:pt x="5794" y="20410"/>
                </a:cubicBezTo>
                <a:lnTo>
                  <a:pt x="5831" y="20374"/>
                </a:lnTo>
                <a:lnTo>
                  <a:pt x="6122" y="20082"/>
                </a:lnTo>
                <a:lnTo>
                  <a:pt x="7361" y="18843"/>
                </a:lnTo>
                <a:lnTo>
                  <a:pt x="16726" y="9478"/>
                </a:lnTo>
                <a:lnTo>
                  <a:pt x="20224" y="5980"/>
                </a:lnTo>
                <a:cubicBezTo>
                  <a:pt x="20406" y="5762"/>
                  <a:pt x="20625" y="5580"/>
                  <a:pt x="20807" y="5397"/>
                </a:cubicBezTo>
                <a:cubicBezTo>
                  <a:pt x="20880" y="5324"/>
                  <a:pt x="20989" y="5252"/>
                  <a:pt x="21062" y="5179"/>
                </a:cubicBezTo>
                <a:cubicBezTo>
                  <a:pt x="21090" y="5150"/>
                  <a:pt x="21106" y="5133"/>
                  <a:pt x="21112" y="5124"/>
                </a:cubicBezTo>
                <a:lnTo>
                  <a:pt x="21112" y="5124"/>
                </a:lnTo>
                <a:cubicBezTo>
                  <a:pt x="21217" y="5047"/>
                  <a:pt x="21321" y="4976"/>
                  <a:pt x="21426" y="4924"/>
                </a:cubicBezTo>
                <a:lnTo>
                  <a:pt x="21713" y="4780"/>
                </a:lnTo>
                <a:lnTo>
                  <a:pt x="21713" y="4780"/>
                </a:lnTo>
                <a:cubicBezTo>
                  <a:pt x="21906" y="4719"/>
                  <a:pt x="22116" y="4657"/>
                  <a:pt x="22301" y="4596"/>
                </a:cubicBezTo>
                <a:cubicBezTo>
                  <a:pt x="22374" y="4559"/>
                  <a:pt x="22483" y="4559"/>
                  <a:pt x="22592" y="4523"/>
                </a:cubicBezTo>
                <a:cubicBezTo>
                  <a:pt x="22606" y="4519"/>
                  <a:pt x="22618" y="4516"/>
                  <a:pt x="22627" y="4514"/>
                </a:cubicBezTo>
                <a:lnTo>
                  <a:pt x="22627" y="4514"/>
                </a:lnTo>
                <a:cubicBezTo>
                  <a:pt x="22749" y="4503"/>
                  <a:pt x="22871" y="4486"/>
                  <a:pt x="22993" y="4486"/>
                </a:cubicBezTo>
                <a:cubicBezTo>
                  <a:pt x="23029" y="4486"/>
                  <a:pt x="23175" y="4477"/>
                  <a:pt x="23316" y="4477"/>
                </a:cubicBezTo>
                <a:close/>
                <a:moveTo>
                  <a:pt x="22989" y="0"/>
                </a:moveTo>
                <a:cubicBezTo>
                  <a:pt x="21682" y="0"/>
                  <a:pt x="20367" y="325"/>
                  <a:pt x="19167" y="988"/>
                </a:cubicBezTo>
                <a:cubicBezTo>
                  <a:pt x="17928" y="1681"/>
                  <a:pt x="16944" y="2810"/>
                  <a:pt x="15960" y="3794"/>
                </a:cubicBezTo>
                <a:lnTo>
                  <a:pt x="6268" y="13487"/>
                </a:lnTo>
                <a:lnTo>
                  <a:pt x="2879" y="16875"/>
                </a:lnTo>
                <a:cubicBezTo>
                  <a:pt x="2332" y="17422"/>
                  <a:pt x="1822" y="18041"/>
                  <a:pt x="1421" y="18697"/>
                </a:cubicBezTo>
                <a:cubicBezTo>
                  <a:pt x="292" y="20592"/>
                  <a:pt x="0" y="22851"/>
                  <a:pt x="656" y="24965"/>
                </a:cubicBezTo>
                <a:cubicBezTo>
                  <a:pt x="1239" y="26787"/>
                  <a:pt x="2442" y="28026"/>
                  <a:pt x="3754" y="29337"/>
                </a:cubicBezTo>
                <a:lnTo>
                  <a:pt x="8053" y="33637"/>
                </a:lnTo>
                <a:lnTo>
                  <a:pt x="16981" y="42564"/>
                </a:lnTo>
                <a:lnTo>
                  <a:pt x="17527" y="43111"/>
                </a:lnTo>
                <a:cubicBezTo>
                  <a:pt x="17745" y="43374"/>
                  <a:pt x="18006" y="43576"/>
                  <a:pt x="18290" y="43717"/>
                </a:cubicBezTo>
                <a:lnTo>
                  <a:pt x="18290" y="43717"/>
                </a:lnTo>
                <a:cubicBezTo>
                  <a:pt x="19689" y="44807"/>
                  <a:pt x="21377" y="45352"/>
                  <a:pt x="23066" y="45352"/>
                </a:cubicBezTo>
                <a:cubicBezTo>
                  <a:pt x="25043" y="45352"/>
                  <a:pt x="27019" y="44605"/>
                  <a:pt x="28532" y="43111"/>
                </a:cubicBezTo>
                <a:cubicBezTo>
                  <a:pt x="29370" y="42273"/>
                  <a:pt x="30208" y="41435"/>
                  <a:pt x="31046" y="40633"/>
                </a:cubicBezTo>
                <a:lnTo>
                  <a:pt x="40848" y="30722"/>
                </a:lnTo>
                <a:cubicBezTo>
                  <a:pt x="41686" y="29884"/>
                  <a:pt x="42560" y="29046"/>
                  <a:pt x="43399" y="28171"/>
                </a:cubicBezTo>
                <a:cubicBezTo>
                  <a:pt x="46277" y="25220"/>
                  <a:pt x="46423" y="20519"/>
                  <a:pt x="43654" y="17422"/>
                </a:cubicBezTo>
                <a:cubicBezTo>
                  <a:pt x="42961" y="16657"/>
                  <a:pt x="42160" y="15928"/>
                  <a:pt x="41394" y="15163"/>
                </a:cubicBezTo>
                <a:lnTo>
                  <a:pt x="36694" y="10426"/>
                </a:lnTo>
                <a:lnTo>
                  <a:pt x="28641" y="2373"/>
                </a:lnTo>
                <a:cubicBezTo>
                  <a:pt x="27101" y="811"/>
                  <a:pt x="25055" y="0"/>
                  <a:pt x="229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593;p44">
            <a:extLst>
              <a:ext uri="{FF2B5EF4-FFF2-40B4-BE49-F238E27FC236}">
                <a16:creationId xmlns:a16="http://schemas.microsoft.com/office/drawing/2014/main" id="{EF9C715F-81BA-6A47-8734-B6B6F06DDB27}"/>
              </a:ext>
            </a:extLst>
          </p:cNvPr>
          <p:cNvSpPr/>
          <p:nvPr/>
        </p:nvSpPr>
        <p:spPr>
          <a:xfrm>
            <a:off x="3900399" y="241155"/>
            <a:ext cx="1545587" cy="1506035"/>
          </a:xfrm>
          <a:custGeom>
            <a:avLst/>
            <a:gdLst/>
            <a:ahLst/>
            <a:cxnLst/>
            <a:rect l="l" t="t" r="r" b="b"/>
            <a:pathLst>
              <a:path w="41942" h="40866" extrusionOk="0">
                <a:moveTo>
                  <a:pt x="20971" y="0"/>
                </a:moveTo>
                <a:cubicBezTo>
                  <a:pt x="19568" y="0"/>
                  <a:pt x="18165" y="538"/>
                  <a:pt x="17091" y="1613"/>
                </a:cubicBezTo>
                <a:lnTo>
                  <a:pt x="2151" y="16589"/>
                </a:lnTo>
                <a:cubicBezTo>
                  <a:pt x="1" y="18739"/>
                  <a:pt x="1" y="22164"/>
                  <a:pt x="2151" y="24314"/>
                </a:cubicBezTo>
                <a:lnTo>
                  <a:pt x="17091" y="39253"/>
                </a:lnTo>
                <a:cubicBezTo>
                  <a:pt x="18165" y="40328"/>
                  <a:pt x="19568" y="40866"/>
                  <a:pt x="20971" y="40866"/>
                </a:cubicBezTo>
                <a:cubicBezTo>
                  <a:pt x="22374" y="40866"/>
                  <a:pt x="23777" y="40328"/>
                  <a:pt x="24852" y="39253"/>
                </a:cubicBezTo>
                <a:lnTo>
                  <a:pt x="39792" y="24314"/>
                </a:lnTo>
                <a:cubicBezTo>
                  <a:pt x="41942" y="22164"/>
                  <a:pt x="41942" y="18739"/>
                  <a:pt x="39792" y="16589"/>
                </a:cubicBezTo>
                <a:lnTo>
                  <a:pt x="24852" y="1613"/>
                </a:lnTo>
                <a:cubicBezTo>
                  <a:pt x="23777" y="538"/>
                  <a:pt x="22374" y="0"/>
                  <a:pt x="20971" y="0"/>
                </a:cubicBezTo>
                <a:close/>
              </a:path>
            </a:pathLst>
          </a:custGeom>
          <a:solidFill>
            <a:srgbClr val="B16F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4800" b="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Google Shape;595;p44">
            <a:extLst>
              <a:ext uri="{FF2B5EF4-FFF2-40B4-BE49-F238E27FC236}">
                <a16:creationId xmlns:a16="http://schemas.microsoft.com/office/drawing/2014/main" id="{3B98E656-ACA8-994F-BF55-80FA7B97D43A}"/>
              </a:ext>
            </a:extLst>
          </p:cNvPr>
          <p:cNvSpPr txBox="1"/>
          <p:nvPr/>
        </p:nvSpPr>
        <p:spPr>
          <a:xfrm>
            <a:off x="5648826" y="638153"/>
            <a:ext cx="5719085" cy="69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CL" sz="1600" ker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 piso básico de pensión a todos los mayores de 65 años, excluyendo sólo al 10% de mayores ingresos.</a:t>
            </a:r>
          </a:p>
        </p:txBody>
      </p:sp>
      <p:sp>
        <p:nvSpPr>
          <p:cNvPr id="31" name="Google Shape;596;p44">
            <a:extLst>
              <a:ext uri="{FF2B5EF4-FFF2-40B4-BE49-F238E27FC236}">
                <a16:creationId xmlns:a16="http://schemas.microsoft.com/office/drawing/2014/main" id="{36622FD5-2FEA-E34B-BE44-0B20DD6231EA}"/>
              </a:ext>
            </a:extLst>
          </p:cNvPr>
          <p:cNvSpPr txBox="1"/>
          <p:nvPr/>
        </p:nvSpPr>
        <p:spPr>
          <a:xfrm>
            <a:off x="3900399" y="556924"/>
            <a:ext cx="1545587" cy="84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ENTREGAR</a:t>
            </a:r>
            <a:endParaRPr sz="1467" b="1" kern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" name="Google Shape;590;p44">
            <a:extLst>
              <a:ext uri="{FF2B5EF4-FFF2-40B4-BE49-F238E27FC236}">
                <a16:creationId xmlns:a16="http://schemas.microsoft.com/office/drawing/2014/main" id="{82D053C8-B46E-F348-9062-2FB4773FA503}"/>
              </a:ext>
            </a:extLst>
          </p:cNvPr>
          <p:cNvSpPr/>
          <p:nvPr/>
        </p:nvSpPr>
        <p:spPr>
          <a:xfrm>
            <a:off x="4371306" y="1994009"/>
            <a:ext cx="7486261" cy="1205667"/>
          </a:xfrm>
          <a:prstGeom prst="roundRect">
            <a:avLst>
              <a:gd name="adj" fmla="val 50000"/>
            </a:avLst>
          </a:prstGeom>
          <a:solidFill>
            <a:srgbClr val="5A449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92;p44">
            <a:extLst>
              <a:ext uri="{FF2B5EF4-FFF2-40B4-BE49-F238E27FC236}">
                <a16:creationId xmlns:a16="http://schemas.microsoft.com/office/drawing/2014/main" id="{BF4AFE9F-7F74-C844-AB5E-AE6265F0B483}"/>
              </a:ext>
            </a:extLst>
          </p:cNvPr>
          <p:cNvSpPr/>
          <p:nvPr/>
        </p:nvSpPr>
        <p:spPr>
          <a:xfrm>
            <a:off x="3825224" y="1761171"/>
            <a:ext cx="1710713" cy="1671357"/>
          </a:xfrm>
          <a:custGeom>
            <a:avLst/>
            <a:gdLst/>
            <a:ahLst/>
            <a:cxnLst/>
            <a:rect l="l" t="t" r="r" b="b"/>
            <a:pathLst>
              <a:path w="46423" h="45352" extrusionOk="0">
                <a:moveTo>
                  <a:pt x="23311" y="4487"/>
                </a:moveTo>
                <a:cubicBezTo>
                  <a:pt x="23299" y="4487"/>
                  <a:pt x="23415" y="4518"/>
                  <a:pt x="23507" y="4533"/>
                </a:cubicBezTo>
                <a:lnTo>
                  <a:pt x="23507" y="4533"/>
                </a:lnTo>
                <a:cubicBezTo>
                  <a:pt x="23494" y="4530"/>
                  <a:pt x="23481" y="4526"/>
                  <a:pt x="23467" y="4523"/>
                </a:cubicBezTo>
                <a:cubicBezTo>
                  <a:pt x="23361" y="4496"/>
                  <a:pt x="23317" y="4487"/>
                  <a:pt x="23311" y="4487"/>
                </a:cubicBezTo>
                <a:close/>
                <a:moveTo>
                  <a:pt x="21869" y="4689"/>
                </a:moveTo>
                <a:cubicBezTo>
                  <a:pt x="21870" y="4689"/>
                  <a:pt x="21834" y="4711"/>
                  <a:pt x="21787" y="4736"/>
                </a:cubicBezTo>
                <a:lnTo>
                  <a:pt x="21787" y="4736"/>
                </a:lnTo>
                <a:cubicBezTo>
                  <a:pt x="21845" y="4702"/>
                  <a:pt x="21868" y="4689"/>
                  <a:pt x="21869" y="4689"/>
                </a:cubicBezTo>
                <a:close/>
                <a:moveTo>
                  <a:pt x="21679" y="4791"/>
                </a:moveTo>
                <a:lnTo>
                  <a:pt x="21679" y="4791"/>
                </a:lnTo>
                <a:cubicBezTo>
                  <a:pt x="21649" y="4805"/>
                  <a:pt x="21622" y="4814"/>
                  <a:pt x="21608" y="4814"/>
                </a:cubicBezTo>
                <a:cubicBezTo>
                  <a:pt x="21632" y="4807"/>
                  <a:pt x="21655" y="4799"/>
                  <a:pt x="21679" y="4791"/>
                </a:cubicBezTo>
                <a:close/>
                <a:moveTo>
                  <a:pt x="5029" y="23794"/>
                </a:moveTo>
                <a:cubicBezTo>
                  <a:pt x="5031" y="23794"/>
                  <a:pt x="5075" y="23880"/>
                  <a:pt x="5107" y="23955"/>
                </a:cubicBezTo>
                <a:lnTo>
                  <a:pt x="5107" y="23955"/>
                </a:lnTo>
                <a:lnTo>
                  <a:pt x="5102" y="23944"/>
                </a:lnTo>
                <a:cubicBezTo>
                  <a:pt x="5046" y="23834"/>
                  <a:pt x="5028" y="23794"/>
                  <a:pt x="5029" y="23794"/>
                </a:cubicBezTo>
                <a:close/>
                <a:moveTo>
                  <a:pt x="21645" y="40560"/>
                </a:moveTo>
                <a:cubicBezTo>
                  <a:pt x="21645" y="40560"/>
                  <a:pt x="21768" y="40627"/>
                  <a:pt x="21841" y="40663"/>
                </a:cubicBezTo>
                <a:lnTo>
                  <a:pt x="21841" y="40663"/>
                </a:lnTo>
                <a:cubicBezTo>
                  <a:pt x="21742" y="40638"/>
                  <a:pt x="21660" y="40605"/>
                  <a:pt x="21645" y="40560"/>
                </a:cubicBezTo>
                <a:close/>
                <a:moveTo>
                  <a:pt x="23316" y="4477"/>
                </a:moveTo>
                <a:cubicBezTo>
                  <a:pt x="23458" y="4477"/>
                  <a:pt x="23594" y="4486"/>
                  <a:pt x="23612" y="4523"/>
                </a:cubicBezTo>
                <a:cubicBezTo>
                  <a:pt x="23619" y="4536"/>
                  <a:pt x="23605" y="4541"/>
                  <a:pt x="23580" y="4541"/>
                </a:cubicBezTo>
                <a:cubicBezTo>
                  <a:pt x="23561" y="4541"/>
                  <a:pt x="23535" y="4538"/>
                  <a:pt x="23507" y="4533"/>
                </a:cubicBezTo>
                <a:lnTo>
                  <a:pt x="23507" y="4533"/>
                </a:lnTo>
                <a:cubicBezTo>
                  <a:pt x="23634" y="4566"/>
                  <a:pt x="23736" y="4599"/>
                  <a:pt x="23868" y="4632"/>
                </a:cubicBezTo>
                <a:cubicBezTo>
                  <a:pt x="23950" y="4660"/>
                  <a:pt x="24303" y="4791"/>
                  <a:pt x="24329" y="4791"/>
                </a:cubicBezTo>
                <a:cubicBezTo>
                  <a:pt x="24338" y="4791"/>
                  <a:pt x="24312" y="4777"/>
                  <a:pt x="24232" y="4741"/>
                </a:cubicBezTo>
                <a:cubicBezTo>
                  <a:pt x="24168" y="4710"/>
                  <a:pt x="24143" y="4697"/>
                  <a:pt x="24143" y="4697"/>
                </a:cubicBezTo>
                <a:lnTo>
                  <a:pt x="24143" y="4697"/>
                </a:lnTo>
                <a:cubicBezTo>
                  <a:pt x="24144" y="4697"/>
                  <a:pt x="24474" y="4859"/>
                  <a:pt x="24560" y="4887"/>
                </a:cubicBezTo>
                <a:cubicBezTo>
                  <a:pt x="24673" y="4955"/>
                  <a:pt x="24785" y="5022"/>
                  <a:pt x="24889" y="5099"/>
                </a:cubicBezTo>
                <a:lnTo>
                  <a:pt x="24889" y="5099"/>
                </a:lnTo>
                <a:cubicBezTo>
                  <a:pt x="24901" y="5115"/>
                  <a:pt x="24933" y="5151"/>
                  <a:pt x="24997" y="5215"/>
                </a:cubicBezTo>
                <a:lnTo>
                  <a:pt x="25252" y="5434"/>
                </a:lnTo>
                <a:lnTo>
                  <a:pt x="25398" y="5580"/>
                </a:lnTo>
                <a:lnTo>
                  <a:pt x="26455" y="6636"/>
                </a:lnTo>
                <a:lnTo>
                  <a:pt x="30536" y="10717"/>
                </a:lnTo>
                <a:lnTo>
                  <a:pt x="39427" y="19608"/>
                </a:lnTo>
                <a:cubicBezTo>
                  <a:pt x="39682" y="19863"/>
                  <a:pt x="39937" y="20118"/>
                  <a:pt x="40192" y="20374"/>
                </a:cubicBezTo>
                <a:cubicBezTo>
                  <a:pt x="40192" y="20410"/>
                  <a:pt x="40228" y="20410"/>
                  <a:pt x="40265" y="20446"/>
                </a:cubicBezTo>
                <a:cubicBezTo>
                  <a:pt x="40287" y="20468"/>
                  <a:pt x="40335" y="20530"/>
                  <a:pt x="40386" y="20592"/>
                </a:cubicBezTo>
                <a:lnTo>
                  <a:pt x="40386" y="20592"/>
                </a:lnTo>
                <a:cubicBezTo>
                  <a:pt x="40453" y="20730"/>
                  <a:pt x="40779" y="21150"/>
                  <a:pt x="40811" y="21248"/>
                </a:cubicBezTo>
                <a:cubicBezTo>
                  <a:pt x="40859" y="21295"/>
                  <a:pt x="40875" y="21343"/>
                  <a:pt x="40891" y="21390"/>
                </a:cubicBezTo>
                <a:lnTo>
                  <a:pt x="40891" y="21390"/>
                </a:lnTo>
                <a:cubicBezTo>
                  <a:pt x="40929" y="21565"/>
                  <a:pt x="40998" y="21769"/>
                  <a:pt x="41066" y="21940"/>
                </a:cubicBezTo>
                <a:lnTo>
                  <a:pt x="41103" y="22159"/>
                </a:lnTo>
                <a:cubicBezTo>
                  <a:pt x="41104" y="22163"/>
                  <a:pt x="41105" y="22167"/>
                  <a:pt x="41106" y="22171"/>
                </a:cubicBezTo>
                <a:lnTo>
                  <a:pt x="41106" y="22171"/>
                </a:lnTo>
                <a:cubicBezTo>
                  <a:pt x="41115" y="22350"/>
                  <a:pt x="41139" y="22534"/>
                  <a:pt x="41139" y="22742"/>
                </a:cubicBezTo>
                <a:lnTo>
                  <a:pt x="41139" y="23033"/>
                </a:lnTo>
                <a:cubicBezTo>
                  <a:pt x="41139" y="23082"/>
                  <a:pt x="41127" y="23139"/>
                  <a:pt x="41115" y="23183"/>
                </a:cubicBezTo>
                <a:lnTo>
                  <a:pt x="41115" y="23183"/>
                </a:lnTo>
                <a:cubicBezTo>
                  <a:pt x="41110" y="23195"/>
                  <a:pt x="41106" y="23206"/>
                  <a:pt x="41103" y="23216"/>
                </a:cubicBezTo>
                <a:cubicBezTo>
                  <a:pt x="41103" y="23219"/>
                  <a:pt x="41103" y="23222"/>
                  <a:pt x="41103" y="23225"/>
                </a:cubicBezTo>
                <a:lnTo>
                  <a:pt x="41103" y="23225"/>
                </a:lnTo>
                <a:cubicBezTo>
                  <a:pt x="41096" y="23247"/>
                  <a:pt x="41091" y="23260"/>
                  <a:pt x="41091" y="23260"/>
                </a:cubicBezTo>
                <a:cubicBezTo>
                  <a:pt x="41091" y="23260"/>
                  <a:pt x="41094" y="23251"/>
                  <a:pt x="41103" y="23230"/>
                </a:cubicBezTo>
                <a:lnTo>
                  <a:pt x="41103" y="23230"/>
                </a:lnTo>
                <a:cubicBezTo>
                  <a:pt x="41100" y="23332"/>
                  <a:pt x="41065" y="23403"/>
                  <a:pt x="41030" y="23507"/>
                </a:cubicBezTo>
                <a:cubicBezTo>
                  <a:pt x="41030" y="23572"/>
                  <a:pt x="41005" y="23726"/>
                  <a:pt x="40969" y="23856"/>
                </a:cubicBezTo>
                <a:lnTo>
                  <a:pt x="40969" y="23856"/>
                </a:lnTo>
                <a:cubicBezTo>
                  <a:pt x="40956" y="23876"/>
                  <a:pt x="40941" y="23905"/>
                  <a:pt x="40921" y="23944"/>
                </a:cubicBezTo>
                <a:cubicBezTo>
                  <a:pt x="40848" y="24054"/>
                  <a:pt x="40775" y="24163"/>
                  <a:pt x="40739" y="24272"/>
                </a:cubicBezTo>
                <a:cubicBezTo>
                  <a:pt x="40666" y="24382"/>
                  <a:pt x="40629" y="24455"/>
                  <a:pt x="40556" y="24564"/>
                </a:cubicBezTo>
                <a:cubicBezTo>
                  <a:pt x="40550" y="24570"/>
                  <a:pt x="40544" y="24577"/>
                  <a:pt x="40536" y="24585"/>
                </a:cubicBezTo>
                <a:lnTo>
                  <a:pt x="40536" y="24585"/>
                </a:lnTo>
                <a:cubicBezTo>
                  <a:pt x="40543" y="24579"/>
                  <a:pt x="40547" y="24576"/>
                  <a:pt x="40548" y="24576"/>
                </a:cubicBezTo>
                <a:lnTo>
                  <a:pt x="40548" y="24576"/>
                </a:lnTo>
                <a:cubicBezTo>
                  <a:pt x="40552" y="24576"/>
                  <a:pt x="40508" y="24626"/>
                  <a:pt x="40451" y="24689"/>
                </a:cubicBezTo>
                <a:lnTo>
                  <a:pt x="40451" y="24689"/>
                </a:lnTo>
                <a:cubicBezTo>
                  <a:pt x="40477" y="24655"/>
                  <a:pt x="40510" y="24615"/>
                  <a:pt x="40536" y="24585"/>
                </a:cubicBezTo>
                <a:lnTo>
                  <a:pt x="40536" y="24585"/>
                </a:lnTo>
                <a:cubicBezTo>
                  <a:pt x="40526" y="24595"/>
                  <a:pt x="40509" y="24611"/>
                  <a:pt x="40483" y="24637"/>
                </a:cubicBezTo>
                <a:cubicBezTo>
                  <a:pt x="40459" y="24671"/>
                  <a:pt x="40441" y="24696"/>
                  <a:pt x="40428" y="24714"/>
                </a:cubicBezTo>
                <a:lnTo>
                  <a:pt x="40428" y="24714"/>
                </a:lnTo>
                <a:cubicBezTo>
                  <a:pt x="40436" y="24705"/>
                  <a:pt x="40444" y="24697"/>
                  <a:pt x="40451" y="24689"/>
                </a:cubicBezTo>
                <a:lnTo>
                  <a:pt x="40451" y="24689"/>
                </a:lnTo>
                <a:cubicBezTo>
                  <a:pt x="40425" y="24722"/>
                  <a:pt x="40406" y="24748"/>
                  <a:pt x="40405" y="24748"/>
                </a:cubicBezTo>
                <a:cubicBezTo>
                  <a:pt x="40405" y="24748"/>
                  <a:pt x="40411" y="24738"/>
                  <a:pt x="40428" y="24714"/>
                </a:cubicBezTo>
                <a:lnTo>
                  <a:pt x="40428" y="24714"/>
                </a:lnTo>
                <a:cubicBezTo>
                  <a:pt x="40351" y="24799"/>
                  <a:pt x="40260" y="24897"/>
                  <a:pt x="40228" y="24928"/>
                </a:cubicBezTo>
                <a:lnTo>
                  <a:pt x="40192" y="24965"/>
                </a:lnTo>
                <a:lnTo>
                  <a:pt x="39390" y="25766"/>
                </a:lnTo>
                <a:lnTo>
                  <a:pt x="30499" y="34657"/>
                </a:lnTo>
                <a:lnTo>
                  <a:pt x="26382" y="38775"/>
                </a:lnTo>
                <a:lnTo>
                  <a:pt x="25398" y="39759"/>
                </a:lnTo>
                <a:lnTo>
                  <a:pt x="25143" y="40014"/>
                </a:lnTo>
                <a:lnTo>
                  <a:pt x="25007" y="40130"/>
                </a:lnTo>
                <a:lnTo>
                  <a:pt x="25007" y="40130"/>
                </a:lnTo>
                <a:cubicBezTo>
                  <a:pt x="24993" y="40139"/>
                  <a:pt x="24978" y="40149"/>
                  <a:pt x="24961" y="40160"/>
                </a:cubicBezTo>
                <a:cubicBezTo>
                  <a:pt x="24815" y="40269"/>
                  <a:pt x="24669" y="40378"/>
                  <a:pt x="24487" y="40451"/>
                </a:cubicBezTo>
                <a:cubicBezTo>
                  <a:pt x="24435" y="40503"/>
                  <a:pt x="24365" y="40536"/>
                  <a:pt x="24290" y="40564"/>
                </a:cubicBezTo>
                <a:lnTo>
                  <a:pt x="24290" y="40564"/>
                </a:lnTo>
                <a:cubicBezTo>
                  <a:pt x="24008" y="40636"/>
                  <a:pt x="23864" y="40707"/>
                  <a:pt x="23649" y="40743"/>
                </a:cubicBezTo>
                <a:cubicBezTo>
                  <a:pt x="23558" y="40773"/>
                  <a:pt x="23468" y="40778"/>
                  <a:pt x="23378" y="40799"/>
                </a:cubicBezTo>
                <a:lnTo>
                  <a:pt x="23378" y="40799"/>
                </a:lnTo>
                <a:cubicBezTo>
                  <a:pt x="23429" y="40792"/>
                  <a:pt x="23505" y="40788"/>
                  <a:pt x="23558" y="40788"/>
                </a:cubicBezTo>
                <a:cubicBezTo>
                  <a:pt x="23640" y="40788"/>
                  <a:pt x="23667" y="40797"/>
                  <a:pt x="23467" y="40815"/>
                </a:cubicBezTo>
                <a:lnTo>
                  <a:pt x="23321" y="40815"/>
                </a:lnTo>
                <a:cubicBezTo>
                  <a:pt x="23340" y="40809"/>
                  <a:pt x="23359" y="40804"/>
                  <a:pt x="23378" y="40799"/>
                </a:cubicBezTo>
                <a:lnTo>
                  <a:pt x="23378" y="40799"/>
                </a:lnTo>
                <a:cubicBezTo>
                  <a:pt x="23349" y="40804"/>
                  <a:pt x="23327" y="40809"/>
                  <a:pt x="23321" y="40815"/>
                </a:cubicBezTo>
                <a:lnTo>
                  <a:pt x="22629" y="40815"/>
                </a:lnTo>
                <a:cubicBezTo>
                  <a:pt x="22532" y="40815"/>
                  <a:pt x="22403" y="40767"/>
                  <a:pt x="22402" y="40767"/>
                </a:cubicBezTo>
                <a:lnTo>
                  <a:pt x="22402" y="40767"/>
                </a:lnTo>
                <a:cubicBezTo>
                  <a:pt x="22402" y="40767"/>
                  <a:pt x="22435" y="40779"/>
                  <a:pt x="22519" y="40815"/>
                </a:cubicBezTo>
                <a:lnTo>
                  <a:pt x="22228" y="40743"/>
                </a:lnTo>
                <a:cubicBezTo>
                  <a:pt x="22168" y="40723"/>
                  <a:pt x="22011" y="40703"/>
                  <a:pt x="21874" y="40671"/>
                </a:cubicBezTo>
                <a:lnTo>
                  <a:pt x="21874" y="40671"/>
                </a:lnTo>
                <a:cubicBezTo>
                  <a:pt x="21854" y="40658"/>
                  <a:pt x="21816" y="40634"/>
                  <a:pt x="21754" y="40597"/>
                </a:cubicBezTo>
                <a:cubicBezTo>
                  <a:pt x="21645" y="40560"/>
                  <a:pt x="21535" y="40487"/>
                  <a:pt x="21463" y="40451"/>
                </a:cubicBezTo>
                <a:cubicBezTo>
                  <a:pt x="21313" y="40361"/>
                  <a:pt x="21189" y="40272"/>
                  <a:pt x="21068" y="40202"/>
                </a:cubicBezTo>
                <a:lnTo>
                  <a:pt x="21068" y="40202"/>
                </a:lnTo>
                <a:cubicBezTo>
                  <a:pt x="21066" y="40200"/>
                  <a:pt x="21064" y="40198"/>
                  <a:pt x="21062" y="40196"/>
                </a:cubicBezTo>
                <a:cubicBezTo>
                  <a:pt x="20989" y="40087"/>
                  <a:pt x="20880" y="40014"/>
                  <a:pt x="20770" y="39904"/>
                </a:cubicBezTo>
                <a:cubicBezTo>
                  <a:pt x="20763" y="39899"/>
                  <a:pt x="20757" y="39894"/>
                  <a:pt x="20750" y="39888"/>
                </a:cubicBezTo>
                <a:lnTo>
                  <a:pt x="20750" y="39888"/>
                </a:lnTo>
                <a:lnTo>
                  <a:pt x="20770" y="39868"/>
                </a:lnTo>
                <a:lnTo>
                  <a:pt x="14211" y="33309"/>
                </a:lnTo>
                <a:lnTo>
                  <a:pt x="6086" y="25220"/>
                </a:lnTo>
                <a:lnTo>
                  <a:pt x="5831" y="24965"/>
                </a:lnTo>
                <a:lnTo>
                  <a:pt x="5794" y="24928"/>
                </a:lnTo>
                <a:cubicBezTo>
                  <a:pt x="5721" y="24855"/>
                  <a:pt x="5648" y="24746"/>
                  <a:pt x="5575" y="24673"/>
                </a:cubicBezTo>
                <a:cubicBezTo>
                  <a:pt x="5553" y="24651"/>
                  <a:pt x="5516" y="24624"/>
                  <a:pt x="5486" y="24607"/>
                </a:cubicBezTo>
                <a:lnTo>
                  <a:pt x="5486" y="24607"/>
                </a:lnTo>
                <a:cubicBezTo>
                  <a:pt x="5374" y="24469"/>
                  <a:pt x="5293" y="24326"/>
                  <a:pt x="5211" y="24163"/>
                </a:cubicBezTo>
                <a:lnTo>
                  <a:pt x="5142" y="24026"/>
                </a:lnTo>
                <a:lnTo>
                  <a:pt x="5142" y="24026"/>
                </a:lnTo>
                <a:cubicBezTo>
                  <a:pt x="5153" y="23870"/>
                  <a:pt x="4990" y="23571"/>
                  <a:pt x="4956" y="23434"/>
                </a:cubicBezTo>
                <a:cubicBezTo>
                  <a:pt x="4920" y="23325"/>
                  <a:pt x="4920" y="23252"/>
                  <a:pt x="4883" y="23143"/>
                </a:cubicBezTo>
                <a:cubicBezTo>
                  <a:pt x="4879" y="23121"/>
                  <a:pt x="4875" y="23102"/>
                  <a:pt x="4871" y="23086"/>
                </a:cubicBezTo>
                <a:lnTo>
                  <a:pt x="4871" y="23086"/>
                </a:lnTo>
                <a:cubicBezTo>
                  <a:pt x="4861" y="22898"/>
                  <a:pt x="4847" y="22642"/>
                  <a:pt x="4847" y="22596"/>
                </a:cubicBezTo>
                <a:cubicBezTo>
                  <a:pt x="4847" y="22487"/>
                  <a:pt x="4810" y="22086"/>
                  <a:pt x="4883" y="22050"/>
                </a:cubicBezTo>
                <a:lnTo>
                  <a:pt x="4883" y="22050"/>
                </a:lnTo>
                <a:cubicBezTo>
                  <a:pt x="4883" y="22050"/>
                  <a:pt x="4843" y="22311"/>
                  <a:pt x="4852" y="22311"/>
                </a:cubicBezTo>
                <a:cubicBezTo>
                  <a:pt x="4855" y="22311"/>
                  <a:pt x="4864" y="22280"/>
                  <a:pt x="4883" y="22195"/>
                </a:cubicBezTo>
                <a:cubicBezTo>
                  <a:pt x="4883" y="22086"/>
                  <a:pt x="4920" y="21977"/>
                  <a:pt x="4956" y="21867"/>
                </a:cubicBezTo>
                <a:cubicBezTo>
                  <a:pt x="4989" y="21801"/>
                  <a:pt x="5143" y="21494"/>
                  <a:pt x="5143" y="21329"/>
                </a:cubicBezTo>
                <a:lnTo>
                  <a:pt x="5143" y="21329"/>
                </a:lnTo>
                <a:cubicBezTo>
                  <a:pt x="5190" y="21252"/>
                  <a:pt x="5219" y="21189"/>
                  <a:pt x="5248" y="21102"/>
                </a:cubicBezTo>
                <a:cubicBezTo>
                  <a:pt x="5326" y="20971"/>
                  <a:pt x="5405" y="20839"/>
                  <a:pt x="5498" y="20708"/>
                </a:cubicBezTo>
                <a:lnTo>
                  <a:pt x="5498" y="20708"/>
                </a:lnTo>
                <a:cubicBezTo>
                  <a:pt x="5523" y="20688"/>
                  <a:pt x="5551" y="20661"/>
                  <a:pt x="5575" y="20629"/>
                </a:cubicBezTo>
                <a:cubicBezTo>
                  <a:pt x="5685" y="20519"/>
                  <a:pt x="5721" y="20483"/>
                  <a:pt x="5794" y="20410"/>
                </a:cubicBezTo>
                <a:lnTo>
                  <a:pt x="5831" y="20374"/>
                </a:lnTo>
                <a:lnTo>
                  <a:pt x="6122" y="20082"/>
                </a:lnTo>
                <a:lnTo>
                  <a:pt x="7361" y="18843"/>
                </a:lnTo>
                <a:lnTo>
                  <a:pt x="16726" y="9478"/>
                </a:lnTo>
                <a:lnTo>
                  <a:pt x="20224" y="5980"/>
                </a:lnTo>
                <a:cubicBezTo>
                  <a:pt x="20406" y="5762"/>
                  <a:pt x="20625" y="5580"/>
                  <a:pt x="20807" y="5397"/>
                </a:cubicBezTo>
                <a:cubicBezTo>
                  <a:pt x="20880" y="5324"/>
                  <a:pt x="20989" y="5252"/>
                  <a:pt x="21062" y="5179"/>
                </a:cubicBezTo>
                <a:cubicBezTo>
                  <a:pt x="21090" y="5150"/>
                  <a:pt x="21106" y="5133"/>
                  <a:pt x="21112" y="5124"/>
                </a:cubicBezTo>
                <a:lnTo>
                  <a:pt x="21112" y="5124"/>
                </a:lnTo>
                <a:cubicBezTo>
                  <a:pt x="21217" y="5047"/>
                  <a:pt x="21321" y="4976"/>
                  <a:pt x="21426" y="4924"/>
                </a:cubicBezTo>
                <a:lnTo>
                  <a:pt x="21713" y="4780"/>
                </a:lnTo>
                <a:lnTo>
                  <a:pt x="21713" y="4780"/>
                </a:lnTo>
                <a:cubicBezTo>
                  <a:pt x="21906" y="4719"/>
                  <a:pt x="22116" y="4657"/>
                  <a:pt x="22301" y="4596"/>
                </a:cubicBezTo>
                <a:cubicBezTo>
                  <a:pt x="22374" y="4559"/>
                  <a:pt x="22483" y="4559"/>
                  <a:pt x="22592" y="4523"/>
                </a:cubicBezTo>
                <a:cubicBezTo>
                  <a:pt x="22606" y="4519"/>
                  <a:pt x="22618" y="4516"/>
                  <a:pt x="22627" y="4514"/>
                </a:cubicBezTo>
                <a:lnTo>
                  <a:pt x="22627" y="4514"/>
                </a:lnTo>
                <a:cubicBezTo>
                  <a:pt x="22749" y="4503"/>
                  <a:pt x="22871" y="4486"/>
                  <a:pt x="22993" y="4486"/>
                </a:cubicBezTo>
                <a:cubicBezTo>
                  <a:pt x="23029" y="4486"/>
                  <a:pt x="23175" y="4477"/>
                  <a:pt x="23316" y="4477"/>
                </a:cubicBezTo>
                <a:close/>
                <a:moveTo>
                  <a:pt x="22989" y="0"/>
                </a:moveTo>
                <a:cubicBezTo>
                  <a:pt x="21682" y="0"/>
                  <a:pt x="20367" y="325"/>
                  <a:pt x="19167" y="988"/>
                </a:cubicBezTo>
                <a:cubicBezTo>
                  <a:pt x="17928" y="1681"/>
                  <a:pt x="16944" y="2810"/>
                  <a:pt x="15960" y="3794"/>
                </a:cubicBezTo>
                <a:lnTo>
                  <a:pt x="6268" y="13487"/>
                </a:lnTo>
                <a:lnTo>
                  <a:pt x="2879" y="16875"/>
                </a:lnTo>
                <a:cubicBezTo>
                  <a:pt x="2332" y="17422"/>
                  <a:pt x="1822" y="18041"/>
                  <a:pt x="1421" y="18697"/>
                </a:cubicBezTo>
                <a:cubicBezTo>
                  <a:pt x="292" y="20592"/>
                  <a:pt x="0" y="22851"/>
                  <a:pt x="656" y="24965"/>
                </a:cubicBezTo>
                <a:cubicBezTo>
                  <a:pt x="1239" y="26787"/>
                  <a:pt x="2442" y="28026"/>
                  <a:pt x="3754" y="29337"/>
                </a:cubicBezTo>
                <a:lnTo>
                  <a:pt x="8053" y="33637"/>
                </a:lnTo>
                <a:lnTo>
                  <a:pt x="16981" y="42564"/>
                </a:lnTo>
                <a:lnTo>
                  <a:pt x="17527" y="43111"/>
                </a:lnTo>
                <a:cubicBezTo>
                  <a:pt x="17745" y="43374"/>
                  <a:pt x="18006" y="43576"/>
                  <a:pt x="18290" y="43717"/>
                </a:cubicBezTo>
                <a:lnTo>
                  <a:pt x="18290" y="43717"/>
                </a:lnTo>
                <a:cubicBezTo>
                  <a:pt x="19689" y="44807"/>
                  <a:pt x="21377" y="45352"/>
                  <a:pt x="23066" y="45352"/>
                </a:cubicBezTo>
                <a:cubicBezTo>
                  <a:pt x="25043" y="45352"/>
                  <a:pt x="27019" y="44605"/>
                  <a:pt x="28532" y="43111"/>
                </a:cubicBezTo>
                <a:cubicBezTo>
                  <a:pt x="29370" y="42273"/>
                  <a:pt x="30208" y="41435"/>
                  <a:pt x="31046" y="40633"/>
                </a:cubicBezTo>
                <a:lnTo>
                  <a:pt x="40848" y="30722"/>
                </a:lnTo>
                <a:cubicBezTo>
                  <a:pt x="41686" y="29884"/>
                  <a:pt x="42560" y="29046"/>
                  <a:pt x="43399" y="28171"/>
                </a:cubicBezTo>
                <a:cubicBezTo>
                  <a:pt x="46277" y="25220"/>
                  <a:pt x="46423" y="20519"/>
                  <a:pt x="43654" y="17422"/>
                </a:cubicBezTo>
                <a:cubicBezTo>
                  <a:pt x="42961" y="16657"/>
                  <a:pt x="42160" y="15928"/>
                  <a:pt x="41394" y="15163"/>
                </a:cubicBezTo>
                <a:lnTo>
                  <a:pt x="36694" y="10426"/>
                </a:lnTo>
                <a:lnTo>
                  <a:pt x="28641" y="2373"/>
                </a:lnTo>
                <a:cubicBezTo>
                  <a:pt x="27101" y="811"/>
                  <a:pt x="25055" y="0"/>
                  <a:pt x="229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93;p44">
            <a:extLst>
              <a:ext uri="{FF2B5EF4-FFF2-40B4-BE49-F238E27FC236}">
                <a16:creationId xmlns:a16="http://schemas.microsoft.com/office/drawing/2014/main" id="{6BD2861A-EE3B-9444-B05B-9DF566EE9696}"/>
              </a:ext>
            </a:extLst>
          </p:cNvPr>
          <p:cNvSpPr/>
          <p:nvPr/>
        </p:nvSpPr>
        <p:spPr>
          <a:xfrm>
            <a:off x="3900399" y="1843831"/>
            <a:ext cx="1545587" cy="1506035"/>
          </a:xfrm>
          <a:custGeom>
            <a:avLst/>
            <a:gdLst/>
            <a:ahLst/>
            <a:cxnLst/>
            <a:rect l="l" t="t" r="r" b="b"/>
            <a:pathLst>
              <a:path w="41942" h="40866" extrusionOk="0">
                <a:moveTo>
                  <a:pt x="20971" y="0"/>
                </a:moveTo>
                <a:cubicBezTo>
                  <a:pt x="19568" y="0"/>
                  <a:pt x="18165" y="538"/>
                  <a:pt x="17091" y="1613"/>
                </a:cubicBezTo>
                <a:lnTo>
                  <a:pt x="2151" y="16589"/>
                </a:lnTo>
                <a:cubicBezTo>
                  <a:pt x="1" y="18739"/>
                  <a:pt x="1" y="22164"/>
                  <a:pt x="2151" y="24314"/>
                </a:cubicBezTo>
                <a:lnTo>
                  <a:pt x="17091" y="39253"/>
                </a:lnTo>
                <a:cubicBezTo>
                  <a:pt x="18165" y="40328"/>
                  <a:pt x="19568" y="40866"/>
                  <a:pt x="20971" y="40866"/>
                </a:cubicBezTo>
                <a:cubicBezTo>
                  <a:pt x="22374" y="40866"/>
                  <a:pt x="23777" y="40328"/>
                  <a:pt x="24852" y="39253"/>
                </a:cubicBezTo>
                <a:lnTo>
                  <a:pt x="39792" y="24314"/>
                </a:lnTo>
                <a:cubicBezTo>
                  <a:pt x="41942" y="22164"/>
                  <a:pt x="41942" y="18739"/>
                  <a:pt x="39792" y="16589"/>
                </a:cubicBezTo>
                <a:lnTo>
                  <a:pt x="24852" y="1613"/>
                </a:lnTo>
                <a:cubicBezTo>
                  <a:pt x="23777" y="538"/>
                  <a:pt x="22374" y="0"/>
                  <a:pt x="20971" y="0"/>
                </a:cubicBezTo>
                <a:close/>
              </a:path>
            </a:pathLst>
          </a:custGeom>
          <a:solidFill>
            <a:srgbClr val="B16F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4800" b="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" name="Google Shape;595;p44">
            <a:extLst>
              <a:ext uri="{FF2B5EF4-FFF2-40B4-BE49-F238E27FC236}">
                <a16:creationId xmlns:a16="http://schemas.microsoft.com/office/drawing/2014/main" id="{E72B621F-C9B4-9C45-B137-E71D214E5B47}"/>
              </a:ext>
            </a:extLst>
          </p:cNvPr>
          <p:cNvSpPr txBox="1"/>
          <p:nvPr/>
        </p:nvSpPr>
        <p:spPr>
          <a:xfrm>
            <a:off x="5648826" y="2240829"/>
            <a:ext cx="5606197" cy="69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CL" sz="1600" ker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 Pilar Solidario de vejez por un sistema universal más simple en su funcionamiento.</a:t>
            </a:r>
          </a:p>
        </p:txBody>
      </p:sp>
      <p:sp>
        <p:nvSpPr>
          <p:cNvPr id="60" name="Google Shape;596;p44">
            <a:extLst>
              <a:ext uri="{FF2B5EF4-FFF2-40B4-BE49-F238E27FC236}">
                <a16:creationId xmlns:a16="http://schemas.microsoft.com/office/drawing/2014/main" id="{4DEB4DB0-7EDB-5441-9542-6357D0E0B4E7}"/>
              </a:ext>
            </a:extLst>
          </p:cNvPr>
          <p:cNvSpPr txBox="1"/>
          <p:nvPr/>
        </p:nvSpPr>
        <p:spPr>
          <a:xfrm>
            <a:off x="3900399" y="2159600"/>
            <a:ext cx="1545587" cy="84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REEMPLAZAR</a:t>
            </a:r>
            <a:endParaRPr sz="1467" b="1" kern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" name="Google Shape;590;p44">
            <a:extLst>
              <a:ext uri="{FF2B5EF4-FFF2-40B4-BE49-F238E27FC236}">
                <a16:creationId xmlns:a16="http://schemas.microsoft.com/office/drawing/2014/main" id="{554ED5DE-147D-4042-B6E3-7E97343E42F2}"/>
              </a:ext>
            </a:extLst>
          </p:cNvPr>
          <p:cNvSpPr/>
          <p:nvPr/>
        </p:nvSpPr>
        <p:spPr>
          <a:xfrm>
            <a:off x="4371306" y="3637787"/>
            <a:ext cx="7486261" cy="1205667"/>
          </a:xfrm>
          <a:prstGeom prst="roundRect">
            <a:avLst>
              <a:gd name="adj" fmla="val 50000"/>
            </a:avLst>
          </a:prstGeom>
          <a:solidFill>
            <a:srgbClr val="5A449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592;p44">
            <a:extLst>
              <a:ext uri="{FF2B5EF4-FFF2-40B4-BE49-F238E27FC236}">
                <a16:creationId xmlns:a16="http://schemas.microsoft.com/office/drawing/2014/main" id="{76DEADA5-F1F9-A048-BBFE-073F03DCF25D}"/>
              </a:ext>
            </a:extLst>
          </p:cNvPr>
          <p:cNvSpPr/>
          <p:nvPr/>
        </p:nvSpPr>
        <p:spPr>
          <a:xfrm>
            <a:off x="3825224" y="3404948"/>
            <a:ext cx="1710713" cy="1671357"/>
          </a:xfrm>
          <a:custGeom>
            <a:avLst/>
            <a:gdLst/>
            <a:ahLst/>
            <a:cxnLst/>
            <a:rect l="l" t="t" r="r" b="b"/>
            <a:pathLst>
              <a:path w="46423" h="45352" extrusionOk="0">
                <a:moveTo>
                  <a:pt x="23311" y="4487"/>
                </a:moveTo>
                <a:cubicBezTo>
                  <a:pt x="23299" y="4487"/>
                  <a:pt x="23415" y="4518"/>
                  <a:pt x="23507" y="4533"/>
                </a:cubicBezTo>
                <a:lnTo>
                  <a:pt x="23507" y="4533"/>
                </a:lnTo>
                <a:cubicBezTo>
                  <a:pt x="23494" y="4530"/>
                  <a:pt x="23481" y="4526"/>
                  <a:pt x="23467" y="4523"/>
                </a:cubicBezTo>
                <a:cubicBezTo>
                  <a:pt x="23361" y="4496"/>
                  <a:pt x="23317" y="4487"/>
                  <a:pt x="23311" y="4487"/>
                </a:cubicBezTo>
                <a:close/>
                <a:moveTo>
                  <a:pt x="21869" y="4689"/>
                </a:moveTo>
                <a:cubicBezTo>
                  <a:pt x="21870" y="4689"/>
                  <a:pt x="21834" y="4711"/>
                  <a:pt x="21787" y="4736"/>
                </a:cubicBezTo>
                <a:lnTo>
                  <a:pt x="21787" y="4736"/>
                </a:lnTo>
                <a:cubicBezTo>
                  <a:pt x="21845" y="4702"/>
                  <a:pt x="21868" y="4689"/>
                  <a:pt x="21869" y="4689"/>
                </a:cubicBezTo>
                <a:close/>
                <a:moveTo>
                  <a:pt x="21679" y="4791"/>
                </a:moveTo>
                <a:lnTo>
                  <a:pt x="21679" y="4791"/>
                </a:lnTo>
                <a:cubicBezTo>
                  <a:pt x="21649" y="4805"/>
                  <a:pt x="21622" y="4814"/>
                  <a:pt x="21608" y="4814"/>
                </a:cubicBezTo>
                <a:cubicBezTo>
                  <a:pt x="21632" y="4807"/>
                  <a:pt x="21655" y="4799"/>
                  <a:pt x="21679" y="4791"/>
                </a:cubicBezTo>
                <a:close/>
                <a:moveTo>
                  <a:pt x="5029" y="23794"/>
                </a:moveTo>
                <a:cubicBezTo>
                  <a:pt x="5031" y="23794"/>
                  <a:pt x="5075" y="23880"/>
                  <a:pt x="5107" y="23955"/>
                </a:cubicBezTo>
                <a:lnTo>
                  <a:pt x="5107" y="23955"/>
                </a:lnTo>
                <a:lnTo>
                  <a:pt x="5102" y="23944"/>
                </a:lnTo>
                <a:cubicBezTo>
                  <a:pt x="5046" y="23834"/>
                  <a:pt x="5028" y="23794"/>
                  <a:pt x="5029" y="23794"/>
                </a:cubicBezTo>
                <a:close/>
                <a:moveTo>
                  <a:pt x="21645" y="40560"/>
                </a:moveTo>
                <a:cubicBezTo>
                  <a:pt x="21645" y="40560"/>
                  <a:pt x="21768" y="40627"/>
                  <a:pt x="21841" y="40663"/>
                </a:cubicBezTo>
                <a:lnTo>
                  <a:pt x="21841" y="40663"/>
                </a:lnTo>
                <a:cubicBezTo>
                  <a:pt x="21742" y="40638"/>
                  <a:pt x="21660" y="40605"/>
                  <a:pt x="21645" y="40560"/>
                </a:cubicBezTo>
                <a:close/>
                <a:moveTo>
                  <a:pt x="23316" y="4477"/>
                </a:moveTo>
                <a:cubicBezTo>
                  <a:pt x="23458" y="4477"/>
                  <a:pt x="23594" y="4486"/>
                  <a:pt x="23612" y="4523"/>
                </a:cubicBezTo>
                <a:cubicBezTo>
                  <a:pt x="23619" y="4536"/>
                  <a:pt x="23605" y="4541"/>
                  <a:pt x="23580" y="4541"/>
                </a:cubicBezTo>
                <a:cubicBezTo>
                  <a:pt x="23561" y="4541"/>
                  <a:pt x="23535" y="4538"/>
                  <a:pt x="23507" y="4533"/>
                </a:cubicBezTo>
                <a:lnTo>
                  <a:pt x="23507" y="4533"/>
                </a:lnTo>
                <a:cubicBezTo>
                  <a:pt x="23634" y="4566"/>
                  <a:pt x="23736" y="4599"/>
                  <a:pt x="23868" y="4632"/>
                </a:cubicBezTo>
                <a:cubicBezTo>
                  <a:pt x="23950" y="4660"/>
                  <a:pt x="24303" y="4791"/>
                  <a:pt x="24329" y="4791"/>
                </a:cubicBezTo>
                <a:cubicBezTo>
                  <a:pt x="24338" y="4791"/>
                  <a:pt x="24312" y="4777"/>
                  <a:pt x="24232" y="4741"/>
                </a:cubicBezTo>
                <a:cubicBezTo>
                  <a:pt x="24168" y="4710"/>
                  <a:pt x="24143" y="4697"/>
                  <a:pt x="24143" y="4697"/>
                </a:cubicBezTo>
                <a:lnTo>
                  <a:pt x="24143" y="4697"/>
                </a:lnTo>
                <a:cubicBezTo>
                  <a:pt x="24144" y="4697"/>
                  <a:pt x="24474" y="4859"/>
                  <a:pt x="24560" y="4887"/>
                </a:cubicBezTo>
                <a:cubicBezTo>
                  <a:pt x="24673" y="4955"/>
                  <a:pt x="24785" y="5022"/>
                  <a:pt x="24889" y="5099"/>
                </a:cubicBezTo>
                <a:lnTo>
                  <a:pt x="24889" y="5099"/>
                </a:lnTo>
                <a:cubicBezTo>
                  <a:pt x="24901" y="5115"/>
                  <a:pt x="24933" y="5151"/>
                  <a:pt x="24997" y="5215"/>
                </a:cubicBezTo>
                <a:lnTo>
                  <a:pt x="25252" y="5434"/>
                </a:lnTo>
                <a:lnTo>
                  <a:pt x="25398" y="5580"/>
                </a:lnTo>
                <a:lnTo>
                  <a:pt x="26455" y="6636"/>
                </a:lnTo>
                <a:lnTo>
                  <a:pt x="30536" y="10717"/>
                </a:lnTo>
                <a:lnTo>
                  <a:pt x="39427" y="19608"/>
                </a:lnTo>
                <a:cubicBezTo>
                  <a:pt x="39682" y="19863"/>
                  <a:pt x="39937" y="20118"/>
                  <a:pt x="40192" y="20374"/>
                </a:cubicBezTo>
                <a:cubicBezTo>
                  <a:pt x="40192" y="20410"/>
                  <a:pt x="40228" y="20410"/>
                  <a:pt x="40265" y="20446"/>
                </a:cubicBezTo>
                <a:cubicBezTo>
                  <a:pt x="40287" y="20468"/>
                  <a:pt x="40335" y="20530"/>
                  <a:pt x="40386" y="20592"/>
                </a:cubicBezTo>
                <a:lnTo>
                  <a:pt x="40386" y="20592"/>
                </a:lnTo>
                <a:cubicBezTo>
                  <a:pt x="40453" y="20730"/>
                  <a:pt x="40779" y="21150"/>
                  <a:pt x="40811" y="21248"/>
                </a:cubicBezTo>
                <a:cubicBezTo>
                  <a:pt x="40859" y="21295"/>
                  <a:pt x="40875" y="21343"/>
                  <a:pt x="40891" y="21390"/>
                </a:cubicBezTo>
                <a:lnTo>
                  <a:pt x="40891" y="21390"/>
                </a:lnTo>
                <a:cubicBezTo>
                  <a:pt x="40929" y="21565"/>
                  <a:pt x="40998" y="21769"/>
                  <a:pt x="41066" y="21940"/>
                </a:cubicBezTo>
                <a:lnTo>
                  <a:pt x="41103" y="22159"/>
                </a:lnTo>
                <a:cubicBezTo>
                  <a:pt x="41104" y="22163"/>
                  <a:pt x="41105" y="22167"/>
                  <a:pt x="41106" y="22171"/>
                </a:cubicBezTo>
                <a:lnTo>
                  <a:pt x="41106" y="22171"/>
                </a:lnTo>
                <a:cubicBezTo>
                  <a:pt x="41115" y="22350"/>
                  <a:pt x="41139" y="22534"/>
                  <a:pt x="41139" y="22742"/>
                </a:cubicBezTo>
                <a:lnTo>
                  <a:pt x="41139" y="23033"/>
                </a:lnTo>
                <a:cubicBezTo>
                  <a:pt x="41139" y="23082"/>
                  <a:pt x="41127" y="23139"/>
                  <a:pt x="41115" y="23183"/>
                </a:cubicBezTo>
                <a:lnTo>
                  <a:pt x="41115" y="23183"/>
                </a:lnTo>
                <a:cubicBezTo>
                  <a:pt x="41110" y="23195"/>
                  <a:pt x="41106" y="23206"/>
                  <a:pt x="41103" y="23216"/>
                </a:cubicBezTo>
                <a:cubicBezTo>
                  <a:pt x="41103" y="23219"/>
                  <a:pt x="41103" y="23222"/>
                  <a:pt x="41103" y="23225"/>
                </a:cubicBezTo>
                <a:lnTo>
                  <a:pt x="41103" y="23225"/>
                </a:lnTo>
                <a:cubicBezTo>
                  <a:pt x="41096" y="23247"/>
                  <a:pt x="41091" y="23260"/>
                  <a:pt x="41091" y="23260"/>
                </a:cubicBezTo>
                <a:cubicBezTo>
                  <a:pt x="41091" y="23260"/>
                  <a:pt x="41094" y="23251"/>
                  <a:pt x="41103" y="23230"/>
                </a:cubicBezTo>
                <a:lnTo>
                  <a:pt x="41103" y="23230"/>
                </a:lnTo>
                <a:cubicBezTo>
                  <a:pt x="41100" y="23332"/>
                  <a:pt x="41065" y="23403"/>
                  <a:pt x="41030" y="23507"/>
                </a:cubicBezTo>
                <a:cubicBezTo>
                  <a:pt x="41030" y="23572"/>
                  <a:pt x="41005" y="23726"/>
                  <a:pt x="40969" y="23856"/>
                </a:cubicBezTo>
                <a:lnTo>
                  <a:pt x="40969" y="23856"/>
                </a:lnTo>
                <a:cubicBezTo>
                  <a:pt x="40956" y="23876"/>
                  <a:pt x="40941" y="23905"/>
                  <a:pt x="40921" y="23944"/>
                </a:cubicBezTo>
                <a:cubicBezTo>
                  <a:pt x="40848" y="24054"/>
                  <a:pt x="40775" y="24163"/>
                  <a:pt x="40739" y="24272"/>
                </a:cubicBezTo>
                <a:cubicBezTo>
                  <a:pt x="40666" y="24382"/>
                  <a:pt x="40629" y="24455"/>
                  <a:pt x="40556" y="24564"/>
                </a:cubicBezTo>
                <a:cubicBezTo>
                  <a:pt x="40550" y="24570"/>
                  <a:pt x="40544" y="24577"/>
                  <a:pt x="40536" y="24585"/>
                </a:cubicBezTo>
                <a:lnTo>
                  <a:pt x="40536" y="24585"/>
                </a:lnTo>
                <a:cubicBezTo>
                  <a:pt x="40543" y="24579"/>
                  <a:pt x="40547" y="24576"/>
                  <a:pt x="40548" y="24576"/>
                </a:cubicBezTo>
                <a:lnTo>
                  <a:pt x="40548" y="24576"/>
                </a:lnTo>
                <a:cubicBezTo>
                  <a:pt x="40552" y="24576"/>
                  <a:pt x="40508" y="24626"/>
                  <a:pt x="40451" y="24689"/>
                </a:cubicBezTo>
                <a:lnTo>
                  <a:pt x="40451" y="24689"/>
                </a:lnTo>
                <a:cubicBezTo>
                  <a:pt x="40477" y="24655"/>
                  <a:pt x="40510" y="24615"/>
                  <a:pt x="40536" y="24585"/>
                </a:cubicBezTo>
                <a:lnTo>
                  <a:pt x="40536" y="24585"/>
                </a:lnTo>
                <a:cubicBezTo>
                  <a:pt x="40526" y="24595"/>
                  <a:pt x="40509" y="24611"/>
                  <a:pt x="40483" y="24637"/>
                </a:cubicBezTo>
                <a:cubicBezTo>
                  <a:pt x="40459" y="24671"/>
                  <a:pt x="40441" y="24696"/>
                  <a:pt x="40428" y="24714"/>
                </a:cubicBezTo>
                <a:lnTo>
                  <a:pt x="40428" y="24714"/>
                </a:lnTo>
                <a:cubicBezTo>
                  <a:pt x="40436" y="24705"/>
                  <a:pt x="40444" y="24697"/>
                  <a:pt x="40451" y="24689"/>
                </a:cubicBezTo>
                <a:lnTo>
                  <a:pt x="40451" y="24689"/>
                </a:lnTo>
                <a:cubicBezTo>
                  <a:pt x="40425" y="24722"/>
                  <a:pt x="40406" y="24748"/>
                  <a:pt x="40405" y="24748"/>
                </a:cubicBezTo>
                <a:cubicBezTo>
                  <a:pt x="40405" y="24748"/>
                  <a:pt x="40411" y="24738"/>
                  <a:pt x="40428" y="24714"/>
                </a:cubicBezTo>
                <a:lnTo>
                  <a:pt x="40428" y="24714"/>
                </a:lnTo>
                <a:cubicBezTo>
                  <a:pt x="40351" y="24799"/>
                  <a:pt x="40260" y="24897"/>
                  <a:pt x="40228" y="24928"/>
                </a:cubicBezTo>
                <a:lnTo>
                  <a:pt x="40192" y="24965"/>
                </a:lnTo>
                <a:lnTo>
                  <a:pt x="39390" y="25766"/>
                </a:lnTo>
                <a:lnTo>
                  <a:pt x="30499" y="34657"/>
                </a:lnTo>
                <a:lnTo>
                  <a:pt x="26382" y="38775"/>
                </a:lnTo>
                <a:lnTo>
                  <a:pt x="25398" y="39759"/>
                </a:lnTo>
                <a:lnTo>
                  <a:pt x="25143" y="40014"/>
                </a:lnTo>
                <a:lnTo>
                  <a:pt x="25007" y="40130"/>
                </a:lnTo>
                <a:lnTo>
                  <a:pt x="25007" y="40130"/>
                </a:lnTo>
                <a:cubicBezTo>
                  <a:pt x="24993" y="40139"/>
                  <a:pt x="24978" y="40149"/>
                  <a:pt x="24961" y="40160"/>
                </a:cubicBezTo>
                <a:cubicBezTo>
                  <a:pt x="24815" y="40269"/>
                  <a:pt x="24669" y="40378"/>
                  <a:pt x="24487" y="40451"/>
                </a:cubicBezTo>
                <a:cubicBezTo>
                  <a:pt x="24435" y="40503"/>
                  <a:pt x="24365" y="40536"/>
                  <a:pt x="24290" y="40564"/>
                </a:cubicBezTo>
                <a:lnTo>
                  <a:pt x="24290" y="40564"/>
                </a:lnTo>
                <a:cubicBezTo>
                  <a:pt x="24008" y="40636"/>
                  <a:pt x="23864" y="40707"/>
                  <a:pt x="23649" y="40743"/>
                </a:cubicBezTo>
                <a:cubicBezTo>
                  <a:pt x="23558" y="40773"/>
                  <a:pt x="23468" y="40778"/>
                  <a:pt x="23378" y="40799"/>
                </a:cubicBezTo>
                <a:lnTo>
                  <a:pt x="23378" y="40799"/>
                </a:lnTo>
                <a:cubicBezTo>
                  <a:pt x="23429" y="40792"/>
                  <a:pt x="23505" y="40788"/>
                  <a:pt x="23558" y="40788"/>
                </a:cubicBezTo>
                <a:cubicBezTo>
                  <a:pt x="23640" y="40788"/>
                  <a:pt x="23667" y="40797"/>
                  <a:pt x="23467" y="40815"/>
                </a:cubicBezTo>
                <a:lnTo>
                  <a:pt x="23321" y="40815"/>
                </a:lnTo>
                <a:cubicBezTo>
                  <a:pt x="23340" y="40809"/>
                  <a:pt x="23359" y="40804"/>
                  <a:pt x="23378" y="40799"/>
                </a:cubicBezTo>
                <a:lnTo>
                  <a:pt x="23378" y="40799"/>
                </a:lnTo>
                <a:cubicBezTo>
                  <a:pt x="23349" y="40804"/>
                  <a:pt x="23327" y="40809"/>
                  <a:pt x="23321" y="40815"/>
                </a:cubicBezTo>
                <a:lnTo>
                  <a:pt x="22629" y="40815"/>
                </a:lnTo>
                <a:cubicBezTo>
                  <a:pt x="22532" y="40815"/>
                  <a:pt x="22403" y="40767"/>
                  <a:pt x="22402" y="40767"/>
                </a:cubicBezTo>
                <a:lnTo>
                  <a:pt x="22402" y="40767"/>
                </a:lnTo>
                <a:cubicBezTo>
                  <a:pt x="22402" y="40767"/>
                  <a:pt x="22435" y="40779"/>
                  <a:pt x="22519" y="40815"/>
                </a:cubicBezTo>
                <a:lnTo>
                  <a:pt x="22228" y="40743"/>
                </a:lnTo>
                <a:cubicBezTo>
                  <a:pt x="22168" y="40723"/>
                  <a:pt x="22011" y="40703"/>
                  <a:pt x="21874" y="40671"/>
                </a:cubicBezTo>
                <a:lnTo>
                  <a:pt x="21874" y="40671"/>
                </a:lnTo>
                <a:cubicBezTo>
                  <a:pt x="21854" y="40658"/>
                  <a:pt x="21816" y="40634"/>
                  <a:pt x="21754" y="40597"/>
                </a:cubicBezTo>
                <a:cubicBezTo>
                  <a:pt x="21645" y="40560"/>
                  <a:pt x="21535" y="40487"/>
                  <a:pt x="21463" y="40451"/>
                </a:cubicBezTo>
                <a:cubicBezTo>
                  <a:pt x="21313" y="40361"/>
                  <a:pt x="21189" y="40272"/>
                  <a:pt x="21068" y="40202"/>
                </a:cubicBezTo>
                <a:lnTo>
                  <a:pt x="21068" y="40202"/>
                </a:lnTo>
                <a:cubicBezTo>
                  <a:pt x="21066" y="40200"/>
                  <a:pt x="21064" y="40198"/>
                  <a:pt x="21062" y="40196"/>
                </a:cubicBezTo>
                <a:cubicBezTo>
                  <a:pt x="20989" y="40087"/>
                  <a:pt x="20880" y="40014"/>
                  <a:pt x="20770" y="39904"/>
                </a:cubicBezTo>
                <a:cubicBezTo>
                  <a:pt x="20763" y="39899"/>
                  <a:pt x="20757" y="39894"/>
                  <a:pt x="20750" y="39888"/>
                </a:cubicBezTo>
                <a:lnTo>
                  <a:pt x="20750" y="39888"/>
                </a:lnTo>
                <a:lnTo>
                  <a:pt x="20770" y="39868"/>
                </a:lnTo>
                <a:lnTo>
                  <a:pt x="14211" y="33309"/>
                </a:lnTo>
                <a:lnTo>
                  <a:pt x="6086" y="25220"/>
                </a:lnTo>
                <a:lnTo>
                  <a:pt x="5831" y="24965"/>
                </a:lnTo>
                <a:lnTo>
                  <a:pt x="5794" y="24928"/>
                </a:lnTo>
                <a:cubicBezTo>
                  <a:pt x="5721" y="24855"/>
                  <a:pt x="5648" y="24746"/>
                  <a:pt x="5575" y="24673"/>
                </a:cubicBezTo>
                <a:cubicBezTo>
                  <a:pt x="5553" y="24651"/>
                  <a:pt x="5516" y="24624"/>
                  <a:pt x="5486" y="24607"/>
                </a:cubicBezTo>
                <a:lnTo>
                  <a:pt x="5486" y="24607"/>
                </a:lnTo>
                <a:cubicBezTo>
                  <a:pt x="5374" y="24469"/>
                  <a:pt x="5293" y="24326"/>
                  <a:pt x="5211" y="24163"/>
                </a:cubicBezTo>
                <a:lnTo>
                  <a:pt x="5142" y="24026"/>
                </a:lnTo>
                <a:lnTo>
                  <a:pt x="5142" y="24026"/>
                </a:lnTo>
                <a:cubicBezTo>
                  <a:pt x="5153" y="23870"/>
                  <a:pt x="4990" y="23571"/>
                  <a:pt x="4956" y="23434"/>
                </a:cubicBezTo>
                <a:cubicBezTo>
                  <a:pt x="4920" y="23325"/>
                  <a:pt x="4920" y="23252"/>
                  <a:pt x="4883" y="23143"/>
                </a:cubicBezTo>
                <a:cubicBezTo>
                  <a:pt x="4879" y="23121"/>
                  <a:pt x="4875" y="23102"/>
                  <a:pt x="4871" y="23086"/>
                </a:cubicBezTo>
                <a:lnTo>
                  <a:pt x="4871" y="23086"/>
                </a:lnTo>
                <a:cubicBezTo>
                  <a:pt x="4861" y="22898"/>
                  <a:pt x="4847" y="22642"/>
                  <a:pt x="4847" y="22596"/>
                </a:cubicBezTo>
                <a:cubicBezTo>
                  <a:pt x="4847" y="22487"/>
                  <a:pt x="4810" y="22086"/>
                  <a:pt x="4883" y="22050"/>
                </a:cubicBezTo>
                <a:lnTo>
                  <a:pt x="4883" y="22050"/>
                </a:lnTo>
                <a:cubicBezTo>
                  <a:pt x="4883" y="22050"/>
                  <a:pt x="4843" y="22311"/>
                  <a:pt x="4852" y="22311"/>
                </a:cubicBezTo>
                <a:cubicBezTo>
                  <a:pt x="4855" y="22311"/>
                  <a:pt x="4864" y="22280"/>
                  <a:pt x="4883" y="22195"/>
                </a:cubicBezTo>
                <a:cubicBezTo>
                  <a:pt x="4883" y="22086"/>
                  <a:pt x="4920" y="21977"/>
                  <a:pt x="4956" y="21867"/>
                </a:cubicBezTo>
                <a:cubicBezTo>
                  <a:pt x="4989" y="21801"/>
                  <a:pt x="5143" y="21494"/>
                  <a:pt x="5143" y="21329"/>
                </a:cubicBezTo>
                <a:lnTo>
                  <a:pt x="5143" y="21329"/>
                </a:lnTo>
                <a:cubicBezTo>
                  <a:pt x="5190" y="21252"/>
                  <a:pt x="5219" y="21189"/>
                  <a:pt x="5248" y="21102"/>
                </a:cubicBezTo>
                <a:cubicBezTo>
                  <a:pt x="5326" y="20971"/>
                  <a:pt x="5405" y="20839"/>
                  <a:pt x="5498" y="20708"/>
                </a:cubicBezTo>
                <a:lnTo>
                  <a:pt x="5498" y="20708"/>
                </a:lnTo>
                <a:cubicBezTo>
                  <a:pt x="5523" y="20688"/>
                  <a:pt x="5551" y="20661"/>
                  <a:pt x="5575" y="20629"/>
                </a:cubicBezTo>
                <a:cubicBezTo>
                  <a:pt x="5685" y="20519"/>
                  <a:pt x="5721" y="20483"/>
                  <a:pt x="5794" y="20410"/>
                </a:cubicBezTo>
                <a:lnTo>
                  <a:pt x="5831" y="20374"/>
                </a:lnTo>
                <a:lnTo>
                  <a:pt x="6122" y="20082"/>
                </a:lnTo>
                <a:lnTo>
                  <a:pt x="7361" y="18843"/>
                </a:lnTo>
                <a:lnTo>
                  <a:pt x="16726" y="9478"/>
                </a:lnTo>
                <a:lnTo>
                  <a:pt x="20224" y="5980"/>
                </a:lnTo>
                <a:cubicBezTo>
                  <a:pt x="20406" y="5762"/>
                  <a:pt x="20625" y="5580"/>
                  <a:pt x="20807" y="5397"/>
                </a:cubicBezTo>
                <a:cubicBezTo>
                  <a:pt x="20880" y="5324"/>
                  <a:pt x="20989" y="5252"/>
                  <a:pt x="21062" y="5179"/>
                </a:cubicBezTo>
                <a:cubicBezTo>
                  <a:pt x="21090" y="5150"/>
                  <a:pt x="21106" y="5133"/>
                  <a:pt x="21112" y="5124"/>
                </a:cubicBezTo>
                <a:lnTo>
                  <a:pt x="21112" y="5124"/>
                </a:lnTo>
                <a:cubicBezTo>
                  <a:pt x="21217" y="5047"/>
                  <a:pt x="21321" y="4976"/>
                  <a:pt x="21426" y="4924"/>
                </a:cubicBezTo>
                <a:lnTo>
                  <a:pt x="21713" y="4780"/>
                </a:lnTo>
                <a:lnTo>
                  <a:pt x="21713" y="4780"/>
                </a:lnTo>
                <a:cubicBezTo>
                  <a:pt x="21906" y="4719"/>
                  <a:pt x="22116" y="4657"/>
                  <a:pt x="22301" y="4596"/>
                </a:cubicBezTo>
                <a:cubicBezTo>
                  <a:pt x="22374" y="4559"/>
                  <a:pt x="22483" y="4559"/>
                  <a:pt x="22592" y="4523"/>
                </a:cubicBezTo>
                <a:cubicBezTo>
                  <a:pt x="22606" y="4519"/>
                  <a:pt x="22618" y="4516"/>
                  <a:pt x="22627" y="4514"/>
                </a:cubicBezTo>
                <a:lnTo>
                  <a:pt x="22627" y="4514"/>
                </a:lnTo>
                <a:cubicBezTo>
                  <a:pt x="22749" y="4503"/>
                  <a:pt x="22871" y="4486"/>
                  <a:pt x="22993" y="4486"/>
                </a:cubicBezTo>
                <a:cubicBezTo>
                  <a:pt x="23029" y="4486"/>
                  <a:pt x="23175" y="4477"/>
                  <a:pt x="23316" y="4477"/>
                </a:cubicBezTo>
                <a:close/>
                <a:moveTo>
                  <a:pt x="22989" y="0"/>
                </a:moveTo>
                <a:cubicBezTo>
                  <a:pt x="21682" y="0"/>
                  <a:pt x="20367" y="325"/>
                  <a:pt x="19167" y="988"/>
                </a:cubicBezTo>
                <a:cubicBezTo>
                  <a:pt x="17928" y="1681"/>
                  <a:pt x="16944" y="2810"/>
                  <a:pt x="15960" y="3794"/>
                </a:cubicBezTo>
                <a:lnTo>
                  <a:pt x="6268" y="13487"/>
                </a:lnTo>
                <a:lnTo>
                  <a:pt x="2879" y="16875"/>
                </a:lnTo>
                <a:cubicBezTo>
                  <a:pt x="2332" y="17422"/>
                  <a:pt x="1822" y="18041"/>
                  <a:pt x="1421" y="18697"/>
                </a:cubicBezTo>
                <a:cubicBezTo>
                  <a:pt x="292" y="20592"/>
                  <a:pt x="0" y="22851"/>
                  <a:pt x="656" y="24965"/>
                </a:cubicBezTo>
                <a:cubicBezTo>
                  <a:pt x="1239" y="26787"/>
                  <a:pt x="2442" y="28026"/>
                  <a:pt x="3754" y="29337"/>
                </a:cubicBezTo>
                <a:lnTo>
                  <a:pt x="8053" y="33637"/>
                </a:lnTo>
                <a:lnTo>
                  <a:pt x="16981" y="42564"/>
                </a:lnTo>
                <a:lnTo>
                  <a:pt x="17527" y="43111"/>
                </a:lnTo>
                <a:cubicBezTo>
                  <a:pt x="17745" y="43374"/>
                  <a:pt x="18006" y="43576"/>
                  <a:pt x="18290" y="43717"/>
                </a:cubicBezTo>
                <a:lnTo>
                  <a:pt x="18290" y="43717"/>
                </a:lnTo>
                <a:cubicBezTo>
                  <a:pt x="19689" y="44807"/>
                  <a:pt x="21377" y="45352"/>
                  <a:pt x="23066" y="45352"/>
                </a:cubicBezTo>
                <a:cubicBezTo>
                  <a:pt x="25043" y="45352"/>
                  <a:pt x="27019" y="44605"/>
                  <a:pt x="28532" y="43111"/>
                </a:cubicBezTo>
                <a:cubicBezTo>
                  <a:pt x="29370" y="42273"/>
                  <a:pt x="30208" y="41435"/>
                  <a:pt x="31046" y="40633"/>
                </a:cubicBezTo>
                <a:lnTo>
                  <a:pt x="40848" y="30722"/>
                </a:lnTo>
                <a:cubicBezTo>
                  <a:pt x="41686" y="29884"/>
                  <a:pt x="42560" y="29046"/>
                  <a:pt x="43399" y="28171"/>
                </a:cubicBezTo>
                <a:cubicBezTo>
                  <a:pt x="46277" y="25220"/>
                  <a:pt x="46423" y="20519"/>
                  <a:pt x="43654" y="17422"/>
                </a:cubicBezTo>
                <a:cubicBezTo>
                  <a:pt x="42961" y="16657"/>
                  <a:pt x="42160" y="15928"/>
                  <a:pt x="41394" y="15163"/>
                </a:cubicBezTo>
                <a:lnTo>
                  <a:pt x="36694" y="10426"/>
                </a:lnTo>
                <a:lnTo>
                  <a:pt x="28641" y="2373"/>
                </a:lnTo>
                <a:cubicBezTo>
                  <a:pt x="27101" y="811"/>
                  <a:pt x="25055" y="0"/>
                  <a:pt x="229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593;p44">
            <a:extLst>
              <a:ext uri="{FF2B5EF4-FFF2-40B4-BE49-F238E27FC236}">
                <a16:creationId xmlns:a16="http://schemas.microsoft.com/office/drawing/2014/main" id="{16E88E6E-A9BC-0C4E-8B91-D0F1B64CE56F}"/>
              </a:ext>
            </a:extLst>
          </p:cNvPr>
          <p:cNvSpPr/>
          <p:nvPr/>
        </p:nvSpPr>
        <p:spPr>
          <a:xfrm>
            <a:off x="3900399" y="3487608"/>
            <a:ext cx="1545587" cy="1506035"/>
          </a:xfrm>
          <a:custGeom>
            <a:avLst/>
            <a:gdLst/>
            <a:ahLst/>
            <a:cxnLst/>
            <a:rect l="l" t="t" r="r" b="b"/>
            <a:pathLst>
              <a:path w="41942" h="40866" extrusionOk="0">
                <a:moveTo>
                  <a:pt x="20971" y="0"/>
                </a:moveTo>
                <a:cubicBezTo>
                  <a:pt x="19568" y="0"/>
                  <a:pt x="18165" y="538"/>
                  <a:pt x="17091" y="1613"/>
                </a:cubicBezTo>
                <a:lnTo>
                  <a:pt x="2151" y="16589"/>
                </a:lnTo>
                <a:cubicBezTo>
                  <a:pt x="1" y="18739"/>
                  <a:pt x="1" y="22164"/>
                  <a:pt x="2151" y="24314"/>
                </a:cubicBezTo>
                <a:lnTo>
                  <a:pt x="17091" y="39253"/>
                </a:lnTo>
                <a:cubicBezTo>
                  <a:pt x="18165" y="40328"/>
                  <a:pt x="19568" y="40866"/>
                  <a:pt x="20971" y="40866"/>
                </a:cubicBezTo>
                <a:cubicBezTo>
                  <a:pt x="22374" y="40866"/>
                  <a:pt x="23777" y="40328"/>
                  <a:pt x="24852" y="39253"/>
                </a:cubicBezTo>
                <a:lnTo>
                  <a:pt x="39792" y="24314"/>
                </a:lnTo>
                <a:cubicBezTo>
                  <a:pt x="41942" y="22164"/>
                  <a:pt x="41942" y="18739"/>
                  <a:pt x="39792" y="16589"/>
                </a:cubicBezTo>
                <a:lnTo>
                  <a:pt x="24852" y="1613"/>
                </a:lnTo>
                <a:cubicBezTo>
                  <a:pt x="23777" y="538"/>
                  <a:pt x="22374" y="0"/>
                  <a:pt x="20971" y="0"/>
                </a:cubicBezTo>
                <a:close/>
              </a:path>
            </a:pathLst>
          </a:custGeom>
          <a:solidFill>
            <a:srgbClr val="B16F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4800" b="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" name="Google Shape;595;p44">
            <a:extLst>
              <a:ext uri="{FF2B5EF4-FFF2-40B4-BE49-F238E27FC236}">
                <a16:creationId xmlns:a16="http://schemas.microsoft.com/office/drawing/2014/main" id="{CBD8A526-820E-9541-9F41-6F8C832BE34A}"/>
              </a:ext>
            </a:extLst>
          </p:cNvPr>
          <p:cNvSpPr txBox="1"/>
          <p:nvPr/>
        </p:nvSpPr>
        <p:spPr>
          <a:xfrm>
            <a:off x="5648826" y="3884607"/>
            <a:ext cx="5274820" cy="69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CL" sz="1600" ker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cotización previsional</a:t>
            </a:r>
          </a:p>
        </p:txBody>
      </p:sp>
      <p:sp>
        <p:nvSpPr>
          <p:cNvPr id="65" name="Google Shape;596;p44">
            <a:extLst>
              <a:ext uri="{FF2B5EF4-FFF2-40B4-BE49-F238E27FC236}">
                <a16:creationId xmlns:a16="http://schemas.microsoft.com/office/drawing/2014/main" id="{BB9F641B-BF28-4442-8430-0CB33EDA5E02}"/>
              </a:ext>
            </a:extLst>
          </p:cNvPr>
          <p:cNvSpPr txBox="1"/>
          <p:nvPr/>
        </p:nvSpPr>
        <p:spPr>
          <a:xfrm>
            <a:off x="3900399" y="3803378"/>
            <a:ext cx="1545587" cy="84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INCENTIVAR</a:t>
            </a:r>
            <a:endParaRPr sz="1467" b="1" kern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590;p44">
            <a:extLst>
              <a:ext uri="{FF2B5EF4-FFF2-40B4-BE49-F238E27FC236}">
                <a16:creationId xmlns:a16="http://schemas.microsoft.com/office/drawing/2014/main" id="{485A721F-80BF-C84C-BB89-69B3BAAD6BA5}"/>
              </a:ext>
            </a:extLst>
          </p:cNvPr>
          <p:cNvSpPr/>
          <p:nvPr/>
        </p:nvSpPr>
        <p:spPr>
          <a:xfrm>
            <a:off x="4371306" y="5284504"/>
            <a:ext cx="7486261" cy="1205667"/>
          </a:xfrm>
          <a:prstGeom prst="roundRect">
            <a:avLst>
              <a:gd name="adj" fmla="val 50000"/>
            </a:avLst>
          </a:prstGeom>
          <a:solidFill>
            <a:srgbClr val="5A449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592;p44">
            <a:extLst>
              <a:ext uri="{FF2B5EF4-FFF2-40B4-BE49-F238E27FC236}">
                <a16:creationId xmlns:a16="http://schemas.microsoft.com/office/drawing/2014/main" id="{1F3CAB12-9FD5-F548-9055-746B6AA10A45}"/>
              </a:ext>
            </a:extLst>
          </p:cNvPr>
          <p:cNvSpPr/>
          <p:nvPr/>
        </p:nvSpPr>
        <p:spPr>
          <a:xfrm>
            <a:off x="3825224" y="5051666"/>
            <a:ext cx="1710713" cy="1671357"/>
          </a:xfrm>
          <a:custGeom>
            <a:avLst/>
            <a:gdLst/>
            <a:ahLst/>
            <a:cxnLst/>
            <a:rect l="l" t="t" r="r" b="b"/>
            <a:pathLst>
              <a:path w="46423" h="45352" extrusionOk="0">
                <a:moveTo>
                  <a:pt x="23311" y="4487"/>
                </a:moveTo>
                <a:cubicBezTo>
                  <a:pt x="23299" y="4487"/>
                  <a:pt x="23415" y="4518"/>
                  <a:pt x="23507" y="4533"/>
                </a:cubicBezTo>
                <a:lnTo>
                  <a:pt x="23507" y="4533"/>
                </a:lnTo>
                <a:cubicBezTo>
                  <a:pt x="23494" y="4530"/>
                  <a:pt x="23481" y="4526"/>
                  <a:pt x="23467" y="4523"/>
                </a:cubicBezTo>
                <a:cubicBezTo>
                  <a:pt x="23361" y="4496"/>
                  <a:pt x="23317" y="4487"/>
                  <a:pt x="23311" y="4487"/>
                </a:cubicBezTo>
                <a:close/>
                <a:moveTo>
                  <a:pt x="21869" y="4689"/>
                </a:moveTo>
                <a:cubicBezTo>
                  <a:pt x="21870" y="4689"/>
                  <a:pt x="21834" y="4711"/>
                  <a:pt x="21787" y="4736"/>
                </a:cubicBezTo>
                <a:lnTo>
                  <a:pt x="21787" y="4736"/>
                </a:lnTo>
                <a:cubicBezTo>
                  <a:pt x="21845" y="4702"/>
                  <a:pt x="21868" y="4689"/>
                  <a:pt x="21869" y="4689"/>
                </a:cubicBezTo>
                <a:close/>
                <a:moveTo>
                  <a:pt x="21679" y="4791"/>
                </a:moveTo>
                <a:lnTo>
                  <a:pt x="21679" y="4791"/>
                </a:lnTo>
                <a:cubicBezTo>
                  <a:pt x="21649" y="4805"/>
                  <a:pt x="21622" y="4814"/>
                  <a:pt x="21608" y="4814"/>
                </a:cubicBezTo>
                <a:cubicBezTo>
                  <a:pt x="21632" y="4807"/>
                  <a:pt x="21655" y="4799"/>
                  <a:pt x="21679" y="4791"/>
                </a:cubicBezTo>
                <a:close/>
                <a:moveTo>
                  <a:pt x="5029" y="23794"/>
                </a:moveTo>
                <a:cubicBezTo>
                  <a:pt x="5031" y="23794"/>
                  <a:pt x="5075" y="23880"/>
                  <a:pt x="5107" y="23955"/>
                </a:cubicBezTo>
                <a:lnTo>
                  <a:pt x="5107" y="23955"/>
                </a:lnTo>
                <a:lnTo>
                  <a:pt x="5102" y="23944"/>
                </a:lnTo>
                <a:cubicBezTo>
                  <a:pt x="5046" y="23834"/>
                  <a:pt x="5028" y="23794"/>
                  <a:pt x="5029" y="23794"/>
                </a:cubicBezTo>
                <a:close/>
                <a:moveTo>
                  <a:pt x="21645" y="40560"/>
                </a:moveTo>
                <a:cubicBezTo>
                  <a:pt x="21645" y="40560"/>
                  <a:pt x="21768" y="40627"/>
                  <a:pt x="21841" y="40663"/>
                </a:cubicBezTo>
                <a:lnTo>
                  <a:pt x="21841" y="40663"/>
                </a:lnTo>
                <a:cubicBezTo>
                  <a:pt x="21742" y="40638"/>
                  <a:pt x="21660" y="40605"/>
                  <a:pt x="21645" y="40560"/>
                </a:cubicBezTo>
                <a:close/>
                <a:moveTo>
                  <a:pt x="23316" y="4477"/>
                </a:moveTo>
                <a:cubicBezTo>
                  <a:pt x="23458" y="4477"/>
                  <a:pt x="23594" y="4486"/>
                  <a:pt x="23612" y="4523"/>
                </a:cubicBezTo>
                <a:cubicBezTo>
                  <a:pt x="23619" y="4536"/>
                  <a:pt x="23605" y="4541"/>
                  <a:pt x="23580" y="4541"/>
                </a:cubicBezTo>
                <a:cubicBezTo>
                  <a:pt x="23561" y="4541"/>
                  <a:pt x="23535" y="4538"/>
                  <a:pt x="23507" y="4533"/>
                </a:cubicBezTo>
                <a:lnTo>
                  <a:pt x="23507" y="4533"/>
                </a:lnTo>
                <a:cubicBezTo>
                  <a:pt x="23634" y="4566"/>
                  <a:pt x="23736" y="4599"/>
                  <a:pt x="23868" y="4632"/>
                </a:cubicBezTo>
                <a:cubicBezTo>
                  <a:pt x="23950" y="4660"/>
                  <a:pt x="24303" y="4791"/>
                  <a:pt x="24329" y="4791"/>
                </a:cubicBezTo>
                <a:cubicBezTo>
                  <a:pt x="24338" y="4791"/>
                  <a:pt x="24312" y="4777"/>
                  <a:pt x="24232" y="4741"/>
                </a:cubicBezTo>
                <a:cubicBezTo>
                  <a:pt x="24168" y="4710"/>
                  <a:pt x="24143" y="4697"/>
                  <a:pt x="24143" y="4697"/>
                </a:cubicBezTo>
                <a:lnTo>
                  <a:pt x="24143" y="4697"/>
                </a:lnTo>
                <a:cubicBezTo>
                  <a:pt x="24144" y="4697"/>
                  <a:pt x="24474" y="4859"/>
                  <a:pt x="24560" y="4887"/>
                </a:cubicBezTo>
                <a:cubicBezTo>
                  <a:pt x="24673" y="4955"/>
                  <a:pt x="24785" y="5022"/>
                  <a:pt x="24889" y="5099"/>
                </a:cubicBezTo>
                <a:lnTo>
                  <a:pt x="24889" y="5099"/>
                </a:lnTo>
                <a:cubicBezTo>
                  <a:pt x="24901" y="5115"/>
                  <a:pt x="24933" y="5151"/>
                  <a:pt x="24997" y="5215"/>
                </a:cubicBezTo>
                <a:lnTo>
                  <a:pt x="25252" y="5434"/>
                </a:lnTo>
                <a:lnTo>
                  <a:pt x="25398" y="5580"/>
                </a:lnTo>
                <a:lnTo>
                  <a:pt x="26455" y="6636"/>
                </a:lnTo>
                <a:lnTo>
                  <a:pt x="30536" y="10717"/>
                </a:lnTo>
                <a:lnTo>
                  <a:pt x="39427" y="19608"/>
                </a:lnTo>
                <a:cubicBezTo>
                  <a:pt x="39682" y="19863"/>
                  <a:pt x="39937" y="20118"/>
                  <a:pt x="40192" y="20374"/>
                </a:cubicBezTo>
                <a:cubicBezTo>
                  <a:pt x="40192" y="20410"/>
                  <a:pt x="40228" y="20410"/>
                  <a:pt x="40265" y="20446"/>
                </a:cubicBezTo>
                <a:cubicBezTo>
                  <a:pt x="40287" y="20468"/>
                  <a:pt x="40335" y="20530"/>
                  <a:pt x="40386" y="20592"/>
                </a:cubicBezTo>
                <a:lnTo>
                  <a:pt x="40386" y="20592"/>
                </a:lnTo>
                <a:cubicBezTo>
                  <a:pt x="40453" y="20730"/>
                  <a:pt x="40779" y="21150"/>
                  <a:pt x="40811" y="21248"/>
                </a:cubicBezTo>
                <a:cubicBezTo>
                  <a:pt x="40859" y="21295"/>
                  <a:pt x="40875" y="21343"/>
                  <a:pt x="40891" y="21390"/>
                </a:cubicBezTo>
                <a:lnTo>
                  <a:pt x="40891" y="21390"/>
                </a:lnTo>
                <a:cubicBezTo>
                  <a:pt x="40929" y="21565"/>
                  <a:pt x="40998" y="21769"/>
                  <a:pt x="41066" y="21940"/>
                </a:cubicBezTo>
                <a:lnTo>
                  <a:pt x="41103" y="22159"/>
                </a:lnTo>
                <a:cubicBezTo>
                  <a:pt x="41104" y="22163"/>
                  <a:pt x="41105" y="22167"/>
                  <a:pt x="41106" y="22171"/>
                </a:cubicBezTo>
                <a:lnTo>
                  <a:pt x="41106" y="22171"/>
                </a:lnTo>
                <a:cubicBezTo>
                  <a:pt x="41115" y="22350"/>
                  <a:pt x="41139" y="22534"/>
                  <a:pt x="41139" y="22742"/>
                </a:cubicBezTo>
                <a:lnTo>
                  <a:pt x="41139" y="23033"/>
                </a:lnTo>
                <a:cubicBezTo>
                  <a:pt x="41139" y="23082"/>
                  <a:pt x="41127" y="23139"/>
                  <a:pt x="41115" y="23183"/>
                </a:cubicBezTo>
                <a:lnTo>
                  <a:pt x="41115" y="23183"/>
                </a:lnTo>
                <a:cubicBezTo>
                  <a:pt x="41110" y="23195"/>
                  <a:pt x="41106" y="23206"/>
                  <a:pt x="41103" y="23216"/>
                </a:cubicBezTo>
                <a:cubicBezTo>
                  <a:pt x="41103" y="23219"/>
                  <a:pt x="41103" y="23222"/>
                  <a:pt x="41103" y="23225"/>
                </a:cubicBezTo>
                <a:lnTo>
                  <a:pt x="41103" y="23225"/>
                </a:lnTo>
                <a:cubicBezTo>
                  <a:pt x="41096" y="23247"/>
                  <a:pt x="41091" y="23260"/>
                  <a:pt x="41091" y="23260"/>
                </a:cubicBezTo>
                <a:cubicBezTo>
                  <a:pt x="41091" y="23260"/>
                  <a:pt x="41094" y="23251"/>
                  <a:pt x="41103" y="23230"/>
                </a:cubicBezTo>
                <a:lnTo>
                  <a:pt x="41103" y="23230"/>
                </a:lnTo>
                <a:cubicBezTo>
                  <a:pt x="41100" y="23332"/>
                  <a:pt x="41065" y="23403"/>
                  <a:pt x="41030" y="23507"/>
                </a:cubicBezTo>
                <a:cubicBezTo>
                  <a:pt x="41030" y="23572"/>
                  <a:pt x="41005" y="23726"/>
                  <a:pt x="40969" y="23856"/>
                </a:cubicBezTo>
                <a:lnTo>
                  <a:pt x="40969" y="23856"/>
                </a:lnTo>
                <a:cubicBezTo>
                  <a:pt x="40956" y="23876"/>
                  <a:pt x="40941" y="23905"/>
                  <a:pt x="40921" y="23944"/>
                </a:cubicBezTo>
                <a:cubicBezTo>
                  <a:pt x="40848" y="24054"/>
                  <a:pt x="40775" y="24163"/>
                  <a:pt x="40739" y="24272"/>
                </a:cubicBezTo>
                <a:cubicBezTo>
                  <a:pt x="40666" y="24382"/>
                  <a:pt x="40629" y="24455"/>
                  <a:pt x="40556" y="24564"/>
                </a:cubicBezTo>
                <a:cubicBezTo>
                  <a:pt x="40550" y="24570"/>
                  <a:pt x="40544" y="24577"/>
                  <a:pt x="40536" y="24585"/>
                </a:cubicBezTo>
                <a:lnTo>
                  <a:pt x="40536" y="24585"/>
                </a:lnTo>
                <a:cubicBezTo>
                  <a:pt x="40543" y="24579"/>
                  <a:pt x="40547" y="24576"/>
                  <a:pt x="40548" y="24576"/>
                </a:cubicBezTo>
                <a:lnTo>
                  <a:pt x="40548" y="24576"/>
                </a:lnTo>
                <a:cubicBezTo>
                  <a:pt x="40552" y="24576"/>
                  <a:pt x="40508" y="24626"/>
                  <a:pt x="40451" y="24689"/>
                </a:cubicBezTo>
                <a:lnTo>
                  <a:pt x="40451" y="24689"/>
                </a:lnTo>
                <a:cubicBezTo>
                  <a:pt x="40477" y="24655"/>
                  <a:pt x="40510" y="24615"/>
                  <a:pt x="40536" y="24585"/>
                </a:cubicBezTo>
                <a:lnTo>
                  <a:pt x="40536" y="24585"/>
                </a:lnTo>
                <a:cubicBezTo>
                  <a:pt x="40526" y="24595"/>
                  <a:pt x="40509" y="24611"/>
                  <a:pt x="40483" y="24637"/>
                </a:cubicBezTo>
                <a:cubicBezTo>
                  <a:pt x="40459" y="24671"/>
                  <a:pt x="40441" y="24696"/>
                  <a:pt x="40428" y="24714"/>
                </a:cubicBezTo>
                <a:lnTo>
                  <a:pt x="40428" y="24714"/>
                </a:lnTo>
                <a:cubicBezTo>
                  <a:pt x="40436" y="24705"/>
                  <a:pt x="40444" y="24697"/>
                  <a:pt x="40451" y="24689"/>
                </a:cubicBezTo>
                <a:lnTo>
                  <a:pt x="40451" y="24689"/>
                </a:lnTo>
                <a:cubicBezTo>
                  <a:pt x="40425" y="24722"/>
                  <a:pt x="40406" y="24748"/>
                  <a:pt x="40405" y="24748"/>
                </a:cubicBezTo>
                <a:cubicBezTo>
                  <a:pt x="40405" y="24748"/>
                  <a:pt x="40411" y="24738"/>
                  <a:pt x="40428" y="24714"/>
                </a:cubicBezTo>
                <a:lnTo>
                  <a:pt x="40428" y="24714"/>
                </a:lnTo>
                <a:cubicBezTo>
                  <a:pt x="40351" y="24799"/>
                  <a:pt x="40260" y="24897"/>
                  <a:pt x="40228" y="24928"/>
                </a:cubicBezTo>
                <a:lnTo>
                  <a:pt x="40192" y="24965"/>
                </a:lnTo>
                <a:lnTo>
                  <a:pt x="39390" y="25766"/>
                </a:lnTo>
                <a:lnTo>
                  <a:pt x="30499" y="34657"/>
                </a:lnTo>
                <a:lnTo>
                  <a:pt x="26382" y="38775"/>
                </a:lnTo>
                <a:lnTo>
                  <a:pt x="25398" y="39759"/>
                </a:lnTo>
                <a:lnTo>
                  <a:pt x="25143" y="40014"/>
                </a:lnTo>
                <a:lnTo>
                  <a:pt x="25007" y="40130"/>
                </a:lnTo>
                <a:lnTo>
                  <a:pt x="25007" y="40130"/>
                </a:lnTo>
                <a:cubicBezTo>
                  <a:pt x="24993" y="40139"/>
                  <a:pt x="24978" y="40149"/>
                  <a:pt x="24961" y="40160"/>
                </a:cubicBezTo>
                <a:cubicBezTo>
                  <a:pt x="24815" y="40269"/>
                  <a:pt x="24669" y="40378"/>
                  <a:pt x="24487" y="40451"/>
                </a:cubicBezTo>
                <a:cubicBezTo>
                  <a:pt x="24435" y="40503"/>
                  <a:pt x="24365" y="40536"/>
                  <a:pt x="24290" y="40564"/>
                </a:cubicBezTo>
                <a:lnTo>
                  <a:pt x="24290" y="40564"/>
                </a:lnTo>
                <a:cubicBezTo>
                  <a:pt x="24008" y="40636"/>
                  <a:pt x="23864" y="40707"/>
                  <a:pt x="23649" y="40743"/>
                </a:cubicBezTo>
                <a:cubicBezTo>
                  <a:pt x="23558" y="40773"/>
                  <a:pt x="23468" y="40778"/>
                  <a:pt x="23378" y="40799"/>
                </a:cubicBezTo>
                <a:lnTo>
                  <a:pt x="23378" y="40799"/>
                </a:lnTo>
                <a:cubicBezTo>
                  <a:pt x="23429" y="40792"/>
                  <a:pt x="23505" y="40788"/>
                  <a:pt x="23558" y="40788"/>
                </a:cubicBezTo>
                <a:cubicBezTo>
                  <a:pt x="23640" y="40788"/>
                  <a:pt x="23667" y="40797"/>
                  <a:pt x="23467" y="40815"/>
                </a:cubicBezTo>
                <a:lnTo>
                  <a:pt x="23321" y="40815"/>
                </a:lnTo>
                <a:cubicBezTo>
                  <a:pt x="23340" y="40809"/>
                  <a:pt x="23359" y="40804"/>
                  <a:pt x="23378" y="40799"/>
                </a:cubicBezTo>
                <a:lnTo>
                  <a:pt x="23378" y="40799"/>
                </a:lnTo>
                <a:cubicBezTo>
                  <a:pt x="23349" y="40804"/>
                  <a:pt x="23327" y="40809"/>
                  <a:pt x="23321" y="40815"/>
                </a:cubicBezTo>
                <a:lnTo>
                  <a:pt x="22629" y="40815"/>
                </a:lnTo>
                <a:cubicBezTo>
                  <a:pt x="22532" y="40815"/>
                  <a:pt x="22403" y="40767"/>
                  <a:pt x="22402" y="40767"/>
                </a:cubicBezTo>
                <a:lnTo>
                  <a:pt x="22402" y="40767"/>
                </a:lnTo>
                <a:cubicBezTo>
                  <a:pt x="22402" y="40767"/>
                  <a:pt x="22435" y="40779"/>
                  <a:pt x="22519" y="40815"/>
                </a:cubicBezTo>
                <a:lnTo>
                  <a:pt x="22228" y="40743"/>
                </a:lnTo>
                <a:cubicBezTo>
                  <a:pt x="22168" y="40723"/>
                  <a:pt x="22011" y="40703"/>
                  <a:pt x="21874" y="40671"/>
                </a:cubicBezTo>
                <a:lnTo>
                  <a:pt x="21874" y="40671"/>
                </a:lnTo>
                <a:cubicBezTo>
                  <a:pt x="21854" y="40658"/>
                  <a:pt x="21816" y="40634"/>
                  <a:pt x="21754" y="40597"/>
                </a:cubicBezTo>
                <a:cubicBezTo>
                  <a:pt x="21645" y="40560"/>
                  <a:pt x="21535" y="40487"/>
                  <a:pt x="21463" y="40451"/>
                </a:cubicBezTo>
                <a:cubicBezTo>
                  <a:pt x="21313" y="40361"/>
                  <a:pt x="21189" y="40272"/>
                  <a:pt x="21068" y="40202"/>
                </a:cubicBezTo>
                <a:lnTo>
                  <a:pt x="21068" y="40202"/>
                </a:lnTo>
                <a:cubicBezTo>
                  <a:pt x="21066" y="40200"/>
                  <a:pt x="21064" y="40198"/>
                  <a:pt x="21062" y="40196"/>
                </a:cubicBezTo>
                <a:cubicBezTo>
                  <a:pt x="20989" y="40087"/>
                  <a:pt x="20880" y="40014"/>
                  <a:pt x="20770" y="39904"/>
                </a:cubicBezTo>
                <a:cubicBezTo>
                  <a:pt x="20763" y="39899"/>
                  <a:pt x="20757" y="39894"/>
                  <a:pt x="20750" y="39888"/>
                </a:cubicBezTo>
                <a:lnTo>
                  <a:pt x="20750" y="39888"/>
                </a:lnTo>
                <a:lnTo>
                  <a:pt x="20770" y="39868"/>
                </a:lnTo>
                <a:lnTo>
                  <a:pt x="14211" y="33309"/>
                </a:lnTo>
                <a:lnTo>
                  <a:pt x="6086" y="25220"/>
                </a:lnTo>
                <a:lnTo>
                  <a:pt x="5831" y="24965"/>
                </a:lnTo>
                <a:lnTo>
                  <a:pt x="5794" y="24928"/>
                </a:lnTo>
                <a:cubicBezTo>
                  <a:pt x="5721" y="24855"/>
                  <a:pt x="5648" y="24746"/>
                  <a:pt x="5575" y="24673"/>
                </a:cubicBezTo>
                <a:cubicBezTo>
                  <a:pt x="5553" y="24651"/>
                  <a:pt x="5516" y="24624"/>
                  <a:pt x="5486" y="24607"/>
                </a:cubicBezTo>
                <a:lnTo>
                  <a:pt x="5486" y="24607"/>
                </a:lnTo>
                <a:cubicBezTo>
                  <a:pt x="5374" y="24469"/>
                  <a:pt x="5293" y="24326"/>
                  <a:pt x="5211" y="24163"/>
                </a:cubicBezTo>
                <a:lnTo>
                  <a:pt x="5142" y="24026"/>
                </a:lnTo>
                <a:lnTo>
                  <a:pt x="5142" y="24026"/>
                </a:lnTo>
                <a:cubicBezTo>
                  <a:pt x="5153" y="23870"/>
                  <a:pt x="4990" y="23571"/>
                  <a:pt x="4956" y="23434"/>
                </a:cubicBezTo>
                <a:cubicBezTo>
                  <a:pt x="4920" y="23325"/>
                  <a:pt x="4920" y="23252"/>
                  <a:pt x="4883" y="23143"/>
                </a:cubicBezTo>
                <a:cubicBezTo>
                  <a:pt x="4879" y="23121"/>
                  <a:pt x="4875" y="23102"/>
                  <a:pt x="4871" y="23086"/>
                </a:cubicBezTo>
                <a:lnTo>
                  <a:pt x="4871" y="23086"/>
                </a:lnTo>
                <a:cubicBezTo>
                  <a:pt x="4861" y="22898"/>
                  <a:pt x="4847" y="22642"/>
                  <a:pt x="4847" y="22596"/>
                </a:cubicBezTo>
                <a:cubicBezTo>
                  <a:pt x="4847" y="22487"/>
                  <a:pt x="4810" y="22086"/>
                  <a:pt x="4883" y="22050"/>
                </a:cubicBezTo>
                <a:lnTo>
                  <a:pt x="4883" y="22050"/>
                </a:lnTo>
                <a:cubicBezTo>
                  <a:pt x="4883" y="22050"/>
                  <a:pt x="4843" y="22311"/>
                  <a:pt x="4852" y="22311"/>
                </a:cubicBezTo>
                <a:cubicBezTo>
                  <a:pt x="4855" y="22311"/>
                  <a:pt x="4864" y="22280"/>
                  <a:pt x="4883" y="22195"/>
                </a:cubicBezTo>
                <a:cubicBezTo>
                  <a:pt x="4883" y="22086"/>
                  <a:pt x="4920" y="21977"/>
                  <a:pt x="4956" y="21867"/>
                </a:cubicBezTo>
                <a:cubicBezTo>
                  <a:pt x="4989" y="21801"/>
                  <a:pt x="5143" y="21494"/>
                  <a:pt x="5143" y="21329"/>
                </a:cubicBezTo>
                <a:lnTo>
                  <a:pt x="5143" y="21329"/>
                </a:lnTo>
                <a:cubicBezTo>
                  <a:pt x="5190" y="21252"/>
                  <a:pt x="5219" y="21189"/>
                  <a:pt x="5248" y="21102"/>
                </a:cubicBezTo>
                <a:cubicBezTo>
                  <a:pt x="5326" y="20971"/>
                  <a:pt x="5405" y="20839"/>
                  <a:pt x="5498" y="20708"/>
                </a:cubicBezTo>
                <a:lnTo>
                  <a:pt x="5498" y="20708"/>
                </a:lnTo>
                <a:cubicBezTo>
                  <a:pt x="5523" y="20688"/>
                  <a:pt x="5551" y="20661"/>
                  <a:pt x="5575" y="20629"/>
                </a:cubicBezTo>
                <a:cubicBezTo>
                  <a:pt x="5685" y="20519"/>
                  <a:pt x="5721" y="20483"/>
                  <a:pt x="5794" y="20410"/>
                </a:cubicBezTo>
                <a:lnTo>
                  <a:pt x="5831" y="20374"/>
                </a:lnTo>
                <a:lnTo>
                  <a:pt x="6122" y="20082"/>
                </a:lnTo>
                <a:lnTo>
                  <a:pt x="7361" y="18843"/>
                </a:lnTo>
                <a:lnTo>
                  <a:pt x="16726" y="9478"/>
                </a:lnTo>
                <a:lnTo>
                  <a:pt x="20224" y="5980"/>
                </a:lnTo>
                <a:cubicBezTo>
                  <a:pt x="20406" y="5762"/>
                  <a:pt x="20625" y="5580"/>
                  <a:pt x="20807" y="5397"/>
                </a:cubicBezTo>
                <a:cubicBezTo>
                  <a:pt x="20880" y="5324"/>
                  <a:pt x="20989" y="5252"/>
                  <a:pt x="21062" y="5179"/>
                </a:cubicBezTo>
                <a:cubicBezTo>
                  <a:pt x="21090" y="5150"/>
                  <a:pt x="21106" y="5133"/>
                  <a:pt x="21112" y="5124"/>
                </a:cubicBezTo>
                <a:lnTo>
                  <a:pt x="21112" y="5124"/>
                </a:lnTo>
                <a:cubicBezTo>
                  <a:pt x="21217" y="5047"/>
                  <a:pt x="21321" y="4976"/>
                  <a:pt x="21426" y="4924"/>
                </a:cubicBezTo>
                <a:lnTo>
                  <a:pt x="21713" y="4780"/>
                </a:lnTo>
                <a:lnTo>
                  <a:pt x="21713" y="4780"/>
                </a:lnTo>
                <a:cubicBezTo>
                  <a:pt x="21906" y="4719"/>
                  <a:pt x="22116" y="4657"/>
                  <a:pt x="22301" y="4596"/>
                </a:cubicBezTo>
                <a:cubicBezTo>
                  <a:pt x="22374" y="4559"/>
                  <a:pt x="22483" y="4559"/>
                  <a:pt x="22592" y="4523"/>
                </a:cubicBezTo>
                <a:cubicBezTo>
                  <a:pt x="22606" y="4519"/>
                  <a:pt x="22618" y="4516"/>
                  <a:pt x="22627" y="4514"/>
                </a:cubicBezTo>
                <a:lnTo>
                  <a:pt x="22627" y="4514"/>
                </a:lnTo>
                <a:cubicBezTo>
                  <a:pt x="22749" y="4503"/>
                  <a:pt x="22871" y="4486"/>
                  <a:pt x="22993" y="4486"/>
                </a:cubicBezTo>
                <a:cubicBezTo>
                  <a:pt x="23029" y="4486"/>
                  <a:pt x="23175" y="4477"/>
                  <a:pt x="23316" y="4477"/>
                </a:cubicBezTo>
                <a:close/>
                <a:moveTo>
                  <a:pt x="22989" y="0"/>
                </a:moveTo>
                <a:cubicBezTo>
                  <a:pt x="21682" y="0"/>
                  <a:pt x="20367" y="325"/>
                  <a:pt x="19167" y="988"/>
                </a:cubicBezTo>
                <a:cubicBezTo>
                  <a:pt x="17928" y="1681"/>
                  <a:pt x="16944" y="2810"/>
                  <a:pt x="15960" y="3794"/>
                </a:cubicBezTo>
                <a:lnTo>
                  <a:pt x="6268" y="13487"/>
                </a:lnTo>
                <a:lnTo>
                  <a:pt x="2879" y="16875"/>
                </a:lnTo>
                <a:cubicBezTo>
                  <a:pt x="2332" y="17422"/>
                  <a:pt x="1822" y="18041"/>
                  <a:pt x="1421" y="18697"/>
                </a:cubicBezTo>
                <a:cubicBezTo>
                  <a:pt x="292" y="20592"/>
                  <a:pt x="0" y="22851"/>
                  <a:pt x="656" y="24965"/>
                </a:cubicBezTo>
                <a:cubicBezTo>
                  <a:pt x="1239" y="26787"/>
                  <a:pt x="2442" y="28026"/>
                  <a:pt x="3754" y="29337"/>
                </a:cubicBezTo>
                <a:lnTo>
                  <a:pt x="8053" y="33637"/>
                </a:lnTo>
                <a:lnTo>
                  <a:pt x="16981" y="42564"/>
                </a:lnTo>
                <a:lnTo>
                  <a:pt x="17527" y="43111"/>
                </a:lnTo>
                <a:cubicBezTo>
                  <a:pt x="17745" y="43374"/>
                  <a:pt x="18006" y="43576"/>
                  <a:pt x="18290" y="43717"/>
                </a:cubicBezTo>
                <a:lnTo>
                  <a:pt x="18290" y="43717"/>
                </a:lnTo>
                <a:cubicBezTo>
                  <a:pt x="19689" y="44807"/>
                  <a:pt x="21377" y="45352"/>
                  <a:pt x="23066" y="45352"/>
                </a:cubicBezTo>
                <a:cubicBezTo>
                  <a:pt x="25043" y="45352"/>
                  <a:pt x="27019" y="44605"/>
                  <a:pt x="28532" y="43111"/>
                </a:cubicBezTo>
                <a:cubicBezTo>
                  <a:pt x="29370" y="42273"/>
                  <a:pt x="30208" y="41435"/>
                  <a:pt x="31046" y="40633"/>
                </a:cubicBezTo>
                <a:lnTo>
                  <a:pt x="40848" y="30722"/>
                </a:lnTo>
                <a:cubicBezTo>
                  <a:pt x="41686" y="29884"/>
                  <a:pt x="42560" y="29046"/>
                  <a:pt x="43399" y="28171"/>
                </a:cubicBezTo>
                <a:cubicBezTo>
                  <a:pt x="46277" y="25220"/>
                  <a:pt x="46423" y="20519"/>
                  <a:pt x="43654" y="17422"/>
                </a:cubicBezTo>
                <a:cubicBezTo>
                  <a:pt x="42961" y="16657"/>
                  <a:pt x="42160" y="15928"/>
                  <a:pt x="41394" y="15163"/>
                </a:cubicBezTo>
                <a:lnTo>
                  <a:pt x="36694" y="10426"/>
                </a:lnTo>
                <a:lnTo>
                  <a:pt x="28641" y="2373"/>
                </a:lnTo>
                <a:cubicBezTo>
                  <a:pt x="27101" y="811"/>
                  <a:pt x="25055" y="0"/>
                  <a:pt x="229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593;p44">
            <a:extLst>
              <a:ext uri="{FF2B5EF4-FFF2-40B4-BE49-F238E27FC236}">
                <a16:creationId xmlns:a16="http://schemas.microsoft.com/office/drawing/2014/main" id="{BEE664BE-3A63-C34D-9381-EB3A9BA23B14}"/>
              </a:ext>
            </a:extLst>
          </p:cNvPr>
          <p:cNvSpPr/>
          <p:nvPr/>
        </p:nvSpPr>
        <p:spPr>
          <a:xfrm>
            <a:off x="3900399" y="5134325"/>
            <a:ext cx="1545587" cy="1506035"/>
          </a:xfrm>
          <a:custGeom>
            <a:avLst/>
            <a:gdLst/>
            <a:ahLst/>
            <a:cxnLst/>
            <a:rect l="l" t="t" r="r" b="b"/>
            <a:pathLst>
              <a:path w="41942" h="40866" extrusionOk="0">
                <a:moveTo>
                  <a:pt x="20971" y="0"/>
                </a:moveTo>
                <a:cubicBezTo>
                  <a:pt x="19568" y="0"/>
                  <a:pt x="18165" y="538"/>
                  <a:pt x="17091" y="1613"/>
                </a:cubicBezTo>
                <a:lnTo>
                  <a:pt x="2151" y="16589"/>
                </a:lnTo>
                <a:cubicBezTo>
                  <a:pt x="1" y="18739"/>
                  <a:pt x="1" y="22164"/>
                  <a:pt x="2151" y="24314"/>
                </a:cubicBezTo>
                <a:lnTo>
                  <a:pt x="17091" y="39253"/>
                </a:lnTo>
                <a:cubicBezTo>
                  <a:pt x="18165" y="40328"/>
                  <a:pt x="19568" y="40866"/>
                  <a:pt x="20971" y="40866"/>
                </a:cubicBezTo>
                <a:cubicBezTo>
                  <a:pt x="22374" y="40866"/>
                  <a:pt x="23777" y="40328"/>
                  <a:pt x="24852" y="39253"/>
                </a:cubicBezTo>
                <a:lnTo>
                  <a:pt x="39792" y="24314"/>
                </a:lnTo>
                <a:cubicBezTo>
                  <a:pt x="41942" y="22164"/>
                  <a:pt x="41942" y="18739"/>
                  <a:pt x="39792" y="16589"/>
                </a:cubicBezTo>
                <a:lnTo>
                  <a:pt x="24852" y="1613"/>
                </a:lnTo>
                <a:cubicBezTo>
                  <a:pt x="23777" y="538"/>
                  <a:pt x="22374" y="0"/>
                  <a:pt x="20971" y="0"/>
                </a:cubicBezTo>
                <a:close/>
              </a:path>
            </a:pathLst>
          </a:custGeom>
          <a:solidFill>
            <a:srgbClr val="B16F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4800" b="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" name="Google Shape;595;p44">
            <a:extLst>
              <a:ext uri="{FF2B5EF4-FFF2-40B4-BE49-F238E27FC236}">
                <a16:creationId xmlns:a16="http://schemas.microsoft.com/office/drawing/2014/main" id="{4D8C928B-9910-F94C-8B84-22F0CFED1D6A}"/>
              </a:ext>
            </a:extLst>
          </p:cNvPr>
          <p:cNvSpPr txBox="1"/>
          <p:nvPr/>
        </p:nvSpPr>
        <p:spPr>
          <a:xfrm>
            <a:off x="5648826" y="5531324"/>
            <a:ext cx="5274820" cy="69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CL" sz="1600" ker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cobertura y los montos de los beneficios</a:t>
            </a:r>
          </a:p>
        </p:txBody>
      </p:sp>
      <p:sp>
        <p:nvSpPr>
          <p:cNvPr id="70" name="Google Shape;596;p44">
            <a:extLst>
              <a:ext uri="{FF2B5EF4-FFF2-40B4-BE49-F238E27FC236}">
                <a16:creationId xmlns:a16="http://schemas.microsoft.com/office/drawing/2014/main" id="{B8599DC4-4851-2E4E-A59D-D7B436A3F3F6}"/>
              </a:ext>
            </a:extLst>
          </p:cNvPr>
          <p:cNvSpPr txBox="1"/>
          <p:nvPr/>
        </p:nvSpPr>
        <p:spPr>
          <a:xfrm>
            <a:off x="3900399" y="5450095"/>
            <a:ext cx="1545587" cy="84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b="1" ker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AUMENTAR</a:t>
            </a:r>
            <a:endParaRPr sz="1467" b="1" kern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E8409B3-1739-C44F-8919-644315D7E59F}"/>
              </a:ext>
            </a:extLst>
          </p:cNvPr>
          <p:cNvSpPr/>
          <p:nvPr/>
        </p:nvSpPr>
        <p:spPr>
          <a:xfrm>
            <a:off x="385240" y="3279789"/>
            <a:ext cx="3081939" cy="1118583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4 Marcador de texto">
            <a:extLst>
              <a:ext uri="{FF2B5EF4-FFF2-40B4-BE49-F238E27FC236}">
                <a16:creationId xmlns:a16="http://schemas.microsoft.com/office/drawing/2014/main" id="{328F5BBF-8B5C-FA45-9F9C-4607C9C56C0A}"/>
              </a:ext>
            </a:extLst>
          </p:cNvPr>
          <p:cNvSpPr txBox="1">
            <a:spLocks/>
          </p:cNvSpPr>
          <p:nvPr/>
        </p:nvSpPr>
        <p:spPr>
          <a:xfrm>
            <a:off x="339521" y="1689217"/>
            <a:ext cx="11084489" cy="378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just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Sistema de Pensiones Solidarias otorga los siguientes beneficios:</a:t>
            </a:r>
          </a:p>
        </p:txBody>
      </p:sp>
      <p:sp>
        <p:nvSpPr>
          <p:cNvPr id="34" name="4 Marcador de texto">
            <a:extLst>
              <a:ext uri="{FF2B5EF4-FFF2-40B4-BE49-F238E27FC236}">
                <a16:creationId xmlns:a16="http://schemas.microsoft.com/office/drawing/2014/main" id="{EE02287F-F490-9B43-B13D-B53A737665FD}"/>
              </a:ext>
            </a:extLst>
          </p:cNvPr>
          <p:cNvSpPr txBox="1">
            <a:spLocks/>
          </p:cNvSpPr>
          <p:nvPr/>
        </p:nvSpPr>
        <p:spPr>
          <a:xfrm>
            <a:off x="5062995" y="2112156"/>
            <a:ext cx="1573732" cy="378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Vejez</a:t>
            </a:r>
          </a:p>
        </p:txBody>
      </p:sp>
      <p:sp>
        <p:nvSpPr>
          <p:cNvPr id="35" name="4 Marcador de texto">
            <a:extLst>
              <a:ext uri="{FF2B5EF4-FFF2-40B4-BE49-F238E27FC236}">
                <a16:creationId xmlns:a16="http://schemas.microsoft.com/office/drawing/2014/main" id="{AF7A3A02-7E2E-2744-8A69-395530C13BC6}"/>
              </a:ext>
            </a:extLst>
          </p:cNvPr>
          <p:cNvSpPr txBox="1">
            <a:spLocks/>
          </p:cNvSpPr>
          <p:nvPr/>
        </p:nvSpPr>
        <p:spPr>
          <a:xfrm>
            <a:off x="378905" y="3381437"/>
            <a:ext cx="3088273" cy="863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Pensiones Básicas Solidarias</a:t>
            </a: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701AE4E7-D34C-C643-A4BD-3A2579CFFE42}"/>
              </a:ext>
            </a:extLst>
          </p:cNvPr>
          <p:cNvSpPr txBox="1">
            <a:spLocks/>
          </p:cNvSpPr>
          <p:nvPr/>
        </p:nvSpPr>
        <p:spPr>
          <a:xfrm>
            <a:off x="8619015" y="3381437"/>
            <a:ext cx="3081940" cy="863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Aporte Previsional Solidario</a:t>
            </a:r>
          </a:p>
        </p:txBody>
      </p:sp>
      <p:sp>
        <p:nvSpPr>
          <p:cNvPr id="11" name="4 Marcador de texto">
            <a:extLst>
              <a:ext uri="{FF2B5EF4-FFF2-40B4-BE49-F238E27FC236}">
                <a16:creationId xmlns:a16="http://schemas.microsoft.com/office/drawing/2014/main" id="{6914919A-39C5-A743-8216-4C65400A4499}"/>
              </a:ext>
            </a:extLst>
          </p:cNvPr>
          <p:cNvSpPr txBox="1">
            <a:spLocks/>
          </p:cNvSpPr>
          <p:nvPr/>
        </p:nvSpPr>
        <p:spPr>
          <a:xfrm>
            <a:off x="5062995" y="5407601"/>
            <a:ext cx="1573732" cy="378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Invalidez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4D81674-9445-8E4D-AC4B-E88AFFA7BA7C}"/>
              </a:ext>
            </a:extLst>
          </p:cNvPr>
          <p:cNvSpPr/>
          <p:nvPr/>
        </p:nvSpPr>
        <p:spPr>
          <a:xfrm>
            <a:off x="8625351" y="3279789"/>
            <a:ext cx="3081939" cy="1118583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1039CF-2558-C64C-974E-FD60F9789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537" y="2473436"/>
            <a:ext cx="1551895" cy="10419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FD8D478-8187-824B-A8CA-B9FF13F9EE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2307" y="4244488"/>
            <a:ext cx="1035107" cy="1118583"/>
          </a:xfrm>
          <a:prstGeom prst="rect">
            <a:avLst/>
          </a:prstGeom>
        </p:spPr>
      </p:pic>
      <p:cxnSp>
        <p:nvCxnSpPr>
          <p:cNvPr id="4" name="Conector angular 3">
            <a:extLst>
              <a:ext uri="{FF2B5EF4-FFF2-40B4-BE49-F238E27FC236}">
                <a16:creationId xmlns:a16="http://schemas.microsoft.com/office/drawing/2014/main" id="{3DA7994D-8C79-B941-B37A-6687D3CA3DFF}"/>
              </a:ext>
            </a:extLst>
          </p:cNvPr>
          <p:cNvCxnSpPr>
            <a:cxnSpLocks/>
            <a:stCxn id="6" idx="0"/>
            <a:endCxn id="2" idx="1"/>
          </p:cNvCxnSpPr>
          <p:nvPr/>
        </p:nvCxnSpPr>
        <p:spPr>
          <a:xfrm rot="5400000" flipH="1" flipV="1">
            <a:off x="3396172" y="1524427"/>
            <a:ext cx="285400" cy="3225327"/>
          </a:xfrm>
          <a:prstGeom prst="bentConnector2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7">
            <a:extLst>
              <a:ext uri="{FF2B5EF4-FFF2-40B4-BE49-F238E27FC236}">
                <a16:creationId xmlns:a16="http://schemas.microsoft.com/office/drawing/2014/main" id="{3564DB8E-4D15-1B4B-809D-FBB1D6EA2758}"/>
              </a:ext>
            </a:extLst>
          </p:cNvPr>
          <p:cNvCxnSpPr>
            <a:cxnSpLocks/>
            <a:stCxn id="6" idx="2"/>
            <a:endCxn id="3" idx="3"/>
          </p:cNvCxnSpPr>
          <p:nvPr/>
        </p:nvCxnSpPr>
        <p:spPr>
          <a:xfrm rot="16200000" flipH="1">
            <a:off x="3426557" y="2898025"/>
            <a:ext cx="405407" cy="3406099"/>
          </a:xfrm>
          <a:prstGeom prst="bentConnector2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20">
            <a:extLst>
              <a:ext uri="{FF2B5EF4-FFF2-40B4-BE49-F238E27FC236}">
                <a16:creationId xmlns:a16="http://schemas.microsoft.com/office/drawing/2014/main" id="{49C0BA1F-6E03-9144-87AF-664DFF88DCB9}"/>
              </a:ext>
            </a:extLst>
          </p:cNvPr>
          <p:cNvCxnSpPr>
            <a:cxnSpLocks/>
            <a:stCxn id="12" idx="0"/>
            <a:endCxn id="2" idx="3"/>
          </p:cNvCxnSpPr>
          <p:nvPr/>
        </p:nvCxnSpPr>
        <p:spPr>
          <a:xfrm rot="16200000" flipV="1">
            <a:off x="8292175" y="1405643"/>
            <a:ext cx="285400" cy="3462891"/>
          </a:xfrm>
          <a:prstGeom prst="bentConnector2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angular 24">
            <a:extLst>
              <a:ext uri="{FF2B5EF4-FFF2-40B4-BE49-F238E27FC236}">
                <a16:creationId xmlns:a16="http://schemas.microsoft.com/office/drawing/2014/main" id="{0FE66FA0-FA50-CF4C-819A-593B9B149E6C}"/>
              </a:ext>
            </a:extLst>
          </p:cNvPr>
          <p:cNvCxnSpPr>
            <a:cxnSpLocks/>
            <a:stCxn id="12" idx="2"/>
            <a:endCxn id="3" idx="1"/>
          </p:cNvCxnSpPr>
          <p:nvPr/>
        </p:nvCxnSpPr>
        <p:spPr>
          <a:xfrm rot="5400000">
            <a:off x="8064166" y="2701622"/>
            <a:ext cx="405407" cy="3798907"/>
          </a:xfrm>
          <a:prstGeom prst="bentConnector2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4 Marcador de texto">
            <a:extLst>
              <a:ext uri="{FF2B5EF4-FFF2-40B4-BE49-F238E27FC236}">
                <a16:creationId xmlns:a16="http://schemas.microsoft.com/office/drawing/2014/main" id="{81FD1C83-BE82-1C44-B21B-A107B75F1E3B}"/>
              </a:ext>
            </a:extLst>
          </p:cNvPr>
          <p:cNvSpPr txBox="1">
            <a:spLocks/>
          </p:cNvSpPr>
          <p:nvPr/>
        </p:nvSpPr>
        <p:spPr>
          <a:xfrm>
            <a:off x="339520" y="330343"/>
            <a:ext cx="11361435" cy="975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2800" dirty="0">
                <a:solidFill>
                  <a:schemeClr val="bg1"/>
                </a:solidFill>
              </a:rPr>
              <a:t>Antecedente:</a:t>
            </a:r>
            <a:br>
              <a:rPr lang="es-CL" sz="3600" dirty="0">
                <a:solidFill>
                  <a:schemeClr val="bg1"/>
                </a:solidFill>
              </a:rPr>
            </a:br>
            <a:r>
              <a:rPr lang="es-CL" sz="3600" dirty="0">
                <a:solidFill>
                  <a:schemeClr val="bg1"/>
                </a:solidFill>
              </a:rPr>
              <a:t>Ley 20.255 establece el Sistema de Pensiones Solidarias</a:t>
            </a:r>
          </a:p>
        </p:txBody>
      </p:sp>
    </p:spTree>
    <p:extLst>
      <p:ext uri="{BB962C8B-B14F-4D97-AF65-F5344CB8AC3E}">
        <p14:creationId xmlns:p14="http://schemas.microsoft.com/office/powerpoint/2010/main" val="2388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9B6593C-BE8E-744D-BD4F-03F0963AB0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704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E00D2B2-0E8C-6F4B-89B8-792E63604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5265" y="6048471"/>
            <a:ext cx="1314681" cy="678376"/>
          </a:xfrm>
          <a:prstGeom prst="rect">
            <a:avLst/>
          </a:prstGeom>
        </p:spPr>
      </p:pic>
      <p:sp>
        <p:nvSpPr>
          <p:cNvPr id="13" name="4 Marcador de texto">
            <a:extLst>
              <a:ext uri="{FF2B5EF4-FFF2-40B4-BE49-F238E27FC236}">
                <a16:creationId xmlns:a16="http://schemas.microsoft.com/office/drawing/2014/main" id="{99676ADC-DB2C-3B49-8C89-C7CC3A029B12}"/>
              </a:ext>
            </a:extLst>
          </p:cNvPr>
          <p:cNvSpPr txBox="1">
            <a:spLocks/>
          </p:cNvSpPr>
          <p:nvPr/>
        </p:nvSpPr>
        <p:spPr>
          <a:xfrm>
            <a:off x="339520" y="330343"/>
            <a:ext cx="9446737" cy="617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3600" dirty="0">
                <a:solidFill>
                  <a:schemeClr val="bg1"/>
                </a:solidFill>
              </a:rPr>
              <a:t>Pensión Garantizada Universal (PGU)</a:t>
            </a:r>
          </a:p>
        </p:txBody>
      </p:sp>
      <p:sp>
        <p:nvSpPr>
          <p:cNvPr id="14" name="4 Marcador de texto">
            <a:extLst>
              <a:ext uri="{FF2B5EF4-FFF2-40B4-BE49-F238E27FC236}">
                <a16:creationId xmlns:a16="http://schemas.microsoft.com/office/drawing/2014/main" id="{E1E91B09-8C55-6044-9D71-7D7AA846C08B}"/>
              </a:ext>
            </a:extLst>
          </p:cNvPr>
          <p:cNvSpPr txBox="1">
            <a:spLocks/>
          </p:cNvSpPr>
          <p:nvPr/>
        </p:nvSpPr>
        <p:spPr>
          <a:xfrm>
            <a:off x="807013" y="2519284"/>
            <a:ext cx="4497175" cy="456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defRPr/>
            </a:pPr>
            <a:r>
              <a:rPr lang="es-MX" sz="2400" dirty="0">
                <a:solidFill>
                  <a:schemeClr val="bg1"/>
                </a:solidFill>
              </a:rPr>
              <a:t>Beneficio que requiere cumplimiento de ciertos requisitos para su obtención y que será pagado mensualmente. </a:t>
            </a:r>
          </a:p>
        </p:txBody>
      </p:sp>
      <p:sp>
        <p:nvSpPr>
          <p:cNvPr id="16" name="4 Marcador de texto">
            <a:extLst>
              <a:ext uri="{FF2B5EF4-FFF2-40B4-BE49-F238E27FC236}">
                <a16:creationId xmlns:a16="http://schemas.microsoft.com/office/drawing/2014/main" id="{3F48996E-53AE-4F4F-A484-632094B4D336}"/>
              </a:ext>
            </a:extLst>
          </p:cNvPr>
          <p:cNvSpPr txBox="1">
            <a:spLocks/>
          </p:cNvSpPr>
          <p:nvPr/>
        </p:nvSpPr>
        <p:spPr>
          <a:xfrm>
            <a:off x="6306113" y="2519284"/>
            <a:ext cx="4497175" cy="456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defRPr/>
            </a:pPr>
            <a:r>
              <a:rPr lang="es-MX" sz="2400" dirty="0">
                <a:solidFill>
                  <a:schemeClr val="bg1"/>
                </a:solidFill>
              </a:rPr>
              <a:t>El monto de esta pensión mensual ascenderá a un máximo de</a:t>
            </a:r>
          </a:p>
        </p:txBody>
      </p:sp>
      <p:sp>
        <p:nvSpPr>
          <p:cNvPr id="18" name="4 Marcador de texto">
            <a:extLst>
              <a:ext uri="{FF2B5EF4-FFF2-40B4-BE49-F238E27FC236}">
                <a16:creationId xmlns:a16="http://schemas.microsoft.com/office/drawing/2014/main" id="{3A31CFA7-1750-3F48-AC86-1461E6131327}"/>
              </a:ext>
            </a:extLst>
          </p:cNvPr>
          <p:cNvSpPr txBox="1">
            <a:spLocks/>
          </p:cNvSpPr>
          <p:nvPr/>
        </p:nvSpPr>
        <p:spPr>
          <a:xfrm>
            <a:off x="7238483" y="3233191"/>
            <a:ext cx="2632433" cy="778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defTabSz="914377">
              <a:defRPr/>
            </a:pPr>
            <a:r>
              <a:rPr lang="es-MX" sz="4400" dirty="0">
                <a:solidFill>
                  <a:srgbClr val="70AD47">
                    <a:lumMod val="20000"/>
                    <a:lumOff val="80000"/>
                  </a:srgbClr>
                </a:solidFill>
                <a:latin typeface="Calibri" panose="020F0502020204030204"/>
              </a:rPr>
              <a:t>$193.917 </a:t>
            </a:r>
            <a:r>
              <a:rPr lang="es-MX" sz="900" dirty="0">
                <a:solidFill>
                  <a:srgbClr val="70AD47">
                    <a:lumMod val="20000"/>
                    <a:lumOff val="80000"/>
                  </a:srgbClr>
                </a:solidFill>
                <a:latin typeface="Calibri" panose="020F0502020204030204"/>
              </a:rPr>
              <a:t>Valor actualizado al 01/06/2022</a:t>
            </a:r>
            <a:endParaRPr lang="es-MX" sz="4400" dirty="0">
              <a:solidFill>
                <a:srgbClr val="70AD47">
                  <a:lumMod val="20000"/>
                  <a:lumOff val="8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Triángulo 1">
            <a:extLst>
              <a:ext uri="{FF2B5EF4-FFF2-40B4-BE49-F238E27FC236}">
                <a16:creationId xmlns:a16="http://schemas.microsoft.com/office/drawing/2014/main" id="{104C48F5-C7A8-704B-9E6D-F78A1EAA24CD}"/>
              </a:ext>
            </a:extLst>
          </p:cNvPr>
          <p:cNvSpPr/>
          <p:nvPr/>
        </p:nvSpPr>
        <p:spPr>
          <a:xfrm>
            <a:off x="1802167" y="1787584"/>
            <a:ext cx="2506866" cy="61777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Triángulo 18">
            <a:extLst>
              <a:ext uri="{FF2B5EF4-FFF2-40B4-BE49-F238E27FC236}">
                <a16:creationId xmlns:a16="http://schemas.microsoft.com/office/drawing/2014/main" id="{A4DEB4BE-3255-C248-A9B9-36E3BAA21116}"/>
              </a:ext>
            </a:extLst>
          </p:cNvPr>
          <p:cNvSpPr/>
          <p:nvPr/>
        </p:nvSpPr>
        <p:spPr>
          <a:xfrm rot="10800000">
            <a:off x="1802167" y="4011546"/>
            <a:ext cx="2506866" cy="61777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Triángulo 19">
            <a:extLst>
              <a:ext uri="{FF2B5EF4-FFF2-40B4-BE49-F238E27FC236}">
                <a16:creationId xmlns:a16="http://schemas.microsoft.com/office/drawing/2014/main" id="{F9A4C3AC-4486-BD49-B7A9-FBA3FADACBEF}"/>
              </a:ext>
            </a:extLst>
          </p:cNvPr>
          <p:cNvSpPr/>
          <p:nvPr/>
        </p:nvSpPr>
        <p:spPr>
          <a:xfrm>
            <a:off x="7309583" y="1787584"/>
            <a:ext cx="2506866" cy="61777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Triángulo 20">
            <a:extLst>
              <a:ext uri="{FF2B5EF4-FFF2-40B4-BE49-F238E27FC236}">
                <a16:creationId xmlns:a16="http://schemas.microsoft.com/office/drawing/2014/main" id="{E7D8A280-977D-1342-A7FC-081F241540DF}"/>
              </a:ext>
            </a:extLst>
          </p:cNvPr>
          <p:cNvSpPr/>
          <p:nvPr/>
        </p:nvSpPr>
        <p:spPr>
          <a:xfrm rot="10800000">
            <a:off x="7309583" y="4011546"/>
            <a:ext cx="2506866" cy="61777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93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80855-0E65-9C48-B931-BB4F0848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37" y="246469"/>
            <a:ext cx="7086600" cy="678540"/>
          </a:xfrm>
        </p:spPr>
        <p:txBody>
          <a:bodyPr/>
          <a:lstStyle/>
          <a:p>
            <a:r>
              <a:rPr lang="es-CL" sz="2667" dirty="0"/>
              <a:t>¿En qué etapa vamos?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0E7788B-83B1-BF49-A4CE-E7FEE8F595D6}"/>
              </a:ext>
            </a:extLst>
          </p:cNvPr>
          <p:cNvGrpSpPr/>
          <p:nvPr/>
        </p:nvGrpSpPr>
        <p:grpSpPr>
          <a:xfrm>
            <a:off x="553413" y="936207"/>
            <a:ext cx="11419539" cy="5513592"/>
            <a:chOff x="564356" y="888771"/>
            <a:chExt cx="8564654" cy="4135194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13C869F0-4E14-8644-9E7F-5319BD2B36A5}"/>
                </a:ext>
              </a:extLst>
            </p:cNvPr>
            <p:cNvSpPr/>
            <p:nvPr/>
          </p:nvSpPr>
          <p:spPr>
            <a:xfrm>
              <a:off x="7371886" y="1663740"/>
              <a:ext cx="1338163" cy="21257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s-CL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4D1F792-230A-B84C-BF82-519E76442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356" y="888771"/>
              <a:ext cx="8564654" cy="4135194"/>
            </a:xfrm>
            <a:prstGeom prst="rect">
              <a:avLst/>
            </a:prstGeom>
          </p:spPr>
        </p:pic>
        <p:pic>
          <p:nvPicPr>
            <p:cNvPr id="7" name="Gráfico 6" descr="Monedas contorno">
              <a:extLst>
                <a:ext uri="{FF2B5EF4-FFF2-40B4-BE49-F238E27FC236}">
                  <a16:creationId xmlns:a16="http://schemas.microsoft.com/office/drawing/2014/main" id="{68F87681-CEC2-564A-B733-AF46D495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72482" y="3895035"/>
              <a:ext cx="332269" cy="457261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C884572-D152-E848-8564-B2811DB11FA4}"/>
                </a:ext>
              </a:extLst>
            </p:cNvPr>
            <p:cNvSpPr txBox="1"/>
            <p:nvPr/>
          </p:nvSpPr>
          <p:spPr>
            <a:xfrm>
              <a:off x="6749540" y="3637924"/>
              <a:ext cx="595613" cy="238575"/>
            </a:xfrm>
            <a:prstGeom prst="rect">
              <a:avLst/>
            </a:prstGeom>
            <a:solidFill>
              <a:srgbClr val="C2DEA8"/>
            </a:solidFill>
          </p:spPr>
          <p:txBody>
            <a:bodyPr wrap="square">
              <a:spAutoFit/>
            </a:bodyPr>
            <a:lstStyle/>
            <a:p>
              <a:pPr marL="0" lvl="3" defTabSz="1219170">
                <a:buClr>
                  <a:srgbClr val="000000"/>
                </a:buClr>
              </a:pPr>
              <a:r>
                <a:rPr lang="es-CL" sz="1467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/>
                  <a:sym typeface="Arial"/>
                </a:rPr>
                <a:t>$8.917</a:t>
              </a:r>
            </a:p>
          </p:txBody>
        </p:sp>
      </p:grpSp>
      <p:sp>
        <p:nvSpPr>
          <p:cNvPr id="10" name="Flecha abajo 9">
            <a:extLst>
              <a:ext uri="{FF2B5EF4-FFF2-40B4-BE49-F238E27FC236}">
                <a16:creationId xmlns:a16="http://schemas.microsoft.com/office/drawing/2014/main" id="{7CE50245-A7E8-4C4E-9587-F3F331BDC4C7}"/>
              </a:ext>
            </a:extLst>
          </p:cNvPr>
          <p:cNvSpPr/>
          <p:nvPr/>
        </p:nvSpPr>
        <p:spPr>
          <a:xfrm>
            <a:off x="9982591" y="1205396"/>
            <a:ext cx="1079275" cy="902467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L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94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texto">
            <a:extLst>
              <a:ext uri="{FF2B5EF4-FFF2-40B4-BE49-F238E27FC236}">
                <a16:creationId xmlns:a16="http://schemas.microsoft.com/office/drawing/2014/main" id="{35EF5889-5878-644B-B9E1-1128DA33BA49}"/>
              </a:ext>
            </a:extLst>
          </p:cNvPr>
          <p:cNvSpPr txBox="1">
            <a:spLocks/>
          </p:cNvSpPr>
          <p:nvPr/>
        </p:nvSpPr>
        <p:spPr>
          <a:xfrm>
            <a:off x="339520" y="330343"/>
            <a:ext cx="5362780" cy="617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3600" dirty="0">
                <a:solidFill>
                  <a:schemeClr val="bg1"/>
                </a:solidFill>
              </a:rPr>
              <a:t>Consideraciones iniciales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26036E-BAD5-B34C-9F60-D8A74554E576}"/>
              </a:ext>
            </a:extLst>
          </p:cNvPr>
          <p:cNvSpPr/>
          <p:nvPr/>
        </p:nvSpPr>
        <p:spPr>
          <a:xfrm>
            <a:off x="480006" y="1234624"/>
            <a:ext cx="6073194" cy="14759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4 Marcador de texto">
            <a:extLst>
              <a:ext uri="{FF2B5EF4-FFF2-40B4-BE49-F238E27FC236}">
                <a16:creationId xmlns:a16="http://schemas.microsoft.com/office/drawing/2014/main" id="{0E642012-5314-E84E-88EB-EA5E92F30AEE}"/>
              </a:ext>
            </a:extLst>
          </p:cNvPr>
          <p:cNvSpPr txBox="1">
            <a:spLocks/>
          </p:cNvSpPr>
          <p:nvPr/>
        </p:nvSpPr>
        <p:spPr>
          <a:xfrm>
            <a:off x="589979" y="1369267"/>
            <a:ext cx="5799935" cy="1254193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s-CL" sz="2000" b="0" dirty="0">
                <a:solidFill>
                  <a:schemeClr val="tx1"/>
                </a:solidFill>
              </a:rPr>
              <a:t>Los primeros 6 meses de vigencia de la ley, </a:t>
            </a:r>
            <a:r>
              <a:rPr lang="es-CL" sz="2000" dirty="0">
                <a:solidFill>
                  <a:schemeClr val="tx1"/>
                </a:solidFill>
              </a:rPr>
              <a:t>los requisitos </a:t>
            </a:r>
            <a:r>
              <a:rPr lang="es-CL" sz="2000" b="0" dirty="0">
                <a:solidFill>
                  <a:schemeClr val="tx1"/>
                </a:solidFill>
              </a:rPr>
              <a:t>serán aquellos vigentes para acceder a una Pensión Básica de Vejez (PBSV) o Aporte Previsional Solidario de Vejez (APSV).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B84F005-8529-3348-976A-ECC75707533B}"/>
              </a:ext>
            </a:extLst>
          </p:cNvPr>
          <p:cNvSpPr/>
          <p:nvPr/>
        </p:nvSpPr>
        <p:spPr>
          <a:xfrm>
            <a:off x="480006" y="3208860"/>
            <a:ext cx="6073194" cy="88513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4 Marcador de texto">
            <a:extLst>
              <a:ext uri="{FF2B5EF4-FFF2-40B4-BE49-F238E27FC236}">
                <a16:creationId xmlns:a16="http://schemas.microsoft.com/office/drawing/2014/main" id="{AE63DB18-4926-0540-9E61-20575E984B38}"/>
              </a:ext>
            </a:extLst>
          </p:cNvPr>
          <p:cNvSpPr txBox="1">
            <a:spLocks/>
          </p:cNvSpPr>
          <p:nvPr/>
        </p:nvSpPr>
        <p:spPr>
          <a:xfrm>
            <a:off x="589979" y="3340697"/>
            <a:ext cx="5799935" cy="627893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s-CL" sz="2000" b="0" dirty="0">
                <a:solidFill>
                  <a:schemeClr val="tx1"/>
                </a:solidFill>
              </a:rPr>
              <a:t>Sin embargo, recuerden que estarán </a:t>
            </a:r>
            <a:r>
              <a:rPr lang="es-CL" sz="2000" dirty="0">
                <a:solidFill>
                  <a:schemeClr val="tx1"/>
                </a:solidFill>
              </a:rPr>
              <a:t>POSTULANDO A PGU.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5CCDE79-1AAA-EE4E-99E3-2717CBBC516B}"/>
              </a:ext>
            </a:extLst>
          </p:cNvPr>
          <p:cNvSpPr/>
          <p:nvPr/>
        </p:nvSpPr>
        <p:spPr>
          <a:xfrm>
            <a:off x="6299368" y="1120140"/>
            <a:ext cx="507663" cy="50766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F363A10-5F09-BC44-911A-89B6A147E2C9}"/>
              </a:ext>
            </a:extLst>
          </p:cNvPr>
          <p:cNvSpPr/>
          <p:nvPr/>
        </p:nvSpPr>
        <p:spPr>
          <a:xfrm>
            <a:off x="6299368" y="2913894"/>
            <a:ext cx="507663" cy="50766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Impact" panose="020B080603090205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32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663;p46">
            <a:extLst>
              <a:ext uri="{FF2B5EF4-FFF2-40B4-BE49-F238E27FC236}">
                <a16:creationId xmlns:a16="http://schemas.microsoft.com/office/drawing/2014/main" id="{2CF13E2E-63AC-7242-B913-3AAC17EC635E}"/>
              </a:ext>
            </a:extLst>
          </p:cNvPr>
          <p:cNvSpPr txBox="1"/>
          <p:nvPr/>
        </p:nvSpPr>
        <p:spPr>
          <a:xfrm>
            <a:off x="4242102" y="2361166"/>
            <a:ext cx="3367613" cy="32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2400" b="1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Febrero a Julio 2022</a:t>
            </a:r>
            <a:endParaRPr sz="2400" b="1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" name="Google Shape;661;p46">
            <a:extLst>
              <a:ext uri="{FF2B5EF4-FFF2-40B4-BE49-F238E27FC236}">
                <a16:creationId xmlns:a16="http://schemas.microsoft.com/office/drawing/2014/main" id="{FE20D53E-6C0C-084D-A65A-12FDEDCD4BD4}"/>
              </a:ext>
            </a:extLst>
          </p:cNvPr>
          <p:cNvSpPr txBox="1"/>
          <p:nvPr/>
        </p:nvSpPr>
        <p:spPr>
          <a:xfrm>
            <a:off x="4274523" y="2840039"/>
            <a:ext cx="3322900" cy="255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228594" indent="-228594">
              <a:buClr>
                <a:srgbClr val="C00000"/>
              </a:buClr>
              <a:buFont typeface="Wingdings" pitchFamily="2" charset="2"/>
              <a:buChar char="ü"/>
            </a:pPr>
            <a:r>
              <a:rPr lang="es-CL" sz="1400" i="1" dirty="0">
                <a:latin typeface="Poppins"/>
                <a:cs typeface="Poppins"/>
                <a:sym typeface="Poppins"/>
              </a:rPr>
              <a:t>65 o más años de edad</a:t>
            </a:r>
          </a:p>
          <a:p>
            <a:pPr marL="228594" indent="-228594">
              <a:buClr>
                <a:srgbClr val="C00000"/>
              </a:buClr>
              <a:buFont typeface="Wingdings" pitchFamily="2" charset="2"/>
              <a:buChar char="ü"/>
            </a:pPr>
            <a:r>
              <a:rPr lang="es-CL" sz="1400" i="1" dirty="0">
                <a:latin typeface="Poppins"/>
                <a:cs typeface="Poppins"/>
                <a:sym typeface="Poppins"/>
              </a:rPr>
              <a:t>Residencia: 20 años desde el cumplimiento de los 20 años, o 4 años dentro de los 5 anteriores a la solicitud.</a:t>
            </a:r>
          </a:p>
          <a:p>
            <a:pPr marL="228594" indent="-228594">
              <a:buClr>
                <a:srgbClr val="C00000"/>
              </a:buClr>
              <a:buFont typeface="Wingdings" pitchFamily="2" charset="2"/>
              <a:buChar char="ü"/>
            </a:pPr>
            <a:r>
              <a:rPr lang="es-CL" sz="1400" i="1" dirty="0">
                <a:latin typeface="Poppins"/>
                <a:cs typeface="Poppins"/>
                <a:sym typeface="Poppins"/>
              </a:rPr>
              <a:t>Pertenecer al 60% más pobre de la población</a:t>
            </a:r>
          </a:p>
          <a:p>
            <a:pPr marL="228594" indent="-228594">
              <a:buClr>
                <a:srgbClr val="C00000"/>
              </a:buClr>
              <a:buFont typeface="Wingdings" pitchFamily="2" charset="2"/>
              <a:buChar char="ü"/>
            </a:pPr>
            <a:r>
              <a:rPr lang="es-CL" sz="1400" i="1" dirty="0">
                <a:latin typeface="Poppins"/>
                <a:cs typeface="Poppins"/>
                <a:sym typeface="Poppins"/>
              </a:rPr>
              <a:t>PB &lt; PMAS ($573.079)</a:t>
            </a:r>
          </a:p>
          <a:p>
            <a:pPr marL="228594" indent="-228594">
              <a:buClr>
                <a:srgbClr val="C00000"/>
              </a:buClr>
              <a:buFont typeface="Wingdings" pitchFamily="2" charset="2"/>
              <a:buChar char="ü"/>
            </a:pPr>
            <a:r>
              <a:rPr lang="es-CL" sz="1400" i="1" dirty="0">
                <a:latin typeface="Poppins"/>
                <a:cs typeface="Poppins"/>
                <a:sym typeface="Poppins"/>
              </a:rPr>
              <a:t>No tener derecho a pensión (PBSV)</a:t>
            </a:r>
          </a:p>
          <a:p>
            <a:pPr marL="228594" indent="-228594">
              <a:buClr>
                <a:srgbClr val="C00000"/>
              </a:buClr>
              <a:buFont typeface="Wingdings" pitchFamily="2" charset="2"/>
              <a:buChar char="ü"/>
            </a:pPr>
            <a:r>
              <a:rPr lang="es-CL" sz="1400" i="1" dirty="0">
                <a:latin typeface="Poppins"/>
                <a:cs typeface="Poppins"/>
                <a:sym typeface="Poppins"/>
              </a:rPr>
              <a:t>Tener derecho a pensión (APSV)</a:t>
            </a:r>
          </a:p>
        </p:txBody>
      </p:sp>
      <p:sp>
        <p:nvSpPr>
          <p:cNvPr id="55" name="Google Shape;663;p46">
            <a:extLst>
              <a:ext uri="{FF2B5EF4-FFF2-40B4-BE49-F238E27FC236}">
                <a16:creationId xmlns:a16="http://schemas.microsoft.com/office/drawing/2014/main" id="{2F33894A-BD2C-314F-9E2B-7C349A1D2E13}"/>
              </a:ext>
            </a:extLst>
          </p:cNvPr>
          <p:cNvSpPr txBox="1"/>
          <p:nvPr/>
        </p:nvSpPr>
        <p:spPr>
          <a:xfrm>
            <a:off x="3862537" y="371801"/>
            <a:ext cx="6774703" cy="390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2667" b="1" err="1">
                <a:solidFill>
                  <a:srgbClr val="EE7A7D"/>
                </a:solidFill>
                <a:latin typeface="Poppins"/>
                <a:ea typeface="Poppins"/>
                <a:cs typeface="Poppins"/>
                <a:sym typeface="Poppins"/>
              </a:rPr>
              <a:t>Requisitos</a:t>
            </a:r>
            <a:r>
              <a:rPr lang="en" sz="2667" b="1">
                <a:solidFill>
                  <a:srgbClr val="EE7A7D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" sz="2667" b="1" err="1">
                <a:solidFill>
                  <a:srgbClr val="EE7A7D"/>
                </a:solidFill>
                <a:latin typeface="Poppins"/>
                <a:ea typeface="Poppins"/>
                <a:cs typeface="Poppins"/>
                <a:sym typeface="Poppins"/>
              </a:rPr>
              <a:t>Otorgamiento</a:t>
            </a:r>
            <a:endParaRPr sz="2667" b="1">
              <a:solidFill>
                <a:srgbClr val="EE7A7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6" name="Google Shape;662;p46">
            <a:extLst>
              <a:ext uri="{FF2B5EF4-FFF2-40B4-BE49-F238E27FC236}">
                <a16:creationId xmlns:a16="http://schemas.microsoft.com/office/drawing/2014/main" id="{CA93F4DD-1FEB-7A43-8EA3-DF8B10DEAF27}"/>
              </a:ext>
            </a:extLst>
          </p:cNvPr>
          <p:cNvCxnSpPr/>
          <p:nvPr/>
        </p:nvCxnSpPr>
        <p:spPr>
          <a:xfrm>
            <a:off x="4098128" y="2240093"/>
            <a:ext cx="7745600" cy="0"/>
          </a:xfrm>
          <a:prstGeom prst="straightConnector1">
            <a:avLst/>
          </a:prstGeom>
          <a:noFill/>
          <a:ln w="38100" cap="flat" cmpd="sng">
            <a:solidFill>
              <a:srgbClr val="4170BD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7" name="Google Shape;663;p46">
            <a:extLst>
              <a:ext uri="{FF2B5EF4-FFF2-40B4-BE49-F238E27FC236}">
                <a16:creationId xmlns:a16="http://schemas.microsoft.com/office/drawing/2014/main" id="{96CDF792-916E-5942-83C1-2F82163C17CD}"/>
              </a:ext>
            </a:extLst>
          </p:cNvPr>
          <p:cNvSpPr txBox="1"/>
          <p:nvPr/>
        </p:nvSpPr>
        <p:spPr>
          <a:xfrm>
            <a:off x="3959206" y="1542584"/>
            <a:ext cx="2164701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4800" b="1">
                <a:solidFill>
                  <a:srgbClr val="001E58"/>
                </a:solidFill>
                <a:latin typeface="Poppins"/>
                <a:ea typeface="Poppins"/>
                <a:cs typeface="Poppins"/>
                <a:sym typeface="Poppins"/>
              </a:rPr>
              <a:t>2022</a:t>
            </a:r>
            <a:endParaRPr sz="4800" b="1">
              <a:solidFill>
                <a:srgbClr val="001E5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" name="Google Shape;663;p46">
            <a:extLst>
              <a:ext uri="{FF2B5EF4-FFF2-40B4-BE49-F238E27FC236}">
                <a16:creationId xmlns:a16="http://schemas.microsoft.com/office/drawing/2014/main" id="{AA3DD187-7826-D548-9665-6F2218ADC5ED}"/>
              </a:ext>
            </a:extLst>
          </p:cNvPr>
          <p:cNvSpPr txBox="1"/>
          <p:nvPr/>
        </p:nvSpPr>
        <p:spPr>
          <a:xfrm>
            <a:off x="8227080" y="2361166"/>
            <a:ext cx="3616645" cy="32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2400" b="1" dirty="0">
                <a:solidFill>
                  <a:srgbClr val="00B050"/>
                </a:solidFill>
                <a:latin typeface="Poppins"/>
                <a:ea typeface="Poppins"/>
                <a:cs typeface="Poppins"/>
                <a:sym typeface="Poppins"/>
              </a:rPr>
              <a:t>Desde agosto 2022</a:t>
            </a:r>
            <a:endParaRPr sz="2400" b="1" dirty="0">
              <a:solidFill>
                <a:srgbClr val="00B0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46199D5-9BD2-5146-9140-1E96A60690AF}"/>
              </a:ext>
            </a:extLst>
          </p:cNvPr>
          <p:cNvCxnSpPr>
            <a:cxnSpLocks/>
          </p:cNvCxnSpPr>
          <p:nvPr/>
        </p:nvCxnSpPr>
        <p:spPr>
          <a:xfrm>
            <a:off x="7918400" y="2109764"/>
            <a:ext cx="0" cy="3704013"/>
          </a:xfrm>
          <a:prstGeom prst="line">
            <a:avLst/>
          </a:prstGeom>
          <a:ln w="28575">
            <a:solidFill>
              <a:srgbClr val="F07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Google Shape;672;p46">
            <a:extLst>
              <a:ext uri="{FF2B5EF4-FFF2-40B4-BE49-F238E27FC236}">
                <a16:creationId xmlns:a16="http://schemas.microsoft.com/office/drawing/2014/main" id="{22928F3D-4E8A-7141-A4DD-5BF2C88B9EA0}"/>
              </a:ext>
            </a:extLst>
          </p:cNvPr>
          <p:cNvSpPr/>
          <p:nvPr/>
        </p:nvSpPr>
        <p:spPr>
          <a:xfrm>
            <a:off x="7718675" y="1947323"/>
            <a:ext cx="399451" cy="552181"/>
          </a:xfrm>
          <a:prstGeom prst="flowChartMerge">
            <a:avLst/>
          </a:prstGeom>
          <a:solidFill>
            <a:srgbClr val="4170BD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240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BBDBEB5-1B68-0092-E188-CBDB2E299810}"/>
              </a:ext>
            </a:extLst>
          </p:cNvPr>
          <p:cNvSpPr/>
          <p:nvPr/>
        </p:nvSpPr>
        <p:spPr>
          <a:xfrm>
            <a:off x="8352271" y="2968245"/>
            <a:ext cx="3366262" cy="167259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400" i="1" dirty="0">
                <a:solidFill>
                  <a:schemeClr val="tx1"/>
                </a:solidFill>
              </a:rPr>
              <a:t>Comenzarán a exigirse los requisitos permanentes establecidos en la ley.</a:t>
            </a:r>
          </a:p>
        </p:txBody>
      </p:sp>
    </p:spTree>
    <p:extLst>
      <p:ext uri="{BB962C8B-B14F-4D97-AF65-F5344CB8AC3E}">
        <p14:creationId xmlns:p14="http://schemas.microsoft.com/office/powerpoint/2010/main" val="2554579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9B6593C-BE8E-744D-BD4F-03F0963AB0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704" y="6039234"/>
            <a:ext cx="716149" cy="66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E00D2B2-0E8C-6F4B-89B8-792E63604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5265" y="6048471"/>
            <a:ext cx="1314681" cy="678376"/>
          </a:xfrm>
          <a:prstGeom prst="rect">
            <a:avLst/>
          </a:prstGeom>
        </p:spPr>
      </p:pic>
      <p:sp>
        <p:nvSpPr>
          <p:cNvPr id="13" name="4 Marcador de texto">
            <a:extLst>
              <a:ext uri="{FF2B5EF4-FFF2-40B4-BE49-F238E27FC236}">
                <a16:creationId xmlns:a16="http://schemas.microsoft.com/office/drawing/2014/main" id="{99676ADC-DB2C-3B49-8C89-C7CC3A029B12}"/>
              </a:ext>
            </a:extLst>
          </p:cNvPr>
          <p:cNvSpPr txBox="1">
            <a:spLocks/>
          </p:cNvSpPr>
          <p:nvPr/>
        </p:nvSpPr>
        <p:spPr>
          <a:xfrm>
            <a:off x="339520" y="330343"/>
            <a:ext cx="9446737" cy="617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L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3600" dirty="0">
                <a:solidFill>
                  <a:schemeClr val="bg1"/>
                </a:solidFill>
              </a:rPr>
              <a:t>Requisitos acceso a la PGU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EF0C8EC-0A60-224F-B80F-F2B1422B612B}"/>
              </a:ext>
            </a:extLst>
          </p:cNvPr>
          <p:cNvSpPr/>
          <p:nvPr/>
        </p:nvSpPr>
        <p:spPr>
          <a:xfrm>
            <a:off x="389796" y="1951346"/>
            <a:ext cx="1726692" cy="2252354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Tener 65 años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6DDBB8F-1347-3C46-AC38-FA50918A6466}"/>
              </a:ext>
            </a:extLst>
          </p:cNvPr>
          <p:cNvSpPr/>
          <p:nvPr/>
        </p:nvSpPr>
        <p:spPr>
          <a:xfrm>
            <a:off x="2400840" y="1951346"/>
            <a:ext cx="2602992" cy="2252354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No integrar un hogar perteneciente al 10% más rico de la población mayores de 65 años (Test de Afluencia)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907E404-95BA-AD42-829D-0393C954399F}"/>
              </a:ext>
            </a:extLst>
          </p:cNvPr>
          <p:cNvSpPr/>
          <p:nvPr/>
        </p:nvSpPr>
        <p:spPr>
          <a:xfrm>
            <a:off x="5311062" y="1951346"/>
            <a:ext cx="3636104" cy="2252354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Acreditar residencia en Chile no inferior a 20 años (continuos o discontinuos) desde los 20 años del solicitante y además 4 de los 5 últimos años anteriores a la fecha de presentación de la solicitud.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1B142C2-8A47-FA43-B540-82ABAFD48605}"/>
              </a:ext>
            </a:extLst>
          </p:cNvPr>
          <p:cNvSpPr/>
          <p:nvPr/>
        </p:nvSpPr>
        <p:spPr>
          <a:xfrm>
            <a:off x="9254396" y="1951346"/>
            <a:ext cx="2602992" cy="2252354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No tener derecho a pensión o contar con una </a:t>
            </a:r>
            <a:br>
              <a:rPr lang="es-CL" dirty="0"/>
            </a:br>
            <a:r>
              <a:rPr lang="es-CL" dirty="0">
                <a:solidFill>
                  <a:schemeClr val="accent4"/>
                </a:solidFill>
              </a:rPr>
              <a:t>pensión base</a:t>
            </a:r>
            <a:r>
              <a:rPr lang="es-CL" dirty="0"/>
              <a:t> </a:t>
            </a:r>
            <a:br>
              <a:rPr lang="es-CL" dirty="0"/>
            </a:br>
            <a:r>
              <a:rPr lang="es-CL" dirty="0"/>
              <a:t>menor a la </a:t>
            </a:r>
            <a:br>
              <a:rPr lang="es-CL" dirty="0"/>
            </a:br>
            <a:r>
              <a:rPr lang="es-CL" dirty="0">
                <a:solidFill>
                  <a:schemeClr val="accent4"/>
                </a:solidFill>
              </a:rPr>
              <a:t>pensión superior </a:t>
            </a:r>
            <a:r>
              <a:rPr lang="es-CL">
                <a:solidFill>
                  <a:schemeClr val="accent4"/>
                </a:solidFill>
              </a:rPr>
              <a:t>($1.048.200</a:t>
            </a:r>
            <a:r>
              <a:rPr lang="es-CL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5" name="Flecha derecha 4">
            <a:extLst>
              <a:ext uri="{FF2B5EF4-FFF2-40B4-BE49-F238E27FC236}">
                <a16:creationId xmlns:a16="http://schemas.microsoft.com/office/drawing/2014/main" id="{92883F87-94C4-E94D-B449-040170D821F0}"/>
              </a:ext>
            </a:extLst>
          </p:cNvPr>
          <p:cNvSpPr/>
          <p:nvPr/>
        </p:nvSpPr>
        <p:spPr>
          <a:xfrm>
            <a:off x="1780899" y="3961384"/>
            <a:ext cx="978408" cy="48463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Flecha derecha 26">
            <a:extLst>
              <a:ext uri="{FF2B5EF4-FFF2-40B4-BE49-F238E27FC236}">
                <a16:creationId xmlns:a16="http://schemas.microsoft.com/office/drawing/2014/main" id="{29D8EF38-0029-AE41-94AC-BCB7DE877AAB}"/>
              </a:ext>
            </a:extLst>
          </p:cNvPr>
          <p:cNvSpPr/>
          <p:nvPr/>
        </p:nvSpPr>
        <p:spPr>
          <a:xfrm>
            <a:off x="4668243" y="3961384"/>
            <a:ext cx="978408" cy="48463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Flecha derecha 27">
            <a:extLst>
              <a:ext uri="{FF2B5EF4-FFF2-40B4-BE49-F238E27FC236}">
                <a16:creationId xmlns:a16="http://schemas.microsoft.com/office/drawing/2014/main" id="{A1E54006-FC43-394B-9722-0A40CEC05E8D}"/>
              </a:ext>
            </a:extLst>
          </p:cNvPr>
          <p:cNvSpPr/>
          <p:nvPr/>
        </p:nvSpPr>
        <p:spPr>
          <a:xfrm>
            <a:off x="8611577" y="3961384"/>
            <a:ext cx="978408" cy="48463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23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PSCH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ICH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13372</TotalTime>
  <Words>1359</Words>
  <Application>Microsoft Macintosh PowerPoint</Application>
  <PresentationFormat>Panorámica</PresentationFormat>
  <Paragraphs>160</Paragraphs>
  <Slides>22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Fira Sans Extra Condensed Medium</vt:lpstr>
      <vt:lpstr>Impact</vt:lpstr>
      <vt:lpstr>Poppins</vt:lpstr>
      <vt:lpstr>Proxima Nova</vt:lpstr>
      <vt:lpstr>Wingdings</vt:lpstr>
      <vt:lpstr>Tema de Office</vt:lpstr>
      <vt:lpstr>1_Tema de Office</vt:lpstr>
      <vt:lpstr>IPSCHA</vt:lpstr>
      <vt:lpstr>MICHA</vt:lpstr>
      <vt:lpstr>Pensión Garantizada Universal</vt:lpstr>
      <vt:lpstr>Presentación de PowerPoint</vt:lpstr>
      <vt:lpstr>Presentación de PowerPoint</vt:lpstr>
      <vt:lpstr>Presentación de PowerPoint</vt:lpstr>
      <vt:lpstr>Presentación de PowerPoint</vt:lpstr>
      <vt:lpstr>¿En qué etapa vamos?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Aida Cerda Candia</dc:creator>
  <cp:lastModifiedBy>María Paz Aguila</cp:lastModifiedBy>
  <cp:revision>329</cp:revision>
  <dcterms:created xsi:type="dcterms:W3CDTF">2019-07-11T17:54:02Z</dcterms:created>
  <dcterms:modified xsi:type="dcterms:W3CDTF">2022-08-23T18:28:53Z</dcterms:modified>
</cp:coreProperties>
</file>