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1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58" r:id="rId2"/>
    <p:sldMasterId id="2147483773" r:id="rId3"/>
  </p:sldMasterIdLst>
  <p:notesMasterIdLst>
    <p:notesMasterId r:id="rId60"/>
  </p:notesMasterIdLst>
  <p:handoutMasterIdLst>
    <p:handoutMasterId r:id="rId61"/>
  </p:handoutMasterIdLst>
  <p:sldIdLst>
    <p:sldId id="1215" r:id="rId4"/>
    <p:sldId id="1530" r:id="rId5"/>
    <p:sldId id="1529" r:id="rId6"/>
    <p:sldId id="1695" r:id="rId7"/>
    <p:sldId id="1693" r:id="rId8"/>
    <p:sldId id="1696" r:id="rId9"/>
    <p:sldId id="1694" r:id="rId10"/>
    <p:sldId id="1697" r:id="rId11"/>
    <p:sldId id="1670" r:id="rId12"/>
    <p:sldId id="1711" r:id="rId13"/>
    <p:sldId id="1531" r:id="rId14"/>
    <p:sldId id="1532" r:id="rId15"/>
    <p:sldId id="1689" r:id="rId16"/>
    <p:sldId id="1690" r:id="rId17"/>
    <p:sldId id="1533" r:id="rId18"/>
    <p:sldId id="1671" r:id="rId19"/>
    <p:sldId id="1716" r:id="rId20"/>
    <p:sldId id="1534" r:id="rId21"/>
    <p:sldId id="1646" r:id="rId22"/>
    <p:sldId id="1535" r:id="rId23"/>
    <p:sldId id="1675" r:id="rId24"/>
    <p:sldId id="1718" r:id="rId25"/>
    <p:sldId id="1648" r:id="rId26"/>
    <p:sldId id="1684" r:id="rId27"/>
    <p:sldId id="1685" r:id="rId28"/>
    <p:sldId id="1536" r:id="rId29"/>
    <p:sldId id="1676" r:id="rId30"/>
    <p:sldId id="1719" r:id="rId31"/>
    <p:sldId id="1654" r:id="rId32"/>
    <p:sldId id="1708" r:id="rId33"/>
    <p:sldId id="1677" r:id="rId34"/>
    <p:sldId id="1537" r:id="rId35"/>
    <p:sldId id="1656" r:id="rId36"/>
    <p:sldId id="1720" r:id="rId37"/>
    <p:sldId id="1678" r:id="rId38"/>
    <p:sldId id="1538" r:id="rId39"/>
    <p:sldId id="1721" r:id="rId40"/>
    <p:sldId id="1724" r:id="rId41"/>
    <p:sldId id="1722" r:id="rId42"/>
    <p:sldId id="1723" r:id="rId43"/>
    <p:sldId id="1539" r:id="rId44"/>
    <p:sldId id="1691" r:id="rId45"/>
    <p:sldId id="1725" r:id="rId46"/>
    <p:sldId id="1669" r:id="rId47"/>
    <p:sldId id="1692" r:id="rId48"/>
    <p:sldId id="1540" r:id="rId49"/>
    <p:sldId id="1663" r:id="rId50"/>
    <p:sldId id="1726" r:id="rId51"/>
    <p:sldId id="1682" r:id="rId52"/>
    <p:sldId id="1541" r:id="rId53"/>
    <p:sldId id="1683" r:id="rId54"/>
    <p:sldId id="1727" r:id="rId55"/>
    <p:sldId id="1713" r:id="rId56"/>
    <p:sldId id="1714" r:id="rId57"/>
    <p:sldId id="1715" r:id="rId58"/>
    <p:sldId id="582" r:id="rId59"/>
  </p:sldIdLst>
  <p:sldSz cx="12192000" cy="6858000"/>
  <p:notesSz cx="7010400" cy="111252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0" userDrawn="1">
          <p15:clr>
            <a:srgbClr val="A4A3A4"/>
          </p15:clr>
        </p15:guide>
        <p15:guide id="2" orient="horz" pos="852" userDrawn="1">
          <p15:clr>
            <a:srgbClr val="A4A3A4"/>
          </p15:clr>
        </p15:guide>
        <p15:guide id="3" orient="horz" pos="266" userDrawn="1">
          <p15:clr>
            <a:srgbClr val="A4A3A4"/>
          </p15:clr>
        </p15:guide>
        <p15:guide id="4" pos="2176" userDrawn="1">
          <p15:clr>
            <a:srgbClr val="A4A3A4"/>
          </p15:clr>
        </p15:guide>
        <p15:guide id="5" pos="7540" userDrawn="1">
          <p15:clr>
            <a:srgbClr val="A4A3A4"/>
          </p15:clr>
        </p15:guide>
        <p15:guide id="6" orient="horz" pos="2835" userDrawn="1">
          <p15:clr>
            <a:srgbClr val="A4A3A4"/>
          </p15:clr>
        </p15:guide>
        <p15:guide id="7" orient="horz" pos="1084" userDrawn="1">
          <p15:clr>
            <a:srgbClr val="A4A3A4"/>
          </p15:clr>
        </p15:guide>
        <p15:guide id="8" pos="3653" userDrawn="1">
          <p15:clr>
            <a:srgbClr val="A4A3A4"/>
          </p15:clr>
        </p15:guide>
        <p15:guide id="9" pos="2085" userDrawn="1">
          <p15:clr>
            <a:srgbClr val="A4A3A4"/>
          </p15:clr>
        </p15:guide>
        <p15:guide id="10" orient="horz" pos="998" userDrawn="1">
          <p15:clr>
            <a:srgbClr val="A4A3A4"/>
          </p15:clr>
        </p15:guide>
        <p15:guide id="11" orient="horz" pos="1566" userDrawn="1">
          <p15:clr>
            <a:srgbClr val="A4A3A4"/>
          </p15:clr>
        </p15:guide>
        <p15:guide id="12" pos="2049" userDrawn="1">
          <p15:clr>
            <a:srgbClr val="A4A3A4"/>
          </p15:clr>
        </p15:guide>
        <p15:guide id="13" pos="7311" userDrawn="1">
          <p15:clr>
            <a:srgbClr val="A4A3A4"/>
          </p15:clr>
        </p15:guide>
        <p15:guide id="14" pos="14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3192"/>
    <a:srgbClr val="003EA7"/>
    <a:srgbClr val="7C2672"/>
    <a:srgbClr val="660066"/>
    <a:srgbClr val="378175"/>
    <a:srgbClr val="51B5A5"/>
    <a:srgbClr val="A09592"/>
    <a:srgbClr val="92D050"/>
    <a:srgbClr val="F8F8F8"/>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9" autoAdjust="0"/>
    <p:restoredTop sz="93009" autoAdjust="0"/>
  </p:normalViewPr>
  <p:slideViewPr>
    <p:cSldViewPr snapToGrid="0" snapToObjects="1" showGuides="1">
      <p:cViewPr varScale="1">
        <p:scale>
          <a:sx n="67" d="100"/>
          <a:sy n="67" d="100"/>
        </p:scale>
        <p:origin x="780" y="66"/>
      </p:cViewPr>
      <p:guideLst>
        <p:guide orient="horz" pos="3540"/>
        <p:guide orient="horz" pos="852"/>
        <p:guide orient="horz" pos="266"/>
        <p:guide pos="2176"/>
        <p:guide pos="7540"/>
        <p:guide orient="horz" pos="2835"/>
        <p:guide orient="horz" pos="1084"/>
        <p:guide pos="3653"/>
        <p:guide pos="2085"/>
        <p:guide orient="horz" pos="998"/>
        <p:guide orient="horz" pos="1566"/>
        <p:guide pos="2049"/>
        <p:guide pos="7311"/>
        <p:guide pos="1420"/>
      </p:guideLst>
    </p:cSldViewPr>
  </p:slideViewPr>
  <p:outlineViewPr>
    <p:cViewPr>
      <p:scale>
        <a:sx n="33" d="100"/>
        <a:sy n="33" d="100"/>
      </p:scale>
      <p:origin x="24" y="2646"/>
    </p:cViewPr>
  </p:outlineViewPr>
  <p:notesTextViewPr>
    <p:cViewPr>
      <p:scale>
        <a:sx n="100" d="100"/>
        <a:sy n="100" d="100"/>
      </p:scale>
      <p:origin x="0" y="0"/>
    </p:cViewPr>
  </p:notesTextViewPr>
  <p:sorterViewPr>
    <p:cViewPr varScale="1">
      <p:scale>
        <a:sx n="1" d="1"/>
        <a:sy n="1" d="1"/>
      </p:scale>
      <p:origin x="0" y="-17718"/>
    </p:cViewPr>
  </p:sorterViewPr>
  <p:notesViewPr>
    <p:cSldViewPr snapToGrid="0" snapToObjects="1">
      <p:cViewPr varScale="1">
        <p:scale>
          <a:sx n="53" d="100"/>
          <a:sy n="53"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05284618528503E-2"/>
          <c:y val="0.10660395748134255"/>
          <c:w val="0.95849469951577437"/>
          <c:h val="0.7386899727834777"/>
        </c:manualLayout>
      </c:layout>
      <c:barChart>
        <c:barDir val="col"/>
        <c:grouping val="clustered"/>
        <c:varyColors val="0"/>
        <c:ser>
          <c:idx val="0"/>
          <c:order val="0"/>
          <c:tx>
            <c:strRef>
              <c:f>Sheet1!$A$2</c:f>
              <c:strCache>
                <c:ptCount val="1"/>
                <c:pt idx="0">
                  <c:v>%neto</c:v>
                </c:pt>
              </c:strCache>
            </c:strRef>
          </c:tx>
          <c:spPr>
            <a:solidFill>
              <a:srgbClr val="A03192"/>
            </a:solidFill>
            <a:ln w="25841">
              <a:noFill/>
            </a:ln>
          </c:spPr>
          <c:invertIfNegative val="0"/>
          <c:val>
            <c:numRef>
              <c:f>Sheet1!$B$2:$I$2</c:f>
              <c:numCache>
                <c:formatCode>0%</c:formatCode>
                <c:ptCount val="8"/>
                <c:pt idx="0">
                  <c:v>0.46</c:v>
                </c:pt>
                <c:pt idx="1">
                  <c:v>0.41</c:v>
                </c:pt>
                <c:pt idx="2">
                  <c:v>0.52700000000000002</c:v>
                </c:pt>
                <c:pt idx="3">
                  <c:v>0.7</c:v>
                </c:pt>
                <c:pt idx="4">
                  <c:v>0.23399999999999999</c:v>
                </c:pt>
                <c:pt idx="5">
                  <c:v>0.23300000000000001</c:v>
                </c:pt>
                <c:pt idx="6">
                  <c:v>0.254</c:v>
                </c:pt>
                <c:pt idx="7">
                  <c:v>0.192</c:v>
                </c:pt>
              </c:numCache>
            </c:numRef>
          </c:val>
          <c:extLst>
            <c:ext xmlns:c16="http://schemas.microsoft.com/office/drawing/2014/chart" uri="{C3380CC4-5D6E-409C-BE32-E72D297353CC}">
              <c16:uniqueId val="{00000003-29D7-451B-8EB7-F4A23A912D95}"/>
            </c:ext>
          </c:extLst>
        </c:ser>
        <c:ser>
          <c:idx val="1"/>
          <c:order val="1"/>
          <c:tx>
            <c:strRef>
              <c:f>Sheet1!$A$2</c:f>
              <c:strCache>
                <c:ptCount val="1"/>
                <c:pt idx="0">
                  <c:v>%neto</c:v>
                </c:pt>
              </c:strCache>
            </c:strRef>
          </c:tx>
          <c:spPr>
            <a:solidFill>
              <a:srgbClr val="003EA7"/>
            </a:solidFill>
            <a:ln w="25841">
              <a:noFill/>
            </a:ln>
          </c:spPr>
          <c:invertIfNegative val="0"/>
          <c:dPt>
            <c:idx val="0"/>
            <c:invertIfNegative val="0"/>
            <c:bubble3D val="0"/>
            <c:spPr>
              <a:solidFill>
                <a:srgbClr val="D9D9D9"/>
              </a:solidFill>
              <a:ln w="25841">
                <a:noFill/>
              </a:ln>
            </c:spPr>
            <c:extLst>
              <c:ext xmlns:c16="http://schemas.microsoft.com/office/drawing/2014/chart" uri="{C3380CC4-5D6E-409C-BE32-E72D297353CC}">
                <c16:uniqueId val="{0000000D-29D7-451B-8EB7-F4A23A912D95}"/>
              </c:ext>
            </c:extLst>
          </c:dPt>
          <c:dPt>
            <c:idx val="1"/>
            <c:invertIfNegative val="0"/>
            <c:bubble3D val="0"/>
            <c:spPr>
              <a:solidFill>
                <a:srgbClr val="D9D9D9"/>
              </a:solidFill>
              <a:ln w="25841">
                <a:noFill/>
              </a:ln>
            </c:spPr>
            <c:extLst>
              <c:ext xmlns:c16="http://schemas.microsoft.com/office/drawing/2014/chart" uri="{C3380CC4-5D6E-409C-BE32-E72D297353CC}">
                <c16:uniqueId val="{0000000C-29D7-451B-8EB7-F4A23A912D95}"/>
              </c:ext>
            </c:extLst>
          </c:dPt>
          <c:dPt>
            <c:idx val="2"/>
            <c:invertIfNegative val="0"/>
            <c:bubble3D val="0"/>
            <c:spPr>
              <a:solidFill>
                <a:srgbClr val="D9D9D9"/>
              </a:solidFill>
              <a:ln w="25841">
                <a:noFill/>
              </a:ln>
            </c:spPr>
            <c:extLst>
              <c:ext xmlns:c16="http://schemas.microsoft.com/office/drawing/2014/chart" uri="{C3380CC4-5D6E-409C-BE32-E72D297353CC}">
                <c16:uniqueId val="{0000000A-29D7-451B-8EB7-F4A23A912D95}"/>
              </c:ext>
            </c:extLst>
          </c:dPt>
          <c:dPt>
            <c:idx val="3"/>
            <c:invertIfNegative val="0"/>
            <c:bubble3D val="0"/>
            <c:spPr>
              <a:solidFill>
                <a:srgbClr val="D9D9D9"/>
              </a:solidFill>
              <a:ln w="25841">
                <a:noFill/>
              </a:ln>
            </c:spPr>
            <c:extLst>
              <c:ext xmlns:c16="http://schemas.microsoft.com/office/drawing/2014/chart" uri="{C3380CC4-5D6E-409C-BE32-E72D297353CC}">
                <c16:uniqueId val="{0000000B-29D7-451B-8EB7-F4A23A912D95}"/>
              </c:ext>
            </c:extLst>
          </c:dPt>
          <c:dPt>
            <c:idx val="4"/>
            <c:invertIfNegative val="0"/>
            <c:bubble3D val="0"/>
            <c:spPr>
              <a:solidFill>
                <a:srgbClr val="51B5A5"/>
              </a:solidFill>
              <a:ln w="25841">
                <a:noFill/>
              </a:ln>
            </c:spPr>
            <c:extLst>
              <c:ext xmlns:c16="http://schemas.microsoft.com/office/drawing/2014/chart" uri="{C3380CC4-5D6E-409C-BE32-E72D297353CC}">
                <c16:uniqueId val="{0000000E-29D7-451B-8EB7-F4A23A912D95}"/>
              </c:ext>
            </c:extLst>
          </c:dPt>
          <c:dPt>
            <c:idx val="5"/>
            <c:invertIfNegative val="0"/>
            <c:bubble3D val="0"/>
            <c:spPr>
              <a:solidFill>
                <a:srgbClr val="51B5A5"/>
              </a:solidFill>
              <a:ln w="25841">
                <a:noFill/>
              </a:ln>
            </c:spPr>
            <c:extLst>
              <c:ext xmlns:c16="http://schemas.microsoft.com/office/drawing/2014/chart" uri="{C3380CC4-5D6E-409C-BE32-E72D297353CC}">
                <c16:uniqueId val="{0000000F-29D7-451B-8EB7-F4A23A912D95}"/>
              </c:ext>
            </c:extLst>
          </c:dPt>
          <c:dPt>
            <c:idx val="6"/>
            <c:invertIfNegative val="0"/>
            <c:bubble3D val="0"/>
            <c:spPr>
              <a:solidFill>
                <a:srgbClr val="51B5A5"/>
              </a:solidFill>
              <a:ln w="25841">
                <a:noFill/>
              </a:ln>
            </c:spPr>
            <c:extLst>
              <c:ext xmlns:c16="http://schemas.microsoft.com/office/drawing/2014/chart" uri="{C3380CC4-5D6E-409C-BE32-E72D297353CC}">
                <c16:uniqueId val="{00000010-29D7-451B-8EB7-F4A23A912D95}"/>
              </c:ext>
            </c:extLst>
          </c:dPt>
          <c:dPt>
            <c:idx val="7"/>
            <c:invertIfNegative val="0"/>
            <c:bubble3D val="0"/>
            <c:spPr>
              <a:solidFill>
                <a:srgbClr val="51B5A5"/>
              </a:solidFill>
              <a:ln w="25841">
                <a:noFill/>
              </a:ln>
            </c:spPr>
            <c:extLst>
              <c:ext xmlns:c16="http://schemas.microsoft.com/office/drawing/2014/chart" uri="{C3380CC4-5D6E-409C-BE32-E72D297353CC}">
                <c16:uniqueId val="{00000011-29D7-451B-8EB7-F4A23A912D95}"/>
              </c:ext>
            </c:extLst>
          </c:dPt>
          <c:dPt>
            <c:idx val="8"/>
            <c:invertIfNegative val="0"/>
            <c:bubble3D val="0"/>
            <c:spPr>
              <a:solidFill>
                <a:srgbClr val="92D050"/>
              </a:solidFill>
              <a:ln w="25841">
                <a:noFill/>
              </a:ln>
            </c:spPr>
            <c:extLst>
              <c:ext xmlns:c16="http://schemas.microsoft.com/office/drawing/2014/chart" uri="{C3380CC4-5D6E-409C-BE32-E72D297353CC}">
                <c16:uniqueId val="{00000012-29D7-451B-8EB7-F4A23A912D95}"/>
              </c:ext>
            </c:extLst>
          </c:dPt>
          <c:dPt>
            <c:idx val="9"/>
            <c:invertIfNegative val="0"/>
            <c:bubble3D val="0"/>
            <c:spPr>
              <a:solidFill>
                <a:srgbClr val="92D050"/>
              </a:solidFill>
              <a:ln w="25841">
                <a:noFill/>
              </a:ln>
            </c:spPr>
            <c:extLst>
              <c:ext xmlns:c16="http://schemas.microsoft.com/office/drawing/2014/chart" uri="{C3380CC4-5D6E-409C-BE32-E72D297353CC}">
                <c16:uniqueId val="{00000013-29D7-451B-8EB7-F4A23A912D95}"/>
              </c:ext>
            </c:extLst>
          </c:dPt>
          <c:dPt>
            <c:idx val="10"/>
            <c:invertIfNegative val="0"/>
            <c:bubble3D val="0"/>
            <c:spPr>
              <a:solidFill>
                <a:srgbClr val="92D050"/>
              </a:solidFill>
              <a:ln w="25841">
                <a:noFill/>
              </a:ln>
            </c:spPr>
            <c:extLst>
              <c:ext xmlns:c16="http://schemas.microsoft.com/office/drawing/2014/chart" uri="{C3380CC4-5D6E-409C-BE32-E72D297353CC}">
                <c16:uniqueId val="{00000014-29D7-451B-8EB7-F4A23A912D95}"/>
              </c:ext>
            </c:extLst>
          </c:dPt>
          <c:dPt>
            <c:idx val="11"/>
            <c:invertIfNegative val="0"/>
            <c:bubble3D val="0"/>
            <c:spPr>
              <a:solidFill>
                <a:srgbClr val="92D050"/>
              </a:solidFill>
              <a:ln w="25841">
                <a:noFill/>
              </a:ln>
            </c:spPr>
            <c:extLst>
              <c:ext xmlns:c16="http://schemas.microsoft.com/office/drawing/2014/chart" uri="{C3380CC4-5D6E-409C-BE32-E72D297353CC}">
                <c16:uniqueId val="{00000015-29D7-451B-8EB7-F4A23A912D95}"/>
              </c:ext>
            </c:extLst>
          </c:dPt>
          <c:dLbls>
            <c:spPr>
              <a:noFill/>
              <a:ln>
                <a:noFill/>
              </a:ln>
              <a:effectLst/>
            </c:spPr>
            <c:txPr>
              <a:bodyPr wrap="square" lIns="38100" tIns="19050" rIns="38100" bIns="19050" anchor="ctr" anchorCtr="0">
                <a:spAutoFit/>
              </a:bodyPr>
              <a:lstStyle/>
              <a:p>
                <a:pPr algn="ctr">
                  <a:defRPr lang="es-CL" sz="1197"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Sheet1!$B$2:$M$2</c:f>
              <c:numCache>
                <c:formatCode>0%</c:formatCode>
                <c:ptCount val="12"/>
                <c:pt idx="0">
                  <c:v>0.46</c:v>
                </c:pt>
                <c:pt idx="1">
                  <c:v>0.41</c:v>
                </c:pt>
                <c:pt idx="2">
                  <c:v>0.52700000000000002</c:v>
                </c:pt>
                <c:pt idx="3">
                  <c:v>0.7</c:v>
                </c:pt>
                <c:pt idx="4">
                  <c:v>0.23399999999999999</c:v>
                </c:pt>
                <c:pt idx="5">
                  <c:v>0.23300000000000001</c:v>
                </c:pt>
                <c:pt idx="6">
                  <c:v>0.254</c:v>
                </c:pt>
                <c:pt idx="7">
                  <c:v>0.192</c:v>
                </c:pt>
                <c:pt idx="8">
                  <c:v>0.14000000000000001</c:v>
                </c:pt>
                <c:pt idx="9">
                  <c:v>0.17</c:v>
                </c:pt>
                <c:pt idx="10">
                  <c:v>9.0999999999999998E-2</c:v>
                </c:pt>
                <c:pt idx="11">
                  <c:v>4.2999999999999997E-2</c:v>
                </c:pt>
              </c:numCache>
            </c:numRef>
          </c:val>
          <c:extLst>
            <c:ext xmlns:c16="http://schemas.microsoft.com/office/drawing/2014/chart" uri="{C3380CC4-5D6E-409C-BE32-E72D297353CC}">
              <c16:uniqueId val="{00000004-29D7-451B-8EB7-F4A23A912D95}"/>
            </c:ext>
          </c:extLst>
        </c:ser>
        <c:dLbls>
          <c:showLegendKey val="0"/>
          <c:showVal val="0"/>
          <c:showCatName val="0"/>
          <c:showSerName val="0"/>
          <c:showPercent val="0"/>
          <c:showBubbleSize val="0"/>
        </c:dLbls>
        <c:gapWidth val="100"/>
        <c:overlap val="100"/>
        <c:axId val="245416960"/>
        <c:axId val="245417520"/>
      </c:barChart>
      <c:catAx>
        <c:axId val="24541696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45417520"/>
        <c:crosses val="autoZero"/>
        <c:auto val="1"/>
        <c:lblAlgn val="ctr"/>
        <c:lblOffset val="100"/>
        <c:tickLblSkip val="1"/>
        <c:tickMarkSkip val="1"/>
        <c:noMultiLvlLbl val="0"/>
      </c:catAx>
      <c:valAx>
        <c:axId val="245417520"/>
        <c:scaling>
          <c:orientation val="minMax"/>
          <c:max val="0.8"/>
          <c:min val="1.0000000000000008E-14"/>
        </c:scaling>
        <c:delete val="1"/>
        <c:axPos val="l"/>
        <c:numFmt formatCode="0%" sourceLinked="1"/>
        <c:majorTickMark val="out"/>
        <c:minorTickMark val="none"/>
        <c:tickLblPos val="nextTo"/>
        <c:crossAx val="245416960"/>
        <c:crosses val="autoZero"/>
        <c:crossBetween val="between"/>
        <c:majorUnit val="0.2"/>
        <c:minorUnit val="0.2"/>
      </c:valAx>
      <c:spPr>
        <a:noFill/>
        <a:ln w="25374">
          <a:noFill/>
          <a:prstDash val="dash"/>
        </a:ln>
      </c:spPr>
    </c:plotArea>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74-4238-AD14-C93A466B99ED}"/>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74-4238-AD14-C93A466B99ED}"/>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74-4238-AD14-C93A466B99ED}"/>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0%</c:formatCode>
                <c:ptCount val="8"/>
                <c:pt idx="0">
                  <c:v>-0.26800000000000002</c:v>
                </c:pt>
                <c:pt idx="1">
                  <c:v>-0.311</c:v>
                </c:pt>
                <c:pt idx="2">
                  <c:v>-0.20300000000000001</c:v>
                </c:pt>
                <c:pt idx="3">
                  <c:v>-8.900000000000001E-2</c:v>
                </c:pt>
                <c:pt idx="4">
                  <c:v>-0.221</c:v>
                </c:pt>
                <c:pt idx="5">
                  <c:v>-0.251</c:v>
                </c:pt>
                <c:pt idx="6">
                  <c:v>-0.17899999999999999</c:v>
                </c:pt>
                <c:pt idx="7">
                  <c:v>-7.6999999999999999E-2</c:v>
                </c:pt>
              </c:numCache>
            </c:numRef>
          </c:val>
          <c:extLst>
            <c:ext xmlns:c16="http://schemas.microsoft.com/office/drawing/2014/chart" uri="{C3380CC4-5D6E-409C-BE32-E72D297353CC}">
              <c16:uniqueId val="{00000003-B574-4238-AD14-C93A466B99ED}"/>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0%</c:formatCode>
                <c:ptCount val="8"/>
                <c:pt idx="0">
                  <c:v>0.57100000000000006</c:v>
                </c:pt>
                <c:pt idx="1">
                  <c:v>0.55000000000000004</c:v>
                </c:pt>
                <c:pt idx="2">
                  <c:v>0.60099999999999998</c:v>
                </c:pt>
                <c:pt idx="3">
                  <c:v>0.67400000000000004</c:v>
                </c:pt>
                <c:pt idx="4">
                  <c:v>0.63700000000000001</c:v>
                </c:pt>
                <c:pt idx="5">
                  <c:v>0.61599999999999999</c:v>
                </c:pt>
                <c:pt idx="6">
                  <c:v>0.66200000000000003</c:v>
                </c:pt>
                <c:pt idx="7">
                  <c:v>0.746</c:v>
                </c:pt>
              </c:numCache>
            </c:numRef>
          </c:val>
          <c:extLst>
            <c:ext xmlns:c16="http://schemas.microsoft.com/office/drawing/2014/chart" uri="{C3380CC4-5D6E-409C-BE32-E72D297353CC}">
              <c16:uniqueId val="{00000004-B574-4238-AD14-C93A466B99ED}"/>
            </c:ext>
          </c:extLst>
        </c:ser>
        <c:dLbls>
          <c:showLegendKey val="0"/>
          <c:showVal val="0"/>
          <c:showCatName val="0"/>
          <c:showSerName val="0"/>
          <c:showPercent val="0"/>
          <c:showBubbleSize val="0"/>
        </c:dLbls>
        <c:gapWidth val="100"/>
        <c:overlap val="100"/>
        <c:axId val="167929280"/>
        <c:axId val="167926480"/>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B574-4238-AD14-C93A466B99ED}"/>
              </c:ext>
            </c:extLst>
          </c:dPt>
          <c:dPt>
            <c:idx val="6"/>
            <c:bubble3D val="0"/>
            <c:spPr>
              <a:ln w="22225">
                <a:noFill/>
              </a:ln>
            </c:spPr>
            <c:extLst>
              <c:ext xmlns:c16="http://schemas.microsoft.com/office/drawing/2014/chart" uri="{C3380CC4-5D6E-409C-BE32-E72D297353CC}">
                <c16:uniqueId val="{00000008-B574-4238-AD14-C93A466B99ED}"/>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0%</c:formatCode>
                <c:ptCount val="8"/>
                <c:pt idx="0">
                  <c:v>0.30299999999999999</c:v>
                </c:pt>
                <c:pt idx="1">
                  <c:v>0.23899999999999999</c:v>
                </c:pt>
                <c:pt idx="2">
                  <c:v>0.39899999999999997</c:v>
                </c:pt>
                <c:pt idx="3">
                  <c:v>0.58499999999999996</c:v>
                </c:pt>
                <c:pt idx="4">
                  <c:v>0.41600000000000004</c:v>
                </c:pt>
                <c:pt idx="5">
                  <c:v>0.36499999999999999</c:v>
                </c:pt>
                <c:pt idx="6">
                  <c:v>0.48399999999999999</c:v>
                </c:pt>
                <c:pt idx="7">
                  <c:v>0.66900000000000004</c:v>
                </c:pt>
              </c:numCache>
            </c:numRef>
          </c:val>
          <c:smooth val="0"/>
          <c:extLst>
            <c:ext xmlns:c16="http://schemas.microsoft.com/office/drawing/2014/chart" uri="{C3380CC4-5D6E-409C-BE32-E72D297353CC}">
              <c16:uniqueId val="{00000009-B574-4238-AD14-C93A466B99ED}"/>
            </c:ext>
          </c:extLst>
        </c:ser>
        <c:dLbls>
          <c:showLegendKey val="0"/>
          <c:showVal val="0"/>
          <c:showCatName val="0"/>
          <c:showSerName val="0"/>
          <c:showPercent val="0"/>
          <c:showBubbleSize val="0"/>
        </c:dLbls>
        <c:marker val="1"/>
        <c:smooth val="0"/>
        <c:axId val="167929280"/>
        <c:axId val="167926480"/>
      </c:lineChart>
      <c:catAx>
        <c:axId val="16792928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167926480"/>
        <c:crosses val="autoZero"/>
        <c:auto val="1"/>
        <c:lblAlgn val="ctr"/>
        <c:lblOffset val="100"/>
        <c:tickLblSkip val="1"/>
        <c:tickMarkSkip val="1"/>
        <c:noMultiLvlLbl val="0"/>
      </c:catAx>
      <c:valAx>
        <c:axId val="167926480"/>
        <c:scaling>
          <c:orientation val="minMax"/>
          <c:max val="1"/>
          <c:min val="-0.60000000000000064"/>
        </c:scaling>
        <c:delete val="1"/>
        <c:axPos val="l"/>
        <c:numFmt formatCode="0%" sourceLinked="1"/>
        <c:majorTickMark val="out"/>
        <c:minorTickMark val="none"/>
        <c:tickLblPos val="nextTo"/>
        <c:crossAx val="167929280"/>
        <c:crosses val="autoZero"/>
        <c:crossBetween val="between"/>
        <c:majorUnit val="0.2"/>
        <c:minorUnit val="0.2"/>
      </c:valAx>
      <c:spPr>
        <a:noFill/>
        <a:ln w="25374">
          <a:noFill/>
          <a:prstDash val="dash"/>
        </a:ln>
      </c:spPr>
    </c:plotArea>
    <c:legend>
      <c:legendPos val="l"/>
      <c:layout>
        <c:manualLayout>
          <c:xMode val="edge"/>
          <c:yMode val="edge"/>
          <c:x val="0.15289883324380013"/>
          <c:y val="0.83497606090497245"/>
          <c:w val="0.67508457624744467"/>
          <c:h val="8.5069565170111938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47-45AE-BCA4-81CD87C2E2B1}"/>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47-45AE-BCA4-81CD87C2E2B1}"/>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47-45AE-BCA4-81CD87C2E2B1}"/>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-0.13300000000000001</c:v>
                </c:pt>
                <c:pt idx="1">
                  <c:v>-0.14800000000000002</c:v>
                </c:pt>
                <c:pt idx="2">
                  <c:v>-0.11699999999999999</c:v>
                </c:pt>
                <c:pt idx="3">
                  <c:v>-5.7000000000000002E-2</c:v>
                </c:pt>
              </c:numCache>
            </c:numRef>
          </c:val>
          <c:extLst>
            <c:ext xmlns:c16="http://schemas.microsoft.com/office/drawing/2014/chart" uri="{C3380CC4-5D6E-409C-BE32-E72D297353CC}">
              <c16:uniqueId val="{00000003-4747-45AE-BCA4-81CD87C2E2B1}"/>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0.66900000000000004</c:v>
                </c:pt>
                <c:pt idx="1">
                  <c:v>0.66200000000000003</c:v>
                </c:pt>
                <c:pt idx="2">
                  <c:v>0.68</c:v>
                </c:pt>
                <c:pt idx="3">
                  <c:v>0.7</c:v>
                </c:pt>
              </c:numCache>
            </c:numRef>
          </c:val>
          <c:extLst>
            <c:ext xmlns:c16="http://schemas.microsoft.com/office/drawing/2014/chart" uri="{C3380CC4-5D6E-409C-BE32-E72D297353CC}">
              <c16:uniqueId val="{00000004-4747-45AE-BCA4-81CD87C2E2B1}"/>
            </c:ext>
          </c:extLst>
        </c:ser>
        <c:dLbls>
          <c:showLegendKey val="0"/>
          <c:showVal val="0"/>
          <c:showCatName val="0"/>
          <c:showSerName val="0"/>
          <c:showPercent val="0"/>
          <c:showBubbleSize val="0"/>
        </c:dLbls>
        <c:gapWidth val="100"/>
        <c:overlap val="100"/>
        <c:axId val="254845760"/>
        <c:axId val="254846320"/>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4747-45AE-BCA4-81CD87C2E2B1}"/>
              </c:ext>
            </c:extLst>
          </c:dPt>
          <c:dPt>
            <c:idx val="6"/>
            <c:bubble3D val="0"/>
            <c:spPr>
              <a:ln w="22225">
                <a:noFill/>
              </a:ln>
            </c:spPr>
            <c:extLst>
              <c:ext xmlns:c16="http://schemas.microsoft.com/office/drawing/2014/chart" uri="{C3380CC4-5D6E-409C-BE32-E72D297353CC}">
                <c16:uniqueId val="{00000008-4747-45AE-BCA4-81CD87C2E2B1}"/>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0.53600000000000003</c:v>
                </c:pt>
                <c:pt idx="1">
                  <c:v>0.51400000000000001</c:v>
                </c:pt>
                <c:pt idx="2">
                  <c:v>0.56299999999999994</c:v>
                </c:pt>
                <c:pt idx="3">
                  <c:v>0.64300000000000002</c:v>
                </c:pt>
              </c:numCache>
            </c:numRef>
          </c:val>
          <c:smooth val="0"/>
          <c:extLst>
            <c:ext xmlns:c16="http://schemas.microsoft.com/office/drawing/2014/chart" uri="{C3380CC4-5D6E-409C-BE32-E72D297353CC}">
              <c16:uniqueId val="{00000009-4747-45AE-BCA4-81CD87C2E2B1}"/>
            </c:ext>
          </c:extLst>
        </c:ser>
        <c:dLbls>
          <c:showLegendKey val="0"/>
          <c:showVal val="0"/>
          <c:showCatName val="0"/>
          <c:showSerName val="0"/>
          <c:showPercent val="0"/>
          <c:showBubbleSize val="0"/>
        </c:dLbls>
        <c:marker val="1"/>
        <c:smooth val="0"/>
        <c:axId val="254845760"/>
        <c:axId val="254846320"/>
      </c:lineChart>
      <c:catAx>
        <c:axId val="25484576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4846320"/>
        <c:crosses val="autoZero"/>
        <c:auto val="1"/>
        <c:lblAlgn val="ctr"/>
        <c:lblOffset val="100"/>
        <c:tickLblSkip val="1"/>
        <c:tickMarkSkip val="1"/>
        <c:noMultiLvlLbl val="0"/>
      </c:catAx>
      <c:valAx>
        <c:axId val="254846320"/>
        <c:scaling>
          <c:orientation val="minMax"/>
          <c:max val="1"/>
          <c:min val="-0.60000000000000064"/>
        </c:scaling>
        <c:delete val="1"/>
        <c:axPos val="l"/>
        <c:numFmt formatCode="0%" sourceLinked="1"/>
        <c:majorTickMark val="out"/>
        <c:minorTickMark val="none"/>
        <c:tickLblPos val="nextTo"/>
        <c:crossAx val="254845760"/>
        <c:crosses val="autoZero"/>
        <c:crossBetween val="between"/>
        <c:majorUnit val="0.2"/>
        <c:minorUnit val="0.2"/>
      </c:valAx>
      <c:spPr>
        <a:noFill/>
        <a:ln w="25374">
          <a:noFill/>
          <a:prstDash val="dash"/>
        </a:ln>
      </c:spPr>
    </c:plotArea>
    <c:legend>
      <c:legendPos val="l"/>
      <c:layout>
        <c:manualLayout>
          <c:xMode val="edge"/>
          <c:yMode val="edge"/>
          <c:x val="5.997609801185913E-2"/>
          <c:y val="0.77319313559935587"/>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780772781884218E-2"/>
          <c:y val="6.0901994088745588E-2"/>
          <c:w val="0.95849467396343124"/>
          <c:h val="0.80267253953631201"/>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-0.14000000000000001</c:v>
                </c:pt>
                <c:pt idx="1">
                  <c:v>-0.16600000000000001</c:v>
                </c:pt>
                <c:pt idx="2">
                  <c:v>-0.125</c:v>
                </c:pt>
                <c:pt idx="3">
                  <c:v>-9.6999999999999989E-2</c:v>
                </c:pt>
              </c:numCache>
            </c:numRef>
          </c:val>
          <c:extLst>
            <c:ext xmlns:c16="http://schemas.microsoft.com/office/drawing/2014/chart" uri="{C3380CC4-5D6E-409C-BE32-E72D297353CC}">
              <c16:uniqueId val="{00000003-F142-4C7B-B982-3AF9153A4B83}"/>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0080"/>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0.66599999999999993</c:v>
                </c:pt>
                <c:pt idx="1">
                  <c:v>0.60899999999999999</c:v>
                </c:pt>
                <c:pt idx="2">
                  <c:v>0.70799999999999996</c:v>
                </c:pt>
                <c:pt idx="3">
                  <c:v>0.71799999999999997</c:v>
                </c:pt>
              </c:numCache>
            </c:numRef>
          </c:val>
          <c:extLst>
            <c:ext xmlns:c16="http://schemas.microsoft.com/office/drawing/2014/chart" uri="{C3380CC4-5D6E-409C-BE32-E72D297353CC}">
              <c16:uniqueId val="{00000004-F142-4C7B-B982-3AF9153A4B83}"/>
            </c:ext>
          </c:extLst>
        </c:ser>
        <c:dLbls>
          <c:showLegendKey val="0"/>
          <c:showVal val="0"/>
          <c:showCatName val="0"/>
          <c:showSerName val="0"/>
          <c:showPercent val="0"/>
          <c:showBubbleSize val="0"/>
        </c:dLbls>
        <c:gapWidth val="100"/>
        <c:overlap val="100"/>
        <c:axId val="323220160"/>
        <c:axId val="32321904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8D02-499F-AC6B-D583D5756526}"/>
              </c:ext>
            </c:extLst>
          </c:dPt>
          <c:dPt>
            <c:idx val="3"/>
            <c:bubble3D val="0"/>
            <c:extLst>
              <c:ext xmlns:c16="http://schemas.microsoft.com/office/drawing/2014/chart" uri="{C3380CC4-5D6E-409C-BE32-E72D297353CC}">
                <c16:uniqueId val="{00000006-F142-4C7B-B982-3AF9153A4B83}"/>
              </c:ext>
            </c:extLst>
          </c:dPt>
          <c:dPt>
            <c:idx val="4"/>
            <c:bubble3D val="0"/>
            <c:extLst>
              <c:ext xmlns:c16="http://schemas.microsoft.com/office/drawing/2014/chart" uri="{C3380CC4-5D6E-409C-BE32-E72D297353CC}">
                <c16:uniqueId val="{00000002-8D02-499F-AC6B-D583D5756526}"/>
              </c:ext>
            </c:extLst>
          </c:dPt>
          <c:dPt>
            <c:idx val="6"/>
            <c:bubble3D val="0"/>
            <c:extLst>
              <c:ext xmlns:c16="http://schemas.microsoft.com/office/drawing/2014/chart" uri="{C3380CC4-5D6E-409C-BE32-E72D297353CC}">
                <c16:uniqueId val="{00000008-F142-4C7B-B982-3AF9153A4B83}"/>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0.52600000000000002</c:v>
                </c:pt>
                <c:pt idx="1">
                  <c:v>0.442</c:v>
                </c:pt>
                <c:pt idx="2">
                  <c:v>0.58299999999999996</c:v>
                </c:pt>
                <c:pt idx="3">
                  <c:v>0.621</c:v>
                </c:pt>
              </c:numCache>
            </c:numRef>
          </c:val>
          <c:smooth val="0"/>
          <c:extLst>
            <c:ext xmlns:c16="http://schemas.microsoft.com/office/drawing/2014/chart" uri="{C3380CC4-5D6E-409C-BE32-E72D297353CC}">
              <c16:uniqueId val="{00000009-F142-4C7B-B982-3AF9153A4B83}"/>
            </c:ext>
          </c:extLst>
        </c:ser>
        <c:dLbls>
          <c:showLegendKey val="0"/>
          <c:showVal val="0"/>
          <c:showCatName val="0"/>
          <c:showSerName val="0"/>
          <c:showPercent val="0"/>
          <c:showBubbleSize val="0"/>
        </c:dLbls>
        <c:marker val="1"/>
        <c:smooth val="0"/>
        <c:axId val="323220160"/>
        <c:axId val="323219040"/>
      </c:lineChart>
      <c:catAx>
        <c:axId val="32322016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323219040"/>
        <c:crosses val="autoZero"/>
        <c:auto val="1"/>
        <c:lblAlgn val="ctr"/>
        <c:lblOffset val="100"/>
        <c:tickLblSkip val="1"/>
        <c:tickMarkSkip val="1"/>
        <c:noMultiLvlLbl val="0"/>
      </c:catAx>
      <c:valAx>
        <c:axId val="323219040"/>
        <c:scaling>
          <c:orientation val="minMax"/>
          <c:max val="1"/>
          <c:min val="-0.60000000000000064"/>
        </c:scaling>
        <c:delete val="1"/>
        <c:axPos val="l"/>
        <c:numFmt formatCode="0%" sourceLinked="1"/>
        <c:majorTickMark val="out"/>
        <c:minorTickMark val="none"/>
        <c:tickLblPos val="nextTo"/>
        <c:crossAx val="323220160"/>
        <c:crosses val="autoZero"/>
        <c:crossBetween val="between"/>
        <c:majorUnit val="0.2"/>
        <c:minorUnit val="0.2"/>
      </c:valAx>
      <c:spPr>
        <a:noFill/>
        <a:ln w="25374">
          <a:noFill/>
          <a:prstDash val="dash"/>
        </a:ln>
      </c:spPr>
    </c:plotArea>
    <c:legend>
      <c:legendPos val="l"/>
      <c:layout>
        <c:manualLayout>
          <c:xMode val="edge"/>
          <c:yMode val="edge"/>
          <c:x val="6.9738430392259368E-2"/>
          <c:y val="0.70527345925560525"/>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592576323790582E-2"/>
          <c:y val="0.10660395748134255"/>
          <c:w val="0.94440742367620945"/>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72-4097-A17D-D3D33F6D4242}"/>
                </c:ext>
              </c:extLst>
            </c:dLbl>
            <c:dLbl>
              <c:idx val="4"/>
              <c:layout>
                <c:manualLayout>
                  <c:x val="1.7609129460101317E-3"/>
                  <c:y val="1.2630931448212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72-4097-A17D-D3D33F6D4242}"/>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72-4097-A17D-D3D33F6D4242}"/>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-0.13300000000000001</c:v>
                </c:pt>
                <c:pt idx="1">
                  <c:v>-0.27800000000000002</c:v>
                </c:pt>
                <c:pt idx="2">
                  <c:v>-0.308</c:v>
                </c:pt>
                <c:pt idx="3">
                  <c:v>-0.127</c:v>
                </c:pt>
                <c:pt idx="4">
                  <c:v>-0.14000000000000001</c:v>
                </c:pt>
              </c:numCache>
            </c:numRef>
          </c:val>
          <c:extLst>
            <c:ext xmlns:c16="http://schemas.microsoft.com/office/drawing/2014/chart" uri="{C3380CC4-5D6E-409C-BE32-E72D297353CC}">
              <c16:uniqueId val="{00000003-B872-4097-A17D-D3D33F6D4242}"/>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0080"/>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0.66900000000000004</c:v>
                </c:pt>
                <c:pt idx="1">
                  <c:v>0.56200000000000006</c:v>
                </c:pt>
                <c:pt idx="2">
                  <c:v>0.52400000000000002</c:v>
                </c:pt>
                <c:pt idx="3">
                  <c:v>0.75</c:v>
                </c:pt>
                <c:pt idx="4">
                  <c:v>0.73099999999999998</c:v>
                </c:pt>
              </c:numCache>
            </c:numRef>
          </c:val>
          <c:extLst>
            <c:ext xmlns:c16="http://schemas.microsoft.com/office/drawing/2014/chart" uri="{C3380CC4-5D6E-409C-BE32-E72D297353CC}">
              <c16:uniqueId val="{00000004-B872-4097-A17D-D3D33F6D4242}"/>
            </c:ext>
          </c:extLst>
        </c:ser>
        <c:dLbls>
          <c:showLegendKey val="0"/>
          <c:showVal val="0"/>
          <c:showCatName val="0"/>
          <c:showSerName val="0"/>
          <c:showPercent val="0"/>
          <c:showBubbleSize val="0"/>
        </c:dLbls>
        <c:gapWidth val="50"/>
        <c:overlap val="100"/>
        <c:axId val="254850800"/>
        <c:axId val="25485136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515A-814D-B267-0728484CBDDA}"/>
              </c:ext>
            </c:extLst>
          </c:dPt>
          <c:dPt>
            <c:idx val="3"/>
            <c:bubble3D val="0"/>
            <c:extLst>
              <c:ext xmlns:c16="http://schemas.microsoft.com/office/drawing/2014/chart" uri="{C3380CC4-5D6E-409C-BE32-E72D297353CC}">
                <c16:uniqueId val="{00000006-B872-4097-A17D-D3D33F6D4242}"/>
              </c:ext>
            </c:extLst>
          </c:dPt>
          <c:dPt>
            <c:idx val="4"/>
            <c:bubble3D val="0"/>
            <c:extLst>
              <c:ext xmlns:c16="http://schemas.microsoft.com/office/drawing/2014/chart" uri="{C3380CC4-5D6E-409C-BE32-E72D297353CC}">
                <c16:uniqueId val="{00000002-515A-814D-B267-0728484CBDDA}"/>
              </c:ext>
            </c:extLst>
          </c:dPt>
          <c:dPt>
            <c:idx val="6"/>
            <c:bubble3D val="0"/>
            <c:extLst>
              <c:ext xmlns:c16="http://schemas.microsoft.com/office/drawing/2014/chart" uri="{C3380CC4-5D6E-409C-BE32-E72D297353CC}">
                <c16:uniqueId val="{00000008-B872-4097-A17D-D3D33F6D4242}"/>
              </c:ext>
            </c:extLst>
          </c:dPt>
          <c:dPt>
            <c:idx val="8"/>
            <c:bubble3D val="0"/>
            <c:extLst>
              <c:ext xmlns:c16="http://schemas.microsoft.com/office/drawing/2014/chart" uri="{C3380CC4-5D6E-409C-BE32-E72D297353CC}">
                <c16:uniqueId val="{00000004-515A-814D-B267-0728484CBDDA}"/>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0.53600000000000003</c:v>
                </c:pt>
                <c:pt idx="1">
                  <c:v>0.28399999999999997</c:v>
                </c:pt>
                <c:pt idx="2">
                  <c:v>0.21600000000000003</c:v>
                </c:pt>
                <c:pt idx="3">
                  <c:v>0.623</c:v>
                </c:pt>
                <c:pt idx="4">
                  <c:v>0.59099999999999997</c:v>
                </c:pt>
              </c:numCache>
            </c:numRef>
          </c:val>
          <c:smooth val="0"/>
          <c:extLst>
            <c:ext xmlns:c16="http://schemas.microsoft.com/office/drawing/2014/chart" uri="{C3380CC4-5D6E-409C-BE32-E72D297353CC}">
              <c16:uniqueId val="{00000009-B872-4097-A17D-D3D33F6D4242}"/>
            </c:ext>
          </c:extLst>
        </c:ser>
        <c:dLbls>
          <c:showLegendKey val="0"/>
          <c:showVal val="0"/>
          <c:showCatName val="0"/>
          <c:showSerName val="0"/>
          <c:showPercent val="0"/>
          <c:showBubbleSize val="0"/>
        </c:dLbls>
        <c:marker val="1"/>
        <c:smooth val="0"/>
        <c:axId val="254850800"/>
        <c:axId val="254851360"/>
      </c:lineChart>
      <c:catAx>
        <c:axId val="25485080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4851360"/>
        <c:crosses val="autoZero"/>
        <c:auto val="1"/>
        <c:lblAlgn val="ctr"/>
        <c:lblOffset val="100"/>
        <c:tickLblSkip val="1"/>
        <c:tickMarkSkip val="1"/>
        <c:noMultiLvlLbl val="0"/>
      </c:catAx>
      <c:valAx>
        <c:axId val="254851360"/>
        <c:scaling>
          <c:orientation val="minMax"/>
          <c:max val="1"/>
          <c:min val="-0.60000000000000064"/>
        </c:scaling>
        <c:delete val="1"/>
        <c:axPos val="l"/>
        <c:numFmt formatCode="0%" sourceLinked="1"/>
        <c:majorTickMark val="out"/>
        <c:minorTickMark val="none"/>
        <c:tickLblPos val="nextTo"/>
        <c:crossAx val="254850800"/>
        <c:crosses val="autoZero"/>
        <c:crossBetween val="between"/>
        <c:majorUnit val="0.2"/>
        <c:minorUnit val="0.2"/>
      </c:valAx>
      <c:spPr>
        <a:noFill/>
        <a:ln w="25374">
          <a:noFill/>
          <a:prstDash val="dash"/>
        </a:ln>
      </c:spPr>
    </c:plotArea>
    <c:legend>
      <c:legendPos val="l"/>
      <c:layout>
        <c:manualLayout>
          <c:xMode val="edge"/>
          <c:yMode val="edge"/>
          <c:x val="7.0088976933588149E-2"/>
          <c:y val="0.76526920261604314"/>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592576323790582E-2"/>
          <c:y val="0.10660395748134255"/>
          <c:w val="0.94440742367620945"/>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72-4097-A17D-D3D33F6D4242}"/>
                </c:ext>
              </c:extLst>
            </c:dLbl>
            <c:dLbl>
              <c:idx val="4"/>
              <c:layout>
                <c:manualLayout>
                  <c:x val="1.7609129460101317E-3"/>
                  <c:y val="1.26309314482122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72-4097-A17D-D3D33F6D4242}"/>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72-4097-A17D-D3D33F6D4242}"/>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Sheet1!$B$2:$F$2</c:f>
              <c:numCache>
                <c:formatCode>0%</c:formatCode>
                <c:ptCount val="5"/>
                <c:pt idx="0">
                  <c:v>-0.14000000000000001</c:v>
                </c:pt>
                <c:pt idx="1">
                  <c:v>-0.29600000000000004</c:v>
                </c:pt>
                <c:pt idx="2">
                  <c:v>-0.32700000000000001</c:v>
                </c:pt>
                <c:pt idx="3">
                  <c:v>-0.128</c:v>
                </c:pt>
                <c:pt idx="4">
                  <c:v>-0.15</c:v>
                </c:pt>
              </c:numCache>
            </c:numRef>
          </c:val>
          <c:extLst>
            <c:ext xmlns:c16="http://schemas.microsoft.com/office/drawing/2014/chart" uri="{C3380CC4-5D6E-409C-BE32-E72D297353CC}">
              <c16:uniqueId val="{00000003-B872-4097-A17D-D3D33F6D4242}"/>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0080"/>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Sheet1!$B$3:$F$3</c:f>
              <c:numCache>
                <c:formatCode>0%</c:formatCode>
                <c:ptCount val="5"/>
                <c:pt idx="0">
                  <c:v>0.66599999999999993</c:v>
                </c:pt>
                <c:pt idx="1">
                  <c:v>0.54899999999999993</c:v>
                </c:pt>
                <c:pt idx="2">
                  <c:v>0.51200000000000001</c:v>
                </c:pt>
                <c:pt idx="3">
                  <c:v>0.75900000000000001</c:v>
                </c:pt>
                <c:pt idx="4">
                  <c:v>0.72199999999999998</c:v>
                </c:pt>
              </c:numCache>
            </c:numRef>
          </c:val>
          <c:extLst>
            <c:ext xmlns:c16="http://schemas.microsoft.com/office/drawing/2014/chart" uri="{C3380CC4-5D6E-409C-BE32-E72D297353CC}">
              <c16:uniqueId val="{00000004-B872-4097-A17D-D3D33F6D4242}"/>
            </c:ext>
          </c:extLst>
        </c:ser>
        <c:dLbls>
          <c:showLegendKey val="0"/>
          <c:showVal val="0"/>
          <c:showCatName val="0"/>
          <c:showSerName val="0"/>
          <c:showPercent val="0"/>
          <c:showBubbleSize val="0"/>
        </c:dLbls>
        <c:gapWidth val="50"/>
        <c:overlap val="100"/>
        <c:axId val="254854720"/>
        <c:axId val="25485528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AAB4-6A41-8573-A1D2F5D7E383}"/>
              </c:ext>
            </c:extLst>
          </c:dPt>
          <c:dPt>
            <c:idx val="3"/>
            <c:bubble3D val="0"/>
            <c:extLst>
              <c:ext xmlns:c16="http://schemas.microsoft.com/office/drawing/2014/chart" uri="{C3380CC4-5D6E-409C-BE32-E72D297353CC}">
                <c16:uniqueId val="{00000006-B872-4097-A17D-D3D33F6D4242}"/>
              </c:ext>
            </c:extLst>
          </c:dPt>
          <c:dPt>
            <c:idx val="4"/>
            <c:bubble3D val="0"/>
            <c:extLst>
              <c:ext xmlns:c16="http://schemas.microsoft.com/office/drawing/2014/chart" uri="{C3380CC4-5D6E-409C-BE32-E72D297353CC}">
                <c16:uniqueId val="{00000002-AAB4-6A41-8573-A1D2F5D7E383}"/>
              </c:ext>
            </c:extLst>
          </c:dPt>
          <c:dPt>
            <c:idx val="6"/>
            <c:bubble3D val="0"/>
            <c:extLst>
              <c:ext xmlns:c16="http://schemas.microsoft.com/office/drawing/2014/chart" uri="{C3380CC4-5D6E-409C-BE32-E72D297353CC}">
                <c16:uniqueId val="{00000008-B872-4097-A17D-D3D33F6D4242}"/>
              </c:ext>
            </c:extLst>
          </c:dPt>
          <c:dPt>
            <c:idx val="8"/>
            <c:bubble3D val="0"/>
            <c:extLst>
              <c:ext xmlns:c16="http://schemas.microsoft.com/office/drawing/2014/chart" uri="{C3380CC4-5D6E-409C-BE32-E72D297353CC}">
                <c16:uniqueId val="{00000004-AAB4-6A41-8573-A1D2F5D7E383}"/>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Sheet1!$B$4:$F$4</c:f>
              <c:numCache>
                <c:formatCode>0%</c:formatCode>
                <c:ptCount val="5"/>
                <c:pt idx="0">
                  <c:v>0.52600000000000002</c:v>
                </c:pt>
                <c:pt idx="1">
                  <c:v>0.254</c:v>
                </c:pt>
                <c:pt idx="2">
                  <c:v>0.184</c:v>
                </c:pt>
                <c:pt idx="3">
                  <c:v>0.63100000000000001</c:v>
                </c:pt>
                <c:pt idx="4">
                  <c:v>0.57200000000000006</c:v>
                </c:pt>
              </c:numCache>
            </c:numRef>
          </c:val>
          <c:smooth val="0"/>
          <c:extLst>
            <c:ext xmlns:c16="http://schemas.microsoft.com/office/drawing/2014/chart" uri="{C3380CC4-5D6E-409C-BE32-E72D297353CC}">
              <c16:uniqueId val="{00000009-B872-4097-A17D-D3D33F6D4242}"/>
            </c:ext>
          </c:extLst>
        </c:ser>
        <c:dLbls>
          <c:showLegendKey val="0"/>
          <c:showVal val="0"/>
          <c:showCatName val="0"/>
          <c:showSerName val="0"/>
          <c:showPercent val="0"/>
          <c:showBubbleSize val="0"/>
        </c:dLbls>
        <c:marker val="1"/>
        <c:smooth val="0"/>
        <c:axId val="254854720"/>
        <c:axId val="254855280"/>
      </c:lineChart>
      <c:catAx>
        <c:axId val="25485472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4855280"/>
        <c:crosses val="autoZero"/>
        <c:auto val="1"/>
        <c:lblAlgn val="ctr"/>
        <c:lblOffset val="100"/>
        <c:tickLblSkip val="1"/>
        <c:tickMarkSkip val="1"/>
        <c:noMultiLvlLbl val="0"/>
      </c:catAx>
      <c:valAx>
        <c:axId val="254855280"/>
        <c:scaling>
          <c:orientation val="minMax"/>
          <c:max val="1"/>
          <c:min val="-0.60000000000000064"/>
        </c:scaling>
        <c:delete val="1"/>
        <c:axPos val="l"/>
        <c:numFmt formatCode="0%" sourceLinked="1"/>
        <c:majorTickMark val="out"/>
        <c:minorTickMark val="none"/>
        <c:tickLblPos val="nextTo"/>
        <c:crossAx val="254854720"/>
        <c:crosses val="autoZero"/>
        <c:crossBetween val="between"/>
        <c:majorUnit val="0.2"/>
        <c:minorUnit val="0.2"/>
      </c:valAx>
      <c:spPr>
        <a:noFill/>
        <a:ln w="25374">
          <a:noFill/>
          <a:prstDash val="dash"/>
        </a:ln>
      </c:spPr>
    </c:plotArea>
    <c:legend>
      <c:legendPos val="l"/>
      <c:layout>
        <c:manualLayout>
          <c:xMode val="edge"/>
          <c:yMode val="edge"/>
          <c:x val="7.0088976933588149E-2"/>
          <c:y val="0.76526920261604314"/>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56152437026E-2"/>
          <c:y val="3.39181496622828E-2"/>
          <c:w val="0.95849467396343124"/>
          <c:h val="0.81137578469895355"/>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8-4BC1-8A43-6F929FCD13DF}"/>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8-4BC1-8A43-6F929FCD13DF}"/>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8-4BC1-8A43-6F929FCD13DF}"/>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Sheet1!$B$2:$Q$2</c:f>
              <c:numCache>
                <c:formatCode>0%</c:formatCode>
                <c:ptCount val="16"/>
                <c:pt idx="0">
                  <c:v>-0.27800000000000002</c:v>
                </c:pt>
                <c:pt idx="1">
                  <c:v>-0.31</c:v>
                </c:pt>
                <c:pt idx="2">
                  <c:v>-0.254</c:v>
                </c:pt>
                <c:pt idx="3">
                  <c:v>-8.5000000000000006E-2</c:v>
                </c:pt>
                <c:pt idx="4">
                  <c:v>-0.308</c:v>
                </c:pt>
                <c:pt idx="5">
                  <c:v>-0.34700000000000003</c:v>
                </c:pt>
                <c:pt idx="6">
                  <c:v>-0.27</c:v>
                </c:pt>
                <c:pt idx="7">
                  <c:v>-0.109</c:v>
                </c:pt>
                <c:pt idx="8">
                  <c:v>-0.127</c:v>
                </c:pt>
                <c:pt idx="9">
                  <c:v>-0.124</c:v>
                </c:pt>
                <c:pt idx="10">
                  <c:v>-0.13699999999999998</c:v>
                </c:pt>
                <c:pt idx="11">
                  <c:v>-0.124</c:v>
                </c:pt>
                <c:pt idx="12">
                  <c:v>-0.14000000000000001</c:v>
                </c:pt>
                <c:pt idx="13">
                  <c:v>-0.17</c:v>
                </c:pt>
                <c:pt idx="14">
                  <c:v>-9.6000000000000002E-2</c:v>
                </c:pt>
                <c:pt idx="15">
                  <c:v>-5.5999999999999994E-2</c:v>
                </c:pt>
              </c:numCache>
            </c:numRef>
          </c:val>
          <c:extLst>
            <c:ext xmlns:c16="http://schemas.microsoft.com/office/drawing/2014/chart" uri="{C3380CC4-5D6E-409C-BE32-E72D297353CC}">
              <c16:uniqueId val="{00000003-34C8-4BC1-8A43-6F929FCD13DF}"/>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Sheet1!$B$3:$Q$3</c:f>
              <c:numCache>
                <c:formatCode>0%</c:formatCode>
                <c:ptCount val="16"/>
                <c:pt idx="0">
                  <c:v>0.56200000000000006</c:v>
                </c:pt>
                <c:pt idx="1">
                  <c:v>0.54400000000000004</c:v>
                </c:pt>
                <c:pt idx="2">
                  <c:v>0.56499999999999995</c:v>
                </c:pt>
                <c:pt idx="3">
                  <c:v>0.69499999999999995</c:v>
                </c:pt>
                <c:pt idx="4">
                  <c:v>0.52400000000000002</c:v>
                </c:pt>
                <c:pt idx="5">
                  <c:v>0.501</c:v>
                </c:pt>
                <c:pt idx="6">
                  <c:v>0.54299999999999993</c:v>
                </c:pt>
                <c:pt idx="7">
                  <c:v>0.65500000000000003</c:v>
                </c:pt>
                <c:pt idx="8">
                  <c:v>0.75</c:v>
                </c:pt>
                <c:pt idx="9">
                  <c:v>0.7609999999999999</c:v>
                </c:pt>
                <c:pt idx="10">
                  <c:v>0.752</c:v>
                </c:pt>
                <c:pt idx="11">
                  <c:v>0.65900000000000003</c:v>
                </c:pt>
                <c:pt idx="12">
                  <c:v>0.73099999999999998</c:v>
                </c:pt>
                <c:pt idx="13">
                  <c:v>0.69700000000000006</c:v>
                </c:pt>
                <c:pt idx="14">
                  <c:v>0.79</c:v>
                </c:pt>
                <c:pt idx="15">
                  <c:v>0.81200000000000006</c:v>
                </c:pt>
              </c:numCache>
            </c:numRef>
          </c:val>
          <c:extLst>
            <c:ext xmlns:c16="http://schemas.microsoft.com/office/drawing/2014/chart" uri="{C3380CC4-5D6E-409C-BE32-E72D297353CC}">
              <c16:uniqueId val="{00000004-34C8-4BC1-8A43-6F929FCD13DF}"/>
            </c:ext>
          </c:extLst>
        </c:ser>
        <c:dLbls>
          <c:showLegendKey val="0"/>
          <c:showVal val="0"/>
          <c:showCatName val="0"/>
          <c:showSerName val="0"/>
          <c:showPercent val="0"/>
          <c:showBubbleSize val="0"/>
        </c:dLbls>
        <c:gapWidth val="100"/>
        <c:overlap val="100"/>
        <c:axId val="256039472"/>
        <c:axId val="256038912"/>
      </c:barChart>
      <c:lineChart>
        <c:grouping val="standard"/>
        <c:varyColors val="0"/>
        <c:ser>
          <c:idx val="2"/>
          <c:order val="2"/>
          <c:tx>
            <c:strRef>
              <c:f>Sheet1!$A$4</c:f>
              <c:strCache>
                <c:ptCount val="1"/>
                <c:pt idx="0">
                  <c:v>% Neto</c:v>
                </c:pt>
              </c:strCache>
            </c:strRef>
          </c:tx>
          <c:spPr>
            <a:ln w="22225">
              <a:noFill/>
              <a:prstDash val="solid"/>
            </a:ln>
          </c:spPr>
          <c:marker>
            <c:symbol val="circle"/>
            <c:size val="12"/>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34C8-4BC1-8A43-6F929FCD13DF}"/>
              </c:ext>
            </c:extLst>
          </c:dPt>
          <c:dPt>
            <c:idx val="6"/>
            <c:bubble3D val="0"/>
            <c:spPr>
              <a:ln w="22225">
                <a:noFill/>
              </a:ln>
            </c:spPr>
            <c:extLst>
              <c:ext xmlns:c16="http://schemas.microsoft.com/office/drawing/2014/chart" uri="{C3380CC4-5D6E-409C-BE32-E72D297353CC}">
                <c16:uniqueId val="{00000008-34C8-4BC1-8A43-6F929FCD13DF}"/>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Sheet1!$B$4:$Q$4</c:f>
              <c:numCache>
                <c:formatCode>0%</c:formatCode>
                <c:ptCount val="16"/>
                <c:pt idx="0">
                  <c:v>0.28399999999999997</c:v>
                </c:pt>
                <c:pt idx="1">
                  <c:v>0.23499999999999999</c:v>
                </c:pt>
                <c:pt idx="2">
                  <c:v>0.311</c:v>
                </c:pt>
                <c:pt idx="3">
                  <c:v>0.61</c:v>
                </c:pt>
                <c:pt idx="4">
                  <c:v>0.21600000000000003</c:v>
                </c:pt>
                <c:pt idx="5">
                  <c:v>0.155</c:v>
                </c:pt>
                <c:pt idx="6">
                  <c:v>0.27200000000000002</c:v>
                </c:pt>
                <c:pt idx="7">
                  <c:v>0.54600000000000004</c:v>
                </c:pt>
                <c:pt idx="8">
                  <c:v>0.623</c:v>
                </c:pt>
                <c:pt idx="9">
                  <c:v>0.63600000000000001</c:v>
                </c:pt>
                <c:pt idx="10">
                  <c:v>0.61499999999999999</c:v>
                </c:pt>
                <c:pt idx="11">
                  <c:v>0.53500000000000003</c:v>
                </c:pt>
                <c:pt idx="12">
                  <c:v>0.59099999999999997</c:v>
                </c:pt>
                <c:pt idx="13">
                  <c:v>0.52800000000000002</c:v>
                </c:pt>
                <c:pt idx="14">
                  <c:v>0.69400000000000006</c:v>
                </c:pt>
                <c:pt idx="15">
                  <c:v>0.75599999999999989</c:v>
                </c:pt>
              </c:numCache>
            </c:numRef>
          </c:val>
          <c:smooth val="0"/>
          <c:extLst>
            <c:ext xmlns:c16="http://schemas.microsoft.com/office/drawing/2014/chart" uri="{C3380CC4-5D6E-409C-BE32-E72D297353CC}">
              <c16:uniqueId val="{00000009-34C8-4BC1-8A43-6F929FCD13DF}"/>
            </c:ext>
          </c:extLst>
        </c:ser>
        <c:dLbls>
          <c:showLegendKey val="0"/>
          <c:showVal val="0"/>
          <c:showCatName val="0"/>
          <c:showSerName val="0"/>
          <c:showPercent val="0"/>
          <c:showBubbleSize val="0"/>
        </c:dLbls>
        <c:marker val="1"/>
        <c:smooth val="0"/>
        <c:axId val="256039472"/>
        <c:axId val="256038912"/>
      </c:lineChart>
      <c:catAx>
        <c:axId val="256039472"/>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6038912"/>
        <c:crosses val="autoZero"/>
        <c:auto val="1"/>
        <c:lblAlgn val="ctr"/>
        <c:lblOffset val="100"/>
        <c:tickLblSkip val="1"/>
        <c:tickMarkSkip val="1"/>
        <c:noMultiLvlLbl val="0"/>
      </c:catAx>
      <c:valAx>
        <c:axId val="256038912"/>
        <c:scaling>
          <c:orientation val="minMax"/>
          <c:max val="1"/>
          <c:min val="-0.60000000000000064"/>
        </c:scaling>
        <c:delete val="1"/>
        <c:axPos val="l"/>
        <c:numFmt formatCode="0%" sourceLinked="1"/>
        <c:majorTickMark val="out"/>
        <c:minorTickMark val="none"/>
        <c:tickLblPos val="nextTo"/>
        <c:crossAx val="256039472"/>
        <c:crosses val="autoZero"/>
        <c:crossBetween val="between"/>
        <c:majorUnit val="0.2"/>
        <c:minorUnit val="0.2"/>
      </c:valAx>
      <c:spPr>
        <a:noFill/>
        <a:ln w="25374">
          <a:noFill/>
          <a:prstDash val="dash"/>
        </a:ln>
      </c:spPr>
    </c:plotArea>
    <c:legend>
      <c:legendPos val="l"/>
      <c:layout>
        <c:manualLayout>
          <c:xMode val="edge"/>
          <c:yMode val="edge"/>
          <c:x val="6.3030276087643722E-2"/>
          <c:y val="0.80017985606035469"/>
          <c:w val="0.90221992877984258"/>
          <c:h val="8.5235563517633214E-2"/>
        </c:manualLayout>
      </c:layout>
      <c:overlay val="0"/>
      <c:spPr>
        <a:noFill/>
      </c:spPr>
      <c:txPr>
        <a:bodyPr/>
        <a:lstStyle/>
        <a:p>
          <a:pPr>
            <a:defRPr sz="11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6098949504E-2"/>
          <c:y val="1.8189177792275992E-2"/>
          <c:w val="0.95849467396343124"/>
          <c:h val="0.72290171538596193"/>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Sheet1!$B$2:$D$2</c:f>
              <c:numCache>
                <c:formatCode>0%</c:formatCode>
                <c:ptCount val="3"/>
                <c:pt idx="0">
                  <c:v>-7.4999999999999997E-2</c:v>
                </c:pt>
                <c:pt idx="1">
                  <c:v>-0.10300000000000001</c:v>
                </c:pt>
                <c:pt idx="2">
                  <c:v>-0.09</c:v>
                </c:pt>
              </c:numCache>
            </c:numRef>
          </c:val>
          <c:extLst>
            <c:ext xmlns:c16="http://schemas.microsoft.com/office/drawing/2014/chart" uri="{C3380CC4-5D6E-409C-BE32-E72D297353CC}">
              <c16:uniqueId val="{00000003-F069-4DAA-B9C7-001BF0010F94}"/>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0080"/>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Sheet1!$B$3:$D$3</c:f>
              <c:numCache>
                <c:formatCode>0%</c:formatCode>
                <c:ptCount val="3"/>
                <c:pt idx="0">
                  <c:v>0.76200000000000001</c:v>
                </c:pt>
                <c:pt idx="1">
                  <c:v>0.73299999999999998</c:v>
                </c:pt>
                <c:pt idx="2">
                  <c:v>0.78900000000000003</c:v>
                </c:pt>
              </c:numCache>
            </c:numRef>
          </c:val>
          <c:extLst>
            <c:ext xmlns:c16="http://schemas.microsoft.com/office/drawing/2014/chart" uri="{C3380CC4-5D6E-409C-BE32-E72D297353CC}">
              <c16:uniqueId val="{00000004-F069-4DAA-B9C7-001BF0010F94}"/>
            </c:ext>
          </c:extLst>
        </c:ser>
        <c:dLbls>
          <c:showLegendKey val="0"/>
          <c:showVal val="0"/>
          <c:showCatName val="0"/>
          <c:showSerName val="0"/>
          <c:showPercent val="0"/>
          <c:showBubbleSize val="0"/>
        </c:dLbls>
        <c:gapWidth val="100"/>
        <c:overlap val="100"/>
        <c:axId val="256038352"/>
        <c:axId val="256042272"/>
      </c:barChart>
      <c:lineChart>
        <c:grouping val="standard"/>
        <c:varyColors val="0"/>
        <c:ser>
          <c:idx val="2"/>
          <c:order val="2"/>
          <c:tx>
            <c:strRef>
              <c:f>Sheet1!$A$4</c:f>
              <c:strCache>
                <c:ptCount val="1"/>
                <c:pt idx="0">
                  <c:v>% Neto</c:v>
                </c:pt>
              </c:strCache>
            </c:strRef>
          </c:tx>
          <c:spPr>
            <a:ln w="38100">
              <a:noFill/>
              <a:prstDash val="sysDash"/>
            </a:ln>
          </c:spPr>
          <c:marker>
            <c:symbol val="circle"/>
            <c:size val="12"/>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D9C0-E444-B245-8AD1DA78610F}"/>
              </c:ext>
            </c:extLst>
          </c:dPt>
          <c:dPt>
            <c:idx val="3"/>
            <c:bubble3D val="0"/>
            <c:extLst>
              <c:ext xmlns:c16="http://schemas.microsoft.com/office/drawing/2014/chart" uri="{C3380CC4-5D6E-409C-BE32-E72D297353CC}">
                <c16:uniqueId val="{00000006-F069-4DAA-B9C7-001BF0010F94}"/>
              </c:ext>
            </c:extLst>
          </c:dPt>
          <c:dPt>
            <c:idx val="4"/>
            <c:bubble3D val="0"/>
            <c:extLst>
              <c:ext xmlns:c16="http://schemas.microsoft.com/office/drawing/2014/chart" uri="{C3380CC4-5D6E-409C-BE32-E72D297353CC}">
                <c16:uniqueId val="{00000002-D9C0-E444-B245-8AD1DA78610F}"/>
              </c:ext>
            </c:extLst>
          </c:dPt>
          <c:dPt>
            <c:idx val="6"/>
            <c:bubble3D val="0"/>
            <c:extLst>
              <c:ext xmlns:c16="http://schemas.microsoft.com/office/drawing/2014/chart" uri="{C3380CC4-5D6E-409C-BE32-E72D297353CC}">
                <c16:uniqueId val="{00000008-F069-4DAA-B9C7-001BF0010F94}"/>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Sheet1!$B$4:$D$4</c:f>
              <c:numCache>
                <c:formatCode>0%</c:formatCode>
                <c:ptCount val="3"/>
                <c:pt idx="0">
                  <c:v>0.68700000000000006</c:v>
                </c:pt>
                <c:pt idx="1">
                  <c:v>0.63</c:v>
                </c:pt>
                <c:pt idx="2">
                  <c:v>0.7</c:v>
                </c:pt>
              </c:numCache>
            </c:numRef>
          </c:val>
          <c:smooth val="0"/>
          <c:extLst>
            <c:ext xmlns:c16="http://schemas.microsoft.com/office/drawing/2014/chart" uri="{C3380CC4-5D6E-409C-BE32-E72D297353CC}">
              <c16:uniqueId val="{00000009-F069-4DAA-B9C7-001BF0010F94}"/>
            </c:ext>
          </c:extLst>
        </c:ser>
        <c:dLbls>
          <c:showLegendKey val="0"/>
          <c:showVal val="0"/>
          <c:showCatName val="0"/>
          <c:showSerName val="0"/>
          <c:showPercent val="0"/>
          <c:showBubbleSize val="0"/>
        </c:dLbls>
        <c:marker val="1"/>
        <c:smooth val="0"/>
        <c:axId val="256038352"/>
        <c:axId val="256042272"/>
      </c:lineChart>
      <c:catAx>
        <c:axId val="256038352"/>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6042272"/>
        <c:crosses val="autoZero"/>
        <c:auto val="1"/>
        <c:lblAlgn val="ctr"/>
        <c:lblOffset val="100"/>
        <c:tickLblSkip val="1"/>
        <c:tickMarkSkip val="1"/>
        <c:noMultiLvlLbl val="0"/>
      </c:catAx>
      <c:valAx>
        <c:axId val="256042272"/>
        <c:scaling>
          <c:orientation val="minMax"/>
          <c:max val="1"/>
          <c:min val="-0.60000000000000064"/>
        </c:scaling>
        <c:delete val="1"/>
        <c:axPos val="l"/>
        <c:numFmt formatCode="0%" sourceLinked="1"/>
        <c:majorTickMark val="out"/>
        <c:minorTickMark val="none"/>
        <c:tickLblPos val="nextTo"/>
        <c:crossAx val="256038352"/>
        <c:crosses val="autoZero"/>
        <c:crossBetween val="between"/>
        <c:majorUnit val="0.2"/>
        <c:minorUnit val="0.2"/>
      </c:valAx>
      <c:spPr>
        <a:noFill/>
        <a:ln w="25374">
          <a:noFill/>
          <a:prstDash val="dash"/>
        </a:ln>
      </c:spPr>
    </c:plotArea>
    <c:legend>
      <c:legendPos val="l"/>
      <c:layout>
        <c:manualLayout>
          <c:xMode val="edge"/>
          <c:yMode val="edge"/>
          <c:x val="6.6405422981727469E-2"/>
          <c:y val="0.60738566745699596"/>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6098949504E-2"/>
          <c:y val="1.8189177792275992E-2"/>
          <c:w val="0.95849467396343124"/>
          <c:h val="0.72290171538596193"/>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Sheet1!$B$2:$D$2</c:f>
              <c:numCache>
                <c:formatCode>0%</c:formatCode>
                <c:ptCount val="3"/>
                <c:pt idx="0">
                  <c:v>-7.4999999999999997E-2</c:v>
                </c:pt>
                <c:pt idx="1">
                  <c:v>-0.10400000000000001</c:v>
                </c:pt>
                <c:pt idx="2">
                  <c:v>-9.9000000000000005E-2</c:v>
                </c:pt>
              </c:numCache>
            </c:numRef>
          </c:val>
          <c:extLst>
            <c:ext xmlns:c16="http://schemas.microsoft.com/office/drawing/2014/chart" uri="{C3380CC4-5D6E-409C-BE32-E72D297353CC}">
              <c16:uniqueId val="{00000003-F069-4DAA-B9C7-001BF0010F94}"/>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0080"/>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Sheet1!$B$3:$D$3</c:f>
              <c:numCache>
                <c:formatCode>0%</c:formatCode>
                <c:ptCount val="3"/>
                <c:pt idx="0">
                  <c:v>0.7659999999999999</c:v>
                </c:pt>
                <c:pt idx="1">
                  <c:v>0.73599999999999999</c:v>
                </c:pt>
                <c:pt idx="2">
                  <c:v>0.79</c:v>
                </c:pt>
              </c:numCache>
            </c:numRef>
          </c:val>
          <c:extLst>
            <c:ext xmlns:c16="http://schemas.microsoft.com/office/drawing/2014/chart" uri="{C3380CC4-5D6E-409C-BE32-E72D297353CC}">
              <c16:uniqueId val="{00000004-F069-4DAA-B9C7-001BF0010F94}"/>
            </c:ext>
          </c:extLst>
        </c:ser>
        <c:dLbls>
          <c:showLegendKey val="0"/>
          <c:showVal val="0"/>
          <c:showCatName val="0"/>
          <c:showSerName val="0"/>
          <c:showPercent val="0"/>
          <c:showBubbleSize val="0"/>
        </c:dLbls>
        <c:gapWidth val="100"/>
        <c:overlap val="100"/>
        <c:axId val="276289568"/>
        <c:axId val="276290128"/>
      </c:barChart>
      <c:lineChart>
        <c:grouping val="standard"/>
        <c:varyColors val="0"/>
        <c:ser>
          <c:idx val="2"/>
          <c:order val="2"/>
          <c:tx>
            <c:strRef>
              <c:f>Sheet1!$A$4</c:f>
              <c:strCache>
                <c:ptCount val="1"/>
                <c:pt idx="0">
                  <c:v>% Neto</c:v>
                </c:pt>
              </c:strCache>
            </c:strRef>
          </c:tx>
          <c:spPr>
            <a:ln w="38100">
              <a:noFill/>
              <a:prstDash val="sysDash"/>
            </a:ln>
          </c:spPr>
          <c:marker>
            <c:symbol val="circle"/>
            <c:size val="12"/>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353D-463A-9D44-C7007D3A50CC}"/>
              </c:ext>
            </c:extLst>
          </c:dPt>
          <c:dPt>
            <c:idx val="3"/>
            <c:bubble3D val="0"/>
            <c:extLst>
              <c:ext xmlns:c16="http://schemas.microsoft.com/office/drawing/2014/chart" uri="{C3380CC4-5D6E-409C-BE32-E72D297353CC}">
                <c16:uniqueId val="{00000006-F069-4DAA-B9C7-001BF0010F94}"/>
              </c:ext>
            </c:extLst>
          </c:dPt>
          <c:dPt>
            <c:idx val="4"/>
            <c:bubble3D val="0"/>
            <c:extLst>
              <c:ext xmlns:c16="http://schemas.microsoft.com/office/drawing/2014/chart" uri="{C3380CC4-5D6E-409C-BE32-E72D297353CC}">
                <c16:uniqueId val="{00000002-353D-463A-9D44-C7007D3A50CC}"/>
              </c:ext>
            </c:extLst>
          </c:dPt>
          <c:dPt>
            <c:idx val="6"/>
            <c:bubble3D val="0"/>
            <c:extLst>
              <c:ext xmlns:c16="http://schemas.microsoft.com/office/drawing/2014/chart" uri="{C3380CC4-5D6E-409C-BE32-E72D297353CC}">
                <c16:uniqueId val="{00000008-F069-4DAA-B9C7-001BF0010F94}"/>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Sheet1!$B$4:$D$4</c:f>
              <c:numCache>
                <c:formatCode>0%</c:formatCode>
                <c:ptCount val="3"/>
                <c:pt idx="0">
                  <c:v>0.69099999999999995</c:v>
                </c:pt>
                <c:pt idx="1">
                  <c:v>0.63200000000000001</c:v>
                </c:pt>
                <c:pt idx="2">
                  <c:v>0.69099999999999995</c:v>
                </c:pt>
              </c:numCache>
            </c:numRef>
          </c:val>
          <c:smooth val="0"/>
          <c:extLst>
            <c:ext xmlns:c16="http://schemas.microsoft.com/office/drawing/2014/chart" uri="{C3380CC4-5D6E-409C-BE32-E72D297353CC}">
              <c16:uniqueId val="{00000009-F069-4DAA-B9C7-001BF0010F94}"/>
            </c:ext>
          </c:extLst>
        </c:ser>
        <c:dLbls>
          <c:showLegendKey val="0"/>
          <c:showVal val="0"/>
          <c:showCatName val="0"/>
          <c:showSerName val="0"/>
          <c:showPercent val="0"/>
          <c:showBubbleSize val="0"/>
        </c:dLbls>
        <c:marker val="1"/>
        <c:smooth val="0"/>
        <c:axId val="276289568"/>
        <c:axId val="276290128"/>
      </c:lineChart>
      <c:catAx>
        <c:axId val="276289568"/>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76290128"/>
        <c:crosses val="autoZero"/>
        <c:auto val="1"/>
        <c:lblAlgn val="ctr"/>
        <c:lblOffset val="100"/>
        <c:tickLblSkip val="1"/>
        <c:tickMarkSkip val="1"/>
        <c:noMultiLvlLbl val="0"/>
      </c:catAx>
      <c:valAx>
        <c:axId val="276290128"/>
        <c:scaling>
          <c:orientation val="minMax"/>
          <c:max val="1"/>
          <c:min val="-0.60000000000000064"/>
        </c:scaling>
        <c:delete val="1"/>
        <c:axPos val="l"/>
        <c:numFmt formatCode="0%" sourceLinked="1"/>
        <c:majorTickMark val="out"/>
        <c:minorTickMark val="none"/>
        <c:tickLblPos val="nextTo"/>
        <c:crossAx val="276289568"/>
        <c:crosses val="autoZero"/>
        <c:crossBetween val="between"/>
        <c:majorUnit val="0.2"/>
        <c:minorUnit val="0.2"/>
      </c:valAx>
      <c:spPr>
        <a:noFill/>
        <a:ln w="25374">
          <a:noFill/>
          <a:prstDash val="dash"/>
        </a:ln>
      </c:spPr>
    </c:plotArea>
    <c:legend>
      <c:legendPos val="l"/>
      <c:layout>
        <c:manualLayout>
          <c:xMode val="edge"/>
          <c:yMode val="edge"/>
          <c:x val="7.5520005380576877E-2"/>
          <c:y val="0.58843964323791031"/>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41-441A-878C-4295E9838568}"/>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41-441A-878C-4295E9838568}"/>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41-441A-878C-4295E9838568}"/>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Sheet1!$B$2:$M$2</c:f>
              <c:numCache>
                <c:formatCode>0%</c:formatCode>
                <c:ptCount val="12"/>
                <c:pt idx="0">
                  <c:v>-7.4999999999999997E-2</c:v>
                </c:pt>
                <c:pt idx="1">
                  <c:v>-8.199999999999999E-2</c:v>
                </c:pt>
                <c:pt idx="2">
                  <c:v>-5.7000000000000002E-2</c:v>
                </c:pt>
                <c:pt idx="3">
                  <c:v>-7.5999999999999998E-2</c:v>
                </c:pt>
                <c:pt idx="4">
                  <c:v>-0.10300000000000001</c:v>
                </c:pt>
                <c:pt idx="5">
                  <c:v>-8.5999999999999993E-2</c:v>
                </c:pt>
                <c:pt idx="6">
                  <c:v>-0.158</c:v>
                </c:pt>
                <c:pt idx="7">
                  <c:v>-8.900000000000001E-2</c:v>
                </c:pt>
                <c:pt idx="8">
                  <c:v>-0.09</c:v>
                </c:pt>
                <c:pt idx="9">
                  <c:v>-0.11</c:v>
                </c:pt>
                <c:pt idx="10">
                  <c:v>-7.0999999999999994E-2</c:v>
                </c:pt>
                <c:pt idx="11">
                  <c:v>0</c:v>
                </c:pt>
              </c:numCache>
            </c:numRef>
          </c:val>
          <c:extLst>
            <c:ext xmlns:c16="http://schemas.microsoft.com/office/drawing/2014/chart" uri="{C3380CC4-5D6E-409C-BE32-E72D297353CC}">
              <c16:uniqueId val="{00000003-9F41-441A-878C-4295E9838568}"/>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Sheet1!$B$3:$M$3</c:f>
              <c:numCache>
                <c:formatCode>0%</c:formatCode>
                <c:ptCount val="12"/>
                <c:pt idx="0">
                  <c:v>0.76200000000000001</c:v>
                </c:pt>
                <c:pt idx="1">
                  <c:v>0.76800000000000002</c:v>
                </c:pt>
                <c:pt idx="2">
                  <c:v>0.7609999999999999</c:v>
                </c:pt>
                <c:pt idx="3">
                  <c:v>0.72299999999999998</c:v>
                </c:pt>
                <c:pt idx="4">
                  <c:v>0.73299999999999998</c:v>
                </c:pt>
                <c:pt idx="5">
                  <c:v>0.75099999999999989</c:v>
                </c:pt>
                <c:pt idx="6">
                  <c:v>0.69099999999999995</c:v>
                </c:pt>
                <c:pt idx="7">
                  <c:v>0.69200000000000006</c:v>
                </c:pt>
                <c:pt idx="8">
                  <c:v>0.78900000000000003</c:v>
                </c:pt>
                <c:pt idx="9">
                  <c:v>0.75099999999999989</c:v>
                </c:pt>
                <c:pt idx="10">
                  <c:v>0.89</c:v>
                </c:pt>
                <c:pt idx="11">
                  <c:v>0.78200000000000003</c:v>
                </c:pt>
              </c:numCache>
            </c:numRef>
          </c:val>
          <c:extLst>
            <c:ext xmlns:c16="http://schemas.microsoft.com/office/drawing/2014/chart" uri="{C3380CC4-5D6E-409C-BE32-E72D297353CC}">
              <c16:uniqueId val="{00000004-9F41-441A-878C-4295E9838568}"/>
            </c:ext>
          </c:extLst>
        </c:ser>
        <c:dLbls>
          <c:showLegendKey val="0"/>
          <c:showVal val="0"/>
          <c:showCatName val="0"/>
          <c:showSerName val="0"/>
          <c:showPercent val="0"/>
          <c:showBubbleSize val="0"/>
        </c:dLbls>
        <c:gapWidth val="100"/>
        <c:overlap val="100"/>
        <c:axId val="256544880"/>
        <c:axId val="25654544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3"/>
            <c:bubble3D val="0"/>
            <c:extLst>
              <c:ext xmlns:c16="http://schemas.microsoft.com/office/drawing/2014/chart" uri="{C3380CC4-5D6E-409C-BE32-E72D297353CC}">
                <c16:uniqueId val="{00000006-9F41-441A-878C-4295E9838568}"/>
              </c:ext>
            </c:extLst>
          </c:dPt>
          <c:dPt>
            <c:idx val="6"/>
            <c:bubble3D val="0"/>
            <c:extLst>
              <c:ext xmlns:c16="http://schemas.microsoft.com/office/drawing/2014/chart" uri="{C3380CC4-5D6E-409C-BE32-E72D297353CC}">
                <c16:uniqueId val="{00000008-9F41-441A-878C-4295E9838568}"/>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Sheet1!$B$4:$M$4</c:f>
              <c:numCache>
                <c:formatCode>0%</c:formatCode>
                <c:ptCount val="12"/>
                <c:pt idx="0">
                  <c:v>0.68700000000000006</c:v>
                </c:pt>
                <c:pt idx="1">
                  <c:v>0.68599999999999994</c:v>
                </c:pt>
                <c:pt idx="2">
                  <c:v>0.70299999999999996</c:v>
                </c:pt>
                <c:pt idx="3">
                  <c:v>0.64700000000000002</c:v>
                </c:pt>
                <c:pt idx="4">
                  <c:v>0.63</c:v>
                </c:pt>
                <c:pt idx="5">
                  <c:v>0.66500000000000004</c:v>
                </c:pt>
                <c:pt idx="6">
                  <c:v>0.53299999999999992</c:v>
                </c:pt>
                <c:pt idx="7">
                  <c:v>0.60399999999999998</c:v>
                </c:pt>
                <c:pt idx="8">
                  <c:v>0.7</c:v>
                </c:pt>
                <c:pt idx="9">
                  <c:v>0.64200000000000002</c:v>
                </c:pt>
                <c:pt idx="10">
                  <c:v>0.81900000000000006</c:v>
                </c:pt>
                <c:pt idx="11">
                  <c:v>0.78200000000000003</c:v>
                </c:pt>
              </c:numCache>
            </c:numRef>
          </c:val>
          <c:smooth val="0"/>
          <c:extLst>
            <c:ext xmlns:c16="http://schemas.microsoft.com/office/drawing/2014/chart" uri="{C3380CC4-5D6E-409C-BE32-E72D297353CC}">
              <c16:uniqueId val="{00000009-9F41-441A-878C-4295E9838568}"/>
            </c:ext>
          </c:extLst>
        </c:ser>
        <c:dLbls>
          <c:showLegendKey val="0"/>
          <c:showVal val="0"/>
          <c:showCatName val="0"/>
          <c:showSerName val="0"/>
          <c:showPercent val="0"/>
          <c:showBubbleSize val="0"/>
        </c:dLbls>
        <c:marker val="1"/>
        <c:smooth val="0"/>
        <c:axId val="256544880"/>
        <c:axId val="256545440"/>
      </c:lineChart>
      <c:catAx>
        <c:axId val="25654488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6545440"/>
        <c:crosses val="autoZero"/>
        <c:auto val="1"/>
        <c:lblAlgn val="ctr"/>
        <c:lblOffset val="100"/>
        <c:tickLblSkip val="1"/>
        <c:tickMarkSkip val="1"/>
        <c:noMultiLvlLbl val="0"/>
      </c:catAx>
      <c:valAx>
        <c:axId val="256545440"/>
        <c:scaling>
          <c:orientation val="minMax"/>
          <c:max val="1"/>
          <c:min val="-0.60000000000000064"/>
        </c:scaling>
        <c:delete val="1"/>
        <c:axPos val="l"/>
        <c:numFmt formatCode="0%" sourceLinked="1"/>
        <c:majorTickMark val="out"/>
        <c:minorTickMark val="none"/>
        <c:tickLblPos val="nextTo"/>
        <c:crossAx val="256544880"/>
        <c:crosses val="autoZero"/>
        <c:crossBetween val="between"/>
        <c:majorUnit val="0.2"/>
        <c:minorUnit val="0.2"/>
      </c:valAx>
      <c:spPr>
        <a:noFill/>
        <a:ln w="25374">
          <a:noFill/>
          <a:prstDash val="dash"/>
        </a:ln>
      </c:spPr>
    </c:plotArea>
    <c:legend>
      <c:legendPos val="l"/>
      <c:layout>
        <c:manualLayout>
          <c:xMode val="edge"/>
          <c:yMode val="edge"/>
          <c:x val="6.3030229721480049E-2"/>
          <c:y val="0.73685016628741462"/>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314636245224725E-2"/>
          <c:y val="0.25693390940608679"/>
          <c:w val="0.89278588799135017"/>
          <c:h val="0.65310798802005998"/>
        </c:manualLayout>
      </c:layout>
      <c:barChart>
        <c:barDir val="col"/>
        <c:grouping val="percentStacked"/>
        <c:varyColors val="0"/>
        <c:ser>
          <c:idx val="0"/>
          <c:order val="0"/>
          <c:tx>
            <c:strRef>
              <c:f>Hoja1!$A$2</c:f>
              <c:strCache>
                <c:ptCount val="1"/>
                <c:pt idx="0">
                  <c:v>NS/NR</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lang="es-ES" sz="1200" b="1">
                    <a:solidFill>
                      <a:schemeClr val="bg1"/>
                    </a:solidFill>
                    <a:latin typeface="Calibri" panose="020F0502020204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Serie 1</c:v>
                </c:pt>
                <c:pt idx="1">
                  <c:v>Serie 12</c:v>
                </c:pt>
                <c:pt idx="2">
                  <c:v>Serie 2</c:v>
                </c:pt>
                <c:pt idx="3">
                  <c:v>Serie 22</c:v>
                </c:pt>
              </c:strCache>
            </c:strRef>
          </c:cat>
          <c:val>
            <c:numRef>
              <c:f>Hoja1!$B$2:$E$2</c:f>
            </c:numRef>
          </c:val>
          <c:extLst>
            <c:ext xmlns:c16="http://schemas.microsoft.com/office/drawing/2014/chart" uri="{C3380CC4-5D6E-409C-BE32-E72D297353CC}">
              <c16:uniqueId val="{00000000-B3C8-4D3E-A748-D481066E7DB8}"/>
            </c:ext>
          </c:extLst>
        </c:ser>
        <c:ser>
          <c:idx val="1"/>
          <c:order val="1"/>
          <c:tx>
            <c:strRef>
              <c:f>Hoja1!$A$3</c:f>
              <c:strCache>
                <c:ptCount val="1"/>
                <c:pt idx="0">
                  <c:v>SI</c:v>
                </c:pt>
              </c:strCache>
            </c:strRef>
          </c:tx>
          <c:spPr>
            <a:solidFill>
              <a:srgbClr val="003EA7"/>
            </a:solidFill>
          </c:spPr>
          <c:invertIfNegative val="0"/>
          <c:dLbls>
            <c:spPr>
              <a:noFill/>
              <a:ln>
                <a:noFill/>
              </a:ln>
              <a:effectLst/>
            </c:spPr>
            <c:txPr>
              <a:bodyPr/>
              <a:lstStyle/>
              <a:p>
                <a:pPr>
                  <a:defRPr lang="es-ES" sz="1200" b="1">
                    <a:solidFill>
                      <a:schemeClr val="bg1"/>
                    </a:solidFill>
                    <a:latin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Hoja1!$B$1:$E$1</c:f>
              <c:strCache>
                <c:ptCount val="4"/>
                <c:pt idx="0">
                  <c:v>Serie 1</c:v>
                </c:pt>
                <c:pt idx="1">
                  <c:v>Serie 12</c:v>
                </c:pt>
                <c:pt idx="2">
                  <c:v>Serie 2</c:v>
                </c:pt>
                <c:pt idx="3">
                  <c:v>Serie 22</c:v>
                </c:pt>
              </c:strCache>
            </c:strRef>
          </c:cat>
          <c:val>
            <c:numRef>
              <c:f>Hoja1!$B$3:$E$3</c:f>
              <c:numCache>
                <c:formatCode>0%</c:formatCode>
                <c:ptCount val="4"/>
                <c:pt idx="0">
                  <c:v>0.60499999999999998</c:v>
                </c:pt>
                <c:pt idx="1">
                  <c:v>0.53500000000000003</c:v>
                </c:pt>
                <c:pt idx="2">
                  <c:v>0.72</c:v>
                </c:pt>
                <c:pt idx="3">
                  <c:v>0.90200000000000002</c:v>
                </c:pt>
              </c:numCache>
            </c:numRef>
          </c:val>
          <c:extLst>
            <c:ext xmlns:c16="http://schemas.microsoft.com/office/drawing/2014/chart" uri="{C3380CC4-5D6E-409C-BE32-E72D297353CC}">
              <c16:uniqueId val="{00000001-B3C8-4D3E-A748-D481066E7DB8}"/>
            </c:ext>
          </c:extLst>
        </c:ser>
        <c:ser>
          <c:idx val="2"/>
          <c:order val="2"/>
          <c:tx>
            <c:strRef>
              <c:f>Hoja1!$A$4</c:f>
              <c:strCache>
                <c:ptCount val="1"/>
                <c:pt idx="0">
                  <c:v>NO</c:v>
                </c:pt>
              </c:strCache>
            </c:strRef>
          </c:tx>
          <c:spPr>
            <a:solidFill>
              <a:srgbClr val="A03192"/>
            </a:solidFill>
          </c:spPr>
          <c:invertIfNegative val="0"/>
          <c:dLbls>
            <c:spPr>
              <a:noFill/>
              <a:ln>
                <a:noFill/>
              </a:ln>
              <a:effectLst/>
            </c:spPr>
            <c:txPr>
              <a:bodyPr wrap="square" lIns="38100" tIns="19050" rIns="38100" bIns="19050" anchor="ctr" anchorCtr="0">
                <a:spAutoFit/>
              </a:bodyPr>
              <a:lstStyle/>
              <a:p>
                <a:pPr algn="ctr">
                  <a:defRPr lang="es-CL" sz="1200" b="1" i="0" u="none" strike="noStrike" kern="1200" baseline="0">
                    <a:solidFill>
                      <a:schemeClr val="bg1"/>
                    </a:solidFill>
                    <a:latin typeface="Calibri"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Serie 1</c:v>
                </c:pt>
                <c:pt idx="1">
                  <c:v>Serie 12</c:v>
                </c:pt>
                <c:pt idx="2">
                  <c:v>Serie 2</c:v>
                </c:pt>
                <c:pt idx="3">
                  <c:v>Serie 22</c:v>
                </c:pt>
              </c:strCache>
            </c:strRef>
          </c:cat>
          <c:val>
            <c:numRef>
              <c:f>Hoja1!$B$4:$E$4</c:f>
              <c:numCache>
                <c:formatCode>0%</c:formatCode>
                <c:ptCount val="4"/>
                <c:pt idx="0">
                  <c:v>0.39500000000000002</c:v>
                </c:pt>
                <c:pt idx="1">
                  <c:v>0.46500000000000002</c:v>
                </c:pt>
                <c:pt idx="2">
                  <c:v>0.28000000000000003</c:v>
                </c:pt>
                <c:pt idx="3">
                  <c:v>9.8000000000000004E-2</c:v>
                </c:pt>
              </c:numCache>
            </c:numRef>
          </c:val>
          <c:extLst>
            <c:ext xmlns:c16="http://schemas.microsoft.com/office/drawing/2014/chart" uri="{C3380CC4-5D6E-409C-BE32-E72D297353CC}">
              <c16:uniqueId val="{00000002-B3C8-4D3E-A748-D481066E7DB8}"/>
            </c:ext>
          </c:extLst>
        </c:ser>
        <c:dLbls>
          <c:showLegendKey val="0"/>
          <c:showVal val="0"/>
          <c:showCatName val="0"/>
          <c:showSerName val="0"/>
          <c:showPercent val="0"/>
          <c:showBubbleSize val="0"/>
        </c:dLbls>
        <c:gapWidth val="70"/>
        <c:overlap val="100"/>
        <c:axId val="276304688"/>
        <c:axId val="276313648"/>
      </c:barChart>
      <c:catAx>
        <c:axId val="276304688"/>
        <c:scaling>
          <c:orientation val="minMax"/>
        </c:scaling>
        <c:delete val="1"/>
        <c:axPos val="b"/>
        <c:numFmt formatCode="General" sourceLinked="0"/>
        <c:majorTickMark val="out"/>
        <c:minorTickMark val="none"/>
        <c:tickLblPos val="nextTo"/>
        <c:crossAx val="276313648"/>
        <c:crosses val="autoZero"/>
        <c:auto val="1"/>
        <c:lblAlgn val="ctr"/>
        <c:lblOffset val="100"/>
        <c:noMultiLvlLbl val="0"/>
      </c:catAx>
      <c:valAx>
        <c:axId val="276313648"/>
        <c:scaling>
          <c:orientation val="minMax"/>
          <c:max val="1"/>
          <c:min val="0"/>
        </c:scaling>
        <c:delete val="1"/>
        <c:axPos val="l"/>
        <c:numFmt formatCode="0%" sourceLinked="1"/>
        <c:majorTickMark val="out"/>
        <c:minorTickMark val="none"/>
        <c:tickLblPos val="nextTo"/>
        <c:crossAx val="276304688"/>
        <c:crosses val="autoZero"/>
        <c:crossBetween val="between"/>
        <c:majorUnit val="0.5"/>
        <c:minorUnit val="0.5"/>
      </c:valAx>
    </c:plotArea>
    <c:legend>
      <c:legendPos val="l"/>
      <c:layout>
        <c:manualLayout>
          <c:xMode val="edge"/>
          <c:yMode val="edge"/>
          <c:x val="1.0111953773925604E-2"/>
          <c:y val="0.27252845926820662"/>
          <c:w val="7.3182754676876557E-2"/>
          <c:h val="0.51705384817945366"/>
        </c:manualLayout>
      </c:layout>
      <c:overlay val="0"/>
      <c:txPr>
        <a:bodyPr/>
        <a:lstStyle/>
        <a:p>
          <a:pPr>
            <a:defRPr lang="es-ES" sz="1600">
              <a:latin typeface="Calibri" pitchFamily="34" charset="0"/>
            </a:defRPr>
          </a:pPr>
          <a:endParaRPr lang="es-CL"/>
        </a:p>
      </c:txPr>
    </c:legend>
    <c:plotVisOnly val="1"/>
    <c:dispBlanksAs val="gap"/>
    <c:showDLblsOverMax val="0"/>
  </c:chart>
  <c:txPr>
    <a:bodyPr/>
    <a:lstStyle/>
    <a:p>
      <a:pPr>
        <a:defRPr sz="1800"/>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05284618528503E-2"/>
          <c:y val="0.10660395748134255"/>
          <c:w val="0.95849469951577437"/>
          <c:h val="0.7386899727834777"/>
        </c:manualLayout>
      </c:layout>
      <c:barChart>
        <c:barDir val="col"/>
        <c:grouping val="clustered"/>
        <c:varyColors val="0"/>
        <c:ser>
          <c:idx val="0"/>
          <c:order val="0"/>
          <c:tx>
            <c:strRef>
              <c:f>Sheet1!$A$2</c:f>
              <c:strCache>
                <c:ptCount val="1"/>
                <c:pt idx="0">
                  <c:v>%neto</c:v>
                </c:pt>
              </c:strCache>
            </c:strRef>
          </c:tx>
          <c:spPr>
            <a:solidFill>
              <a:srgbClr val="A03192"/>
            </a:solidFill>
            <a:ln w="25841">
              <a:noFill/>
            </a:ln>
          </c:spPr>
          <c:invertIfNegative val="0"/>
          <c:val>
            <c:numRef>
              <c:f>Sheet1!$B$2:$I$2</c:f>
              <c:numCache>
                <c:formatCode>0%</c:formatCode>
                <c:ptCount val="8"/>
                <c:pt idx="0">
                  <c:v>7.8E-2</c:v>
                </c:pt>
                <c:pt idx="1">
                  <c:v>0.09</c:v>
                </c:pt>
                <c:pt idx="2">
                  <c:v>6.8000000000000005E-2</c:v>
                </c:pt>
                <c:pt idx="3">
                  <c:v>3.5000000000000003E-2</c:v>
                </c:pt>
                <c:pt idx="4">
                  <c:v>0.09</c:v>
                </c:pt>
                <c:pt idx="5">
                  <c:v>0.11</c:v>
                </c:pt>
                <c:pt idx="6">
                  <c:v>0.06</c:v>
                </c:pt>
                <c:pt idx="7">
                  <c:v>0.03</c:v>
                </c:pt>
              </c:numCache>
            </c:numRef>
          </c:val>
          <c:extLst>
            <c:ext xmlns:c16="http://schemas.microsoft.com/office/drawing/2014/chart" uri="{C3380CC4-5D6E-409C-BE32-E72D297353CC}">
              <c16:uniqueId val="{00000000-8925-4351-82F7-A1D4282EAAB8}"/>
            </c:ext>
          </c:extLst>
        </c:ser>
        <c:ser>
          <c:idx val="1"/>
          <c:order val="1"/>
          <c:tx>
            <c:strRef>
              <c:f>Sheet1!$A$2</c:f>
              <c:strCache>
                <c:ptCount val="1"/>
                <c:pt idx="0">
                  <c:v>%neto</c:v>
                </c:pt>
              </c:strCache>
            </c:strRef>
          </c:tx>
          <c:spPr>
            <a:solidFill>
              <a:srgbClr val="003EA7"/>
            </a:solidFill>
            <a:ln w="25841">
              <a:noFill/>
            </a:ln>
          </c:spPr>
          <c:invertIfNegative val="0"/>
          <c:dPt>
            <c:idx val="0"/>
            <c:invertIfNegative val="0"/>
            <c:bubble3D val="0"/>
            <c:spPr>
              <a:solidFill>
                <a:srgbClr val="519AE8"/>
              </a:solidFill>
              <a:ln w="25841">
                <a:noFill/>
              </a:ln>
            </c:spPr>
            <c:extLst>
              <c:ext xmlns:c16="http://schemas.microsoft.com/office/drawing/2014/chart" uri="{C3380CC4-5D6E-409C-BE32-E72D297353CC}">
                <c16:uniqueId val="{00000002-8925-4351-82F7-A1D4282EAAB8}"/>
              </c:ext>
            </c:extLst>
          </c:dPt>
          <c:dPt>
            <c:idx val="1"/>
            <c:invertIfNegative val="0"/>
            <c:bubble3D val="0"/>
            <c:spPr>
              <a:solidFill>
                <a:srgbClr val="519AE8"/>
              </a:solidFill>
              <a:ln w="25841">
                <a:noFill/>
              </a:ln>
            </c:spPr>
            <c:extLst>
              <c:ext xmlns:c16="http://schemas.microsoft.com/office/drawing/2014/chart" uri="{C3380CC4-5D6E-409C-BE32-E72D297353CC}">
                <c16:uniqueId val="{00000004-8925-4351-82F7-A1D4282EAAB8}"/>
              </c:ext>
            </c:extLst>
          </c:dPt>
          <c:dPt>
            <c:idx val="2"/>
            <c:invertIfNegative val="0"/>
            <c:bubble3D val="0"/>
            <c:spPr>
              <a:solidFill>
                <a:srgbClr val="519AE8"/>
              </a:solidFill>
              <a:ln w="25841">
                <a:noFill/>
              </a:ln>
            </c:spPr>
            <c:extLst>
              <c:ext xmlns:c16="http://schemas.microsoft.com/office/drawing/2014/chart" uri="{C3380CC4-5D6E-409C-BE32-E72D297353CC}">
                <c16:uniqueId val="{00000006-8925-4351-82F7-A1D4282EAAB8}"/>
              </c:ext>
            </c:extLst>
          </c:dPt>
          <c:dPt>
            <c:idx val="3"/>
            <c:invertIfNegative val="0"/>
            <c:bubble3D val="0"/>
            <c:spPr>
              <a:solidFill>
                <a:srgbClr val="519AE8"/>
              </a:solidFill>
              <a:ln w="25841">
                <a:noFill/>
              </a:ln>
            </c:spPr>
            <c:extLst>
              <c:ext xmlns:c16="http://schemas.microsoft.com/office/drawing/2014/chart" uri="{C3380CC4-5D6E-409C-BE32-E72D297353CC}">
                <c16:uniqueId val="{00000008-8925-4351-82F7-A1D4282EAAB8}"/>
              </c:ext>
            </c:extLst>
          </c:dPt>
          <c:dPt>
            <c:idx val="4"/>
            <c:invertIfNegative val="0"/>
            <c:bubble3D val="0"/>
            <c:spPr>
              <a:solidFill>
                <a:srgbClr val="BDD7EE"/>
              </a:solidFill>
              <a:ln w="25841">
                <a:noFill/>
              </a:ln>
            </c:spPr>
            <c:extLst>
              <c:ext xmlns:c16="http://schemas.microsoft.com/office/drawing/2014/chart" uri="{C3380CC4-5D6E-409C-BE32-E72D297353CC}">
                <c16:uniqueId val="{0000000A-8925-4351-82F7-A1D4282EAAB8}"/>
              </c:ext>
            </c:extLst>
          </c:dPt>
          <c:dPt>
            <c:idx val="5"/>
            <c:invertIfNegative val="0"/>
            <c:bubble3D val="0"/>
            <c:spPr>
              <a:solidFill>
                <a:srgbClr val="BDD7EE"/>
              </a:solidFill>
              <a:ln w="25841">
                <a:noFill/>
              </a:ln>
            </c:spPr>
            <c:extLst>
              <c:ext xmlns:c16="http://schemas.microsoft.com/office/drawing/2014/chart" uri="{C3380CC4-5D6E-409C-BE32-E72D297353CC}">
                <c16:uniqueId val="{0000000C-8925-4351-82F7-A1D4282EAAB8}"/>
              </c:ext>
            </c:extLst>
          </c:dPt>
          <c:dPt>
            <c:idx val="6"/>
            <c:invertIfNegative val="0"/>
            <c:bubble3D val="0"/>
            <c:spPr>
              <a:solidFill>
                <a:srgbClr val="BDD7EE"/>
              </a:solidFill>
              <a:ln w="25841">
                <a:noFill/>
              </a:ln>
            </c:spPr>
            <c:extLst>
              <c:ext xmlns:c16="http://schemas.microsoft.com/office/drawing/2014/chart" uri="{C3380CC4-5D6E-409C-BE32-E72D297353CC}">
                <c16:uniqueId val="{0000000E-8925-4351-82F7-A1D4282EAAB8}"/>
              </c:ext>
            </c:extLst>
          </c:dPt>
          <c:dPt>
            <c:idx val="7"/>
            <c:invertIfNegative val="0"/>
            <c:bubble3D val="0"/>
            <c:spPr>
              <a:solidFill>
                <a:srgbClr val="BDD7EE"/>
              </a:solidFill>
              <a:ln w="25841">
                <a:noFill/>
              </a:ln>
            </c:spPr>
            <c:extLst>
              <c:ext xmlns:c16="http://schemas.microsoft.com/office/drawing/2014/chart" uri="{C3380CC4-5D6E-409C-BE32-E72D297353CC}">
                <c16:uniqueId val="{00000010-8925-4351-82F7-A1D4282EAAB8}"/>
              </c:ext>
            </c:extLst>
          </c:dPt>
          <c:dPt>
            <c:idx val="8"/>
            <c:invertIfNegative val="0"/>
            <c:bubble3D val="0"/>
            <c:spPr>
              <a:solidFill>
                <a:srgbClr val="92D050"/>
              </a:solidFill>
              <a:ln w="25841">
                <a:noFill/>
              </a:ln>
            </c:spPr>
            <c:extLst>
              <c:ext xmlns:c16="http://schemas.microsoft.com/office/drawing/2014/chart" uri="{C3380CC4-5D6E-409C-BE32-E72D297353CC}">
                <c16:uniqueId val="{00000012-8925-4351-82F7-A1D4282EAAB8}"/>
              </c:ext>
            </c:extLst>
          </c:dPt>
          <c:dPt>
            <c:idx val="9"/>
            <c:invertIfNegative val="0"/>
            <c:bubble3D val="0"/>
            <c:spPr>
              <a:solidFill>
                <a:srgbClr val="92D050"/>
              </a:solidFill>
              <a:ln w="25841">
                <a:noFill/>
              </a:ln>
            </c:spPr>
            <c:extLst>
              <c:ext xmlns:c16="http://schemas.microsoft.com/office/drawing/2014/chart" uri="{C3380CC4-5D6E-409C-BE32-E72D297353CC}">
                <c16:uniqueId val="{00000014-8925-4351-82F7-A1D4282EAAB8}"/>
              </c:ext>
            </c:extLst>
          </c:dPt>
          <c:dPt>
            <c:idx val="10"/>
            <c:invertIfNegative val="0"/>
            <c:bubble3D val="0"/>
            <c:spPr>
              <a:solidFill>
                <a:srgbClr val="92D050"/>
              </a:solidFill>
              <a:ln w="25841">
                <a:noFill/>
              </a:ln>
            </c:spPr>
            <c:extLst>
              <c:ext xmlns:c16="http://schemas.microsoft.com/office/drawing/2014/chart" uri="{C3380CC4-5D6E-409C-BE32-E72D297353CC}">
                <c16:uniqueId val="{00000016-8925-4351-82F7-A1D4282EAAB8}"/>
              </c:ext>
            </c:extLst>
          </c:dPt>
          <c:dPt>
            <c:idx val="11"/>
            <c:invertIfNegative val="0"/>
            <c:bubble3D val="0"/>
            <c:spPr>
              <a:solidFill>
                <a:srgbClr val="92D050"/>
              </a:solidFill>
              <a:ln w="25841">
                <a:noFill/>
              </a:ln>
            </c:spPr>
            <c:extLst>
              <c:ext xmlns:c16="http://schemas.microsoft.com/office/drawing/2014/chart" uri="{C3380CC4-5D6E-409C-BE32-E72D297353CC}">
                <c16:uniqueId val="{00000018-8925-4351-82F7-A1D4282EAAB8}"/>
              </c:ext>
            </c:extLst>
          </c:dPt>
          <c:dLbls>
            <c:spPr>
              <a:noFill/>
              <a:ln>
                <a:noFill/>
              </a:ln>
              <a:effectLst/>
            </c:spPr>
            <c:txPr>
              <a:bodyPr wrap="square" lIns="38100" tIns="19050" rIns="38100" bIns="19050" anchor="ctr" anchorCtr="0">
                <a:spAutoFit/>
              </a:bodyPr>
              <a:lstStyle/>
              <a:p>
                <a:pPr algn="ctr">
                  <a:defRPr lang="es-CL" sz="1197"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Sheet1!$B$2:$I$2</c:f>
              <c:numCache>
                <c:formatCode>0%</c:formatCode>
                <c:ptCount val="8"/>
                <c:pt idx="0">
                  <c:v>7.8E-2</c:v>
                </c:pt>
                <c:pt idx="1">
                  <c:v>0.09</c:v>
                </c:pt>
                <c:pt idx="2">
                  <c:v>6.8000000000000005E-2</c:v>
                </c:pt>
                <c:pt idx="3">
                  <c:v>3.5000000000000003E-2</c:v>
                </c:pt>
                <c:pt idx="4">
                  <c:v>0.09</c:v>
                </c:pt>
                <c:pt idx="5">
                  <c:v>0.11</c:v>
                </c:pt>
                <c:pt idx="6">
                  <c:v>0.06</c:v>
                </c:pt>
                <c:pt idx="7">
                  <c:v>0.03</c:v>
                </c:pt>
              </c:numCache>
            </c:numRef>
          </c:val>
          <c:extLst>
            <c:ext xmlns:c16="http://schemas.microsoft.com/office/drawing/2014/chart" uri="{C3380CC4-5D6E-409C-BE32-E72D297353CC}">
              <c16:uniqueId val="{00000019-8925-4351-82F7-A1D4282EAAB8}"/>
            </c:ext>
          </c:extLst>
        </c:ser>
        <c:dLbls>
          <c:showLegendKey val="0"/>
          <c:showVal val="0"/>
          <c:showCatName val="0"/>
          <c:showSerName val="0"/>
          <c:showPercent val="0"/>
          <c:showBubbleSize val="0"/>
        </c:dLbls>
        <c:gapWidth val="100"/>
        <c:overlap val="100"/>
        <c:axId val="248926560"/>
        <c:axId val="248927120"/>
      </c:barChart>
      <c:catAx>
        <c:axId val="24892656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48927120"/>
        <c:crosses val="autoZero"/>
        <c:auto val="1"/>
        <c:lblAlgn val="ctr"/>
        <c:lblOffset val="100"/>
        <c:tickLblSkip val="1"/>
        <c:tickMarkSkip val="1"/>
        <c:noMultiLvlLbl val="0"/>
      </c:catAx>
      <c:valAx>
        <c:axId val="248927120"/>
        <c:scaling>
          <c:orientation val="minMax"/>
          <c:max val="0.60000000000000009"/>
          <c:min val="-1.0000000000000008E-14"/>
        </c:scaling>
        <c:delete val="1"/>
        <c:axPos val="l"/>
        <c:numFmt formatCode="0%" sourceLinked="1"/>
        <c:majorTickMark val="out"/>
        <c:minorTickMark val="none"/>
        <c:tickLblPos val="nextTo"/>
        <c:crossAx val="248926560"/>
        <c:crosses val="autoZero"/>
        <c:crossBetween val="between"/>
        <c:majorUnit val="0.2"/>
        <c:minorUnit val="0.2"/>
      </c:valAx>
      <c:spPr>
        <a:noFill/>
        <a:ln w="25374">
          <a:noFill/>
          <a:prstDash val="dash"/>
        </a:ln>
      </c:spPr>
    </c:plotArea>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55042335633E-2"/>
          <c:y val="0.10660395748134238"/>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1-4C08-A686-AF96DC7E88D8}"/>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1-4C08-A686-AF96DC7E88D8}"/>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1-4C08-A686-AF96DC7E88D8}"/>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-6.9000000000000006E-2</c:v>
                </c:pt>
                <c:pt idx="1">
                  <c:v>-7.0000000000000007E-2</c:v>
                </c:pt>
                <c:pt idx="2">
                  <c:v>-8.3000000000000004E-2</c:v>
                </c:pt>
                <c:pt idx="3">
                  <c:v>-3.7999999999999999E-2</c:v>
                </c:pt>
              </c:numCache>
            </c:numRef>
          </c:val>
          <c:extLst>
            <c:ext xmlns:c16="http://schemas.microsoft.com/office/drawing/2014/chart" uri="{C3380CC4-5D6E-409C-BE32-E72D297353CC}">
              <c16:uniqueId val="{00000003-0E91-4C08-A686-AF96DC7E88D8}"/>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0.82</c:v>
                </c:pt>
                <c:pt idx="1">
                  <c:v>0.83499999999999996</c:v>
                </c:pt>
                <c:pt idx="2">
                  <c:v>0.77400000000000002</c:v>
                </c:pt>
                <c:pt idx="3">
                  <c:v>0.84400000000000008</c:v>
                </c:pt>
              </c:numCache>
            </c:numRef>
          </c:val>
          <c:extLst>
            <c:ext xmlns:c16="http://schemas.microsoft.com/office/drawing/2014/chart" uri="{C3380CC4-5D6E-409C-BE32-E72D297353CC}">
              <c16:uniqueId val="{00000004-0E91-4C08-A686-AF96DC7E88D8}"/>
            </c:ext>
          </c:extLst>
        </c:ser>
        <c:dLbls>
          <c:showLegendKey val="0"/>
          <c:showVal val="0"/>
          <c:showCatName val="0"/>
          <c:showSerName val="0"/>
          <c:showPercent val="0"/>
          <c:showBubbleSize val="0"/>
        </c:dLbls>
        <c:gapWidth val="100"/>
        <c:overlap val="100"/>
        <c:axId val="376293760"/>
        <c:axId val="376294320"/>
      </c:barChart>
      <c:lineChart>
        <c:grouping val="standard"/>
        <c:varyColors val="0"/>
        <c:ser>
          <c:idx val="2"/>
          <c:order val="2"/>
          <c:tx>
            <c:strRef>
              <c:f>Sheet1!$A$4</c:f>
              <c:strCache>
                <c:ptCount val="1"/>
                <c:pt idx="0">
                  <c:v>% Neto</c:v>
                </c:pt>
              </c:strCache>
            </c:strRef>
          </c:tx>
          <c:spPr>
            <a:ln w="22225">
              <a:noFill/>
              <a:prstDash val="solid"/>
            </a:ln>
          </c:spPr>
          <c:marker>
            <c:symbol val="circle"/>
            <c:size val="12"/>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0E91-4C08-A686-AF96DC7E88D8}"/>
              </c:ext>
            </c:extLst>
          </c:dPt>
          <c:dPt>
            <c:idx val="6"/>
            <c:bubble3D val="0"/>
            <c:spPr>
              <a:ln w="22225">
                <a:noFill/>
              </a:ln>
            </c:spPr>
            <c:extLst>
              <c:ext xmlns:c16="http://schemas.microsoft.com/office/drawing/2014/chart" uri="{C3380CC4-5D6E-409C-BE32-E72D297353CC}">
                <c16:uniqueId val="{00000008-0E91-4C08-A686-AF96DC7E88D8}"/>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0.75099999999999989</c:v>
                </c:pt>
                <c:pt idx="1">
                  <c:v>0.76500000000000001</c:v>
                </c:pt>
                <c:pt idx="2">
                  <c:v>0.69099999999999995</c:v>
                </c:pt>
                <c:pt idx="3">
                  <c:v>0.80599999999999994</c:v>
                </c:pt>
              </c:numCache>
            </c:numRef>
          </c:val>
          <c:smooth val="0"/>
          <c:extLst>
            <c:ext xmlns:c16="http://schemas.microsoft.com/office/drawing/2014/chart" uri="{C3380CC4-5D6E-409C-BE32-E72D297353CC}">
              <c16:uniqueId val="{00000009-0E91-4C08-A686-AF96DC7E88D8}"/>
            </c:ext>
          </c:extLst>
        </c:ser>
        <c:dLbls>
          <c:showLegendKey val="0"/>
          <c:showVal val="0"/>
          <c:showCatName val="0"/>
          <c:showSerName val="0"/>
          <c:showPercent val="0"/>
          <c:showBubbleSize val="0"/>
        </c:dLbls>
        <c:marker val="1"/>
        <c:smooth val="0"/>
        <c:axId val="376293760"/>
        <c:axId val="376294320"/>
      </c:lineChart>
      <c:catAx>
        <c:axId val="37629376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376294320"/>
        <c:crosses val="autoZero"/>
        <c:auto val="1"/>
        <c:lblAlgn val="ctr"/>
        <c:lblOffset val="100"/>
        <c:tickLblSkip val="1"/>
        <c:tickMarkSkip val="1"/>
        <c:noMultiLvlLbl val="0"/>
      </c:catAx>
      <c:valAx>
        <c:axId val="376294320"/>
        <c:scaling>
          <c:orientation val="minMax"/>
          <c:max val="1"/>
          <c:min val="-0.60000000000000064"/>
        </c:scaling>
        <c:delete val="1"/>
        <c:axPos val="l"/>
        <c:numFmt formatCode="0%" sourceLinked="1"/>
        <c:majorTickMark val="out"/>
        <c:minorTickMark val="none"/>
        <c:tickLblPos val="nextTo"/>
        <c:crossAx val="376293760"/>
        <c:crosses val="autoZero"/>
        <c:crossBetween val="between"/>
        <c:majorUnit val="0.2"/>
        <c:minorUnit val="0.2"/>
      </c:valAx>
      <c:spPr>
        <a:noFill/>
        <a:ln w="25374">
          <a:noFill/>
          <a:prstDash val="dash"/>
        </a:ln>
      </c:spPr>
    </c:plotArea>
    <c:legend>
      <c:legendPos val="l"/>
      <c:layout>
        <c:manualLayout>
          <c:xMode val="edge"/>
          <c:yMode val="edge"/>
          <c:x val="6.8192612583618986E-2"/>
          <c:y val="0.72106181277150994"/>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35750960598851"/>
          <c:y val="0.19271231557783253"/>
          <c:w val="0.87864249039401154"/>
          <c:h val="0.72589246102541471"/>
        </c:manualLayout>
      </c:layout>
      <c:barChart>
        <c:barDir val="col"/>
        <c:grouping val="percentStacked"/>
        <c:varyColors val="0"/>
        <c:ser>
          <c:idx val="0"/>
          <c:order val="0"/>
          <c:tx>
            <c:strRef>
              <c:f>Hoja1!$A$2</c:f>
              <c:strCache>
                <c:ptCount val="1"/>
                <c:pt idx="0">
                  <c:v>NS/NR</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lang="es-ES" sz="1200" b="1">
                    <a:solidFill>
                      <a:schemeClr val="bg1"/>
                    </a:solidFill>
                    <a:latin typeface="Calibri" panose="020F0502020204030204"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Serie 12</c:v>
                </c:pt>
                <c:pt idx="1">
                  <c:v>Serie 22</c:v>
                </c:pt>
                <c:pt idx="2">
                  <c:v>Serie 32</c:v>
                </c:pt>
                <c:pt idx="3">
                  <c:v>Serie 5</c:v>
                </c:pt>
              </c:strCache>
            </c:strRef>
          </c:cat>
          <c:val>
            <c:numRef>
              <c:f>Hoja1!$B$2:$E$2</c:f>
            </c:numRef>
          </c:val>
          <c:extLst>
            <c:ext xmlns:c16="http://schemas.microsoft.com/office/drawing/2014/chart" uri="{C3380CC4-5D6E-409C-BE32-E72D297353CC}">
              <c16:uniqueId val="{00000000-B3C8-4D3E-A748-D481066E7DB8}"/>
            </c:ext>
          </c:extLst>
        </c:ser>
        <c:ser>
          <c:idx val="1"/>
          <c:order val="1"/>
          <c:tx>
            <c:strRef>
              <c:f>Hoja1!$A$3</c:f>
              <c:strCache>
                <c:ptCount val="1"/>
                <c:pt idx="0">
                  <c:v>SI</c:v>
                </c:pt>
              </c:strCache>
            </c:strRef>
          </c:tx>
          <c:spPr>
            <a:solidFill>
              <a:srgbClr val="003EA7"/>
            </a:solidFill>
          </c:spPr>
          <c:invertIfNegative val="0"/>
          <c:dLbls>
            <c:spPr>
              <a:noFill/>
              <a:ln>
                <a:noFill/>
              </a:ln>
              <a:effectLst/>
            </c:spPr>
            <c:txPr>
              <a:bodyPr/>
              <a:lstStyle/>
              <a:p>
                <a:pPr>
                  <a:defRPr lang="es-ES" sz="1200" b="1">
                    <a:solidFill>
                      <a:schemeClr val="bg1"/>
                    </a:solidFill>
                    <a:latin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Hoja1!$B$1:$E$1</c:f>
              <c:strCache>
                <c:ptCount val="4"/>
                <c:pt idx="0">
                  <c:v>Serie 12</c:v>
                </c:pt>
                <c:pt idx="1">
                  <c:v>Serie 22</c:v>
                </c:pt>
                <c:pt idx="2">
                  <c:v>Serie 32</c:v>
                </c:pt>
                <c:pt idx="3">
                  <c:v>Serie 5</c:v>
                </c:pt>
              </c:strCache>
            </c:strRef>
          </c:cat>
          <c:val>
            <c:numRef>
              <c:f>Hoja1!$B$3:$E$3</c:f>
              <c:numCache>
                <c:formatCode>0%</c:formatCode>
                <c:ptCount val="4"/>
                <c:pt idx="0">
                  <c:v>0.57899999999999996</c:v>
                </c:pt>
                <c:pt idx="1">
                  <c:v>0.51600000000000001</c:v>
                </c:pt>
                <c:pt idx="2">
                  <c:v>0.629</c:v>
                </c:pt>
                <c:pt idx="3">
                  <c:v>0.60199999999999998</c:v>
                </c:pt>
              </c:numCache>
            </c:numRef>
          </c:val>
          <c:extLst>
            <c:ext xmlns:c16="http://schemas.microsoft.com/office/drawing/2014/chart" uri="{C3380CC4-5D6E-409C-BE32-E72D297353CC}">
              <c16:uniqueId val="{00000001-B3C8-4D3E-A748-D481066E7DB8}"/>
            </c:ext>
          </c:extLst>
        </c:ser>
        <c:ser>
          <c:idx val="2"/>
          <c:order val="2"/>
          <c:tx>
            <c:strRef>
              <c:f>Hoja1!$A$4</c:f>
              <c:strCache>
                <c:ptCount val="1"/>
                <c:pt idx="0">
                  <c:v>NO</c:v>
                </c:pt>
              </c:strCache>
            </c:strRef>
          </c:tx>
          <c:spPr>
            <a:solidFill>
              <a:srgbClr val="A03192"/>
            </a:solidFill>
          </c:spPr>
          <c:invertIfNegative val="0"/>
          <c:dLbls>
            <c:spPr>
              <a:noFill/>
              <a:ln>
                <a:noFill/>
              </a:ln>
              <a:effectLst/>
            </c:spPr>
            <c:txPr>
              <a:bodyPr wrap="square" lIns="38100" tIns="19050" rIns="38100" bIns="19050" anchor="ctr" anchorCtr="0">
                <a:spAutoFit/>
              </a:bodyPr>
              <a:lstStyle/>
              <a:p>
                <a:pPr algn="ctr">
                  <a:defRPr lang="es-CL" sz="1200" b="1" i="0" u="none" strike="noStrike" kern="1200" baseline="0">
                    <a:solidFill>
                      <a:schemeClr val="bg1"/>
                    </a:solidFill>
                    <a:latin typeface="Calibri"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Hoja1!$B$1:$E$1</c:f>
              <c:strCache>
                <c:ptCount val="4"/>
                <c:pt idx="0">
                  <c:v>Serie 12</c:v>
                </c:pt>
                <c:pt idx="1">
                  <c:v>Serie 22</c:v>
                </c:pt>
                <c:pt idx="2">
                  <c:v>Serie 32</c:v>
                </c:pt>
                <c:pt idx="3">
                  <c:v>Serie 5</c:v>
                </c:pt>
              </c:strCache>
            </c:strRef>
          </c:cat>
          <c:val>
            <c:numRef>
              <c:f>Hoja1!$B$4:$E$4</c:f>
              <c:numCache>
                <c:formatCode>0%</c:formatCode>
                <c:ptCount val="4"/>
                <c:pt idx="0">
                  <c:v>0.42100000000000004</c:v>
                </c:pt>
                <c:pt idx="1">
                  <c:v>0.48399999999999999</c:v>
                </c:pt>
                <c:pt idx="2">
                  <c:v>0.371</c:v>
                </c:pt>
                <c:pt idx="3">
                  <c:v>0.39799999999999996</c:v>
                </c:pt>
              </c:numCache>
            </c:numRef>
          </c:val>
          <c:extLst>
            <c:ext xmlns:c16="http://schemas.microsoft.com/office/drawing/2014/chart" uri="{C3380CC4-5D6E-409C-BE32-E72D297353CC}">
              <c16:uniqueId val="{00000002-B3C8-4D3E-A748-D481066E7DB8}"/>
            </c:ext>
          </c:extLst>
        </c:ser>
        <c:dLbls>
          <c:showLegendKey val="0"/>
          <c:showVal val="0"/>
          <c:showCatName val="0"/>
          <c:showSerName val="0"/>
          <c:showPercent val="0"/>
          <c:showBubbleSize val="0"/>
        </c:dLbls>
        <c:gapWidth val="70"/>
        <c:overlap val="100"/>
        <c:axId val="276311408"/>
        <c:axId val="276310288"/>
      </c:barChart>
      <c:catAx>
        <c:axId val="276311408"/>
        <c:scaling>
          <c:orientation val="minMax"/>
        </c:scaling>
        <c:delete val="1"/>
        <c:axPos val="b"/>
        <c:numFmt formatCode="General" sourceLinked="0"/>
        <c:majorTickMark val="out"/>
        <c:minorTickMark val="none"/>
        <c:tickLblPos val="nextTo"/>
        <c:crossAx val="276310288"/>
        <c:crosses val="autoZero"/>
        <c:auto val="1"/>
        <c:lblAlgn val="ctr"/>
        <c:lblOffset val="100"/>
        <c:noMultiLvlLbl val="0"/>
      </c:catAx>
      <c:valAx>
        <c:axId val="276310288"/>
        <c:scaling>
          <c:orientation val="minMax"/>
          <c:max val="1"/>
          <c:min val="0"/>
        </c:scaling>
        <c:delete val="1"/>
        <c:axPos val="l"/>
        <c:numFmt formatCode="0%" sourceLinked="1"/>
        <c:majorTickMark val="out"/>
        <c:minorTickMark val="none"/>
        <c:tickLblPos val="nextTo"/>
        <c:crossAx val="276311408"/>
        <c:crosses val="autoZero"/>
        <c:crossBetween val="between"/>
        <c:majorUnit val="0.5"/>
        <c:minorUnit val="0.5"/>
      </c:valAx>
    </c:plotArea>
    <c:legend>
      <c:legendPos val="l"/>
      <c:layout>
        <c:manualLayout>
          <c:xMode val="edge"/>
          <c:yMode val="edge"/>
          <c:x val="1.0111953773925604E-2"/>
          <c:y val="0.27252845926820662"/>
          <c:w val="7.3182754676876557E-2"/>
          <c:h val="0.51705384817945366"/>
        </c:manualLayout>
      </c:layout>
      <c:overlay val="0"/>
      <c:txPr>
        <a:bodyPr/>
        <a:lstStyle/>
        <a:p>
          <a:pPr>
            <a:defRPr lang="es-ES" sz="1600">
              <a:latin typeface="Calibri" pitchFamily="34" charset="0"/>
            </a:defRPr>
          </a:pPr>
          <a:endParaRPr lang="es-CL"/>
        </a:p>
      </c:txPr>
    </c:legend>
    <c:plotVisOnly val="1"/>
    <c:dispBlanksAs val="gap"/>
    <c:showDLblsOverMax val="0"/>
  </c:chart>
  <c:txPr>
    <a:bodyPr/>
    <a:lstStyle/>
    <a:p>
      <a:pPr>
        <a:defRPr sz="1800"/>
      </a:pPr>
      <a:endParaRPr lang="es-C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1-4C08-A686-AF96DC7E88D8}"/>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1-4C08-A686-AF96DC7E88D8}"/>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1-4C08-A686-AF96DC7E88D8}"/>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-7.400000000000001E-2</c:v>
                </c:pt>
                <c:pt idx="1">
                  <c:v>-0.11900000000000001</c:v>
                </c:pt>
                <c:pt idx="2">
                  <c:v>-4.5999999999999999E-2</c:v>
                </c:pt>
                <c:pt idx="3">
                  <c:v>-4.4999999999999998E-2</c:v>
                </c:pt>
              </c:numCache>
            </c:numRef>
          </c:val>
          <c:extLst>
            <c:ext xmlns:c16="http://schemas.microsoft.com/office/drawing/2014/chart" uri="{C3380CC4-5D6E-409C-BE32-E72D297353CC}">
              <c16:uniqueId val="{00000003-0E91-4C08-A686-AF96DC7E88D8}"/>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0.81700000000000006</c:v>
                </c:pt>
                <c:pt idx="1">
                  <c:v>0.7340000000000001</c:v>
                </c:pt>
                <c:pt idx="2">
                  <c:v>0.86799999999999999</c:v>
                </c:pt>
                <c:pt idx="3">
                  <c:v>0.8640000000000001</c:v>
                </c:pt>
              </c:numCache>
            </c:numRef>
          </c:val>
          <c:extLst>
            <c:ext xmlns:c16="http://schemas.microsoft.com/office/drawing/2014/chart" uri="{C3380CC4-5D6E-409C-BE32-E72D297353CC}">
              <c16:uniqueId val="{00000004-0E91-4C08-A686-AF96DC7E88D8}"/>
            </c:ext>
          </c:extLst>
        </c:ser>
        <c:dLbls>
          <c:showLegendKey val="0"/>
          <c:showVal val="0"/>
          <c:showCatName val="0"/>
          <c:showSerName val="0"/>
          <c:showPercent val="0"/>
          <c:showBubbleSize val="0"/>
        </c:dLbls>
        <c:gapWidth val="50"/>
        <c:overlap val="100"/>
        <c:axId val="276308048"/>
        <c:axId val="276300768"/>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05BB-401A-B74E-044FA5EA2269}"/>
              </c:ext>
            </c:extLst>
          </c:dPt>
          <c:dPt>
            <c:idx val="3"/>
            <c:bubble3D val="0"/>
            <c:extLst>
              <c:ext xmlns:c16="http://schemas.microsoft.com/office/drawing/2014/chart" uri="{C3380CC4-5D6E-409C-BE32-E72D297353CC}">
                <c16:uniqueId val="{00000006-0E91-4C08-A686-AF96DC7E88D8}"/>
              </c:ext>
            </c:extLst>
          </c:dPt>
          <c:dPt>
            <c:idx val="4"/>
            <c:bubble3D val="0"/>
            <c:extLst>
              <c:ext xmlns:c16="http://schemas.microsoft.com/office/drawing/2014/chart" uri="{C3380CC4-5D6E-409C-BE32-E72D297353CC}">
                <c16:uniqueId val="{00000002-05BB-401A-B74E-044FA5EA2269}"/>
              </c:ext>
            </c:extLst>
          </c:dPt>
          <c:dPt>
            <c:idx val="6"/>
            <c:bubble3D val="0"/>
            <c:extLst>
              <c:ext xmlns:c16="http://schemas.microsoft.com/office/drawing/2014/chart" uri="{C3380CC4-5D6E-409C-BE32-E72D297353CC}">
                <c16:uniqueId val="{00000008-0E91-4C08-A686-AF96DC7E88D8}"/>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0.74299999999999999</c:v>
                </c:pt>
                <c:pt idx="1">
                  <c:v>0.61499999999999999</c:v>
                </c:pt>
                <c:pt idx="2">
                  <c:v>0.82200000000000006</c:v>
                </c:pt>
                <c:pt idx="3">
                  <c:v>0.81799999999999995</c:v>
                </c:pt>
              </c:numCache>
            </c:numRef>
          </c:val>
          <c:smooth val="0"/>
          <c:extLst>
            <c:ext xmlns:c16="http://schemas.microsoft.com/office/drawing/2014/chart" uri="{C3380CC4-5D6E-409C-BE32-E72D297353CC}">
              <c16:uniqueId val="{00000009-0E91-4C08-A686-AF96DC7E88D8}"/>
            </c:ext>
          </c:extLst>
        </c:ser>
        <c:dLbls>
          <c:showLegendKey val="0"/>
          <c:showVal val="0"/>
          <c:showCatName val="0"/>
          <c:showSerName val="0"/>
          <c:showPercent val="0"/>
          <c:showBubbleSize val="0"/>
        </c:dLbls>
        <c:marker val="1"/>
        <c:smooth val="0"/>
        <c:axId val="276308048"/>
        <c:axId val="276300768"/>
      </c:lineChart>
      <c:catAx>
        <c:axId val="276308048"/>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76300768"/>
        <c:crosses val="autoZero"/>
        <c:auto val="1"/>
        <c:lblAlgn val="ctr"/>
        <c:lblOffset val="100"/>
        <c:tickLblSkip val="1"/>
        <c:tickMarkSkip val="1"/>
        <c:noMultiLvlLbl val="0"/>
      </c:catAx>
      <c:valAx>
        <c:axId val="276300768"/>
        <c:scaling>
          <c:orientation val="minMax"/>
          <c:max val="1"/>
          <c:min val="-0.60000000000000064"/>
        </c:scaling>
        <c:delete val="1"/>
        <c:axPos val="l"/>
        <c:numFmt formatCode="0%" sourceLinked="1"/>
        <c:majorTickMark val="out"/>
        <c:minorTickMark val="none"/>
        <c:tickLblPos val="nextTo"/>
        <c:crossAx val="276308048"/>
        <c:crosses val="autoZero"/>
        <c:crossBetween val="between"/>
        <c:majorUnit val="0.2"/>
        <c:minorUnit val="0.2"/>
      </c:valAx>
      <c:spPr>
        <a:noFill/>
        <a:ln w="25374">
          <a:noFill/>
          <a:prstDash val="dash"/>
        </a:ln>
      </c:spPr>
    </c:plotArea>
    <c:legend>
      <c:legendPos val="l"/>
      <c:layout>
        <c:manualLayout>
          <c:xMode val="edge"/>
          <c:yMode val="edge"/>
          <c:x val="6.9738430392259368E-2"/>
          <c:y val="0.70527345925560525"/>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32-42F6-9ED9-0E6A42425F1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32-42F6-9ED9-0E6A42425F1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32-42F6-9ED9-0E6A42425F19}"/>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-0.20499999999999999</c:v>
                </c:pt>
                <c:pt idx="1">
                  <c:v>-0.23499999999999999</c:v>
                </c:pt>
                <c:pt idx="2">
                  <c:v>-0.158</c:v>
                </c:pt>
                <c:pt idx="3">
                  <c:v>-8.5000000000000006E-2</c:v>
                </c:pt>
              </c:numCache>
            </c:numRef>
          </c:val>
          <c:extLst>
            <c:ext xmlns:c16="http://schemas.microsoft.com/office/drawing/2014/chart" uri="{C3380CC4-5D6E-409C-BE32-E72D297353CC}">
              <c16:uniqueId val="{00000003-D132-42F6-9ED9-0E6A42425F19}"/>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0.60699999999999998</c:v>
                </c:pt>
                <c:pt idx="1">
                  <c:v>0.58799999999999997</c:v>
                </c:pt>
                <c:pt idx="2">
                  <c:v>0.629</c:v>
                </c:pt>
                <c:pt idx="3">
                  <c:v>0.70400000000000007</c:v>
                </c:pt>
              </c:numCache>
            </c:numRef>
          </c:val>
          <c:extLst>
            <c:ext xmlns:c16="http://schemas.microsoft.com/office/drawing/2014/chart" uri="{C3380CC4-5D6E-409C-BE32-E72D297353CC}">
              <c16:uniqueId val="{00000004-D132-42F6-9ED9-0E6A42425F19}"/>
            </c:ext>
          </c:extLst>
        </c:ser>
        <c:dLbls>
          <c:showLegendKey val="0"/>
          <c:showVal val="0"/>
          <c:showCatName val="0"/>
          <c:showSerName val="0"/>
          <c:showPercent val="0"/>
          <c:showBubbleSize val="0"/>
        </c:dLbls>
        <c:gapWidth val="100"/>
        <c:overlap val="100"/>
        <c:axId val="256046192"/>
        <c:axId val="256046752"/>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D132-42F6-9ED9-0E6A42425F19}"/>
              </c:ext>
            </c:extLst>
          </c:dPt>
          <c:dPt>
            <c:idx val="6"/>
            <c:bubble3D val="0"/>
            <c:spPr>
              <a:ln w="22225">
                <a:noFill/>
              </a:ln>
            </c:spPr>
            <c:extLst>
              <c:ext xmlns:c16="http://schemas.microsoft.com/office/drawing/2014/chart" uri="{C3380CC4-5D6E-409C-BE32-E72D297353CC}">
                <c16:uniqueId val="{00000008-D132-42F6-9ED9-0E6A42425F19}"/>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0.40200000000000002</c:v>
                </c:pt>
                <c:pt idx="1">
                  <c:v>0.35399999999999998</c:v>
                </c:pt>
                <c:pt idx="2">
                  <c:v>0.47100000000000003</c:v>
                </c:pt>
                <c:pt idx="3">
                  <c:v>0.62</c:v>
                </c:pt>
              </c:numCache>
            </c:numRef>
          </c:val>
          <c:smooth val="0"/>
          <c:extLst>
            <c:ext xmlns:c16="http://schemas.microsoft.com/office/drawing/2014/chart" uri="{C3380CC4-5D6E-409C-BE32-E72D297353CC}">
              <c16:uniqueId val="{00000009-D132-42F6-9ED9-0E6A42425F19}"/>
            </c:ext>
          </c:extLst>
        </c:ser>
        <c:dLbls>
          <c:showLegendKey val="0"/>
          <c:showVal val="0"/>
          <c:showCatName val="0"/>
          <c:showSerName val="0"/>
          <c:showPercent val="0"/>
          <c:showBubbleSize val="0"/>
        </c:dLbls>
        <c:marker val="1"/>
        <c:smooth val="0"/>
        <c:axId val="256046192"/>
        <c:axId val="256046752"/>
      </c:lineChart>
      <c:catAx>
        <c:axId val="256046192"/>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6046752"/>
        <c:crosses val="autoZero"/>
        <c:auto val="1"/>
        <c:lblAlgn val="ctr"/>
        <c:lblOffset val="100"/>
        <c:tickLblSkip val="1"/>
        <c:tickMarkSkip val="1"/>
        <c:noMultiLvlLbl val="0"/>
      </c:catAx>
      <c:valAx>
        <c:axId val="256046752"/>
        <c:scaling>
          <c:orientation val="minMax"/>
          <c:max val="1"/>
          <c:min val="-0.60000000000000064"/>
        </c:scaling>
        <c:delete val="1"/>
        <c:axPos val="l"/>
        <c:numFmt formatCode="0%" sourceLinked="1"/>
        <c:majorTickMark val="out"/>
        <c:minorTickMark val="none"/>
        <c:tickLblPos val="nextTo"/>
        <c:crossAx val="256046192"/>
        <c:crosses val="autoZero"/>
        <c:crossBetween val="between"/>
        <c:majorUnit val="0.2"/>
        <c:minorUnit val="0.2"/>
      </c:valAx>
      <c:spPr>
        <a:noFill/>
        <a:ln w="25374">
          <a:noFill/>
          <a:prstDash val="dash"/>
        </a:ln>
      </c:spPr>
    </c:plotArea>
    <c:legend>
      <c:legendPos val="l"/>
      <c:layout>
        <c:manualLayout>
          <c:xMode val="edge"/>
          <c:yMode val="edge"/>
          <c:x val="7.8904226843322114E-2"/>
          <c:y val="0.80947659246057635"/>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9838464965E-2"/>
          <c:y val="9.713094537179956E-2"/>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32-42F6-9ED9-0E6A42425F19}"/>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32-42F6-9ED9-0E6A42425F19}"/>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32-42F6-9ED9-0E6A42425F19}"/>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-0.21600000000000003</c:v>
                </c:pt>
                <c:pt idx="1">
                  <c:v>-0.24399999999999999</c:v>
                </c:pt>
                <c:pt idx="2">
                  <c:v>-0.19399999999999998</c:v>
                </c:pt>
                <c:pt idx="3">
                  <c:v>-0.20199999999999999</c:v>
                </c:pt>
              </c:numCache>
            </c:numRef>
          </c:val>
          <c:extLst>
            <c:ext xmlns:c16="http://schemas.microsoft.com/office/drawing/2014/chart" uri="{C3380CC4-5D6E-409C-BE32-E72D297353CC}">
              <c16:uniqueId val="{00000003-D132-42F6-9ED9-0E6A42425F19}"/>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0.59799999999999998</c:v>
                </c:pt>
                <c:pt idx="1">
                  <c:v>0.53700000000000003</c:v>
                </c:pt>
                <c:pt idx="2">
                  <c:v>0.64500000000000002</c:v>
                </c:pt>
                <c:pt idx="3">
                  <c:v>0.63500000000000001</c:v>
                </c:pt>
              </c:numCache>
            </c:numRef>
          </c:val>
          <c:extLst>
            <c:ext xmlns:c16="http://schemas.microsoft.com/office/drawing/2014/chart" uri="{C3380CC4-5D6E-409C-BE32-E72D297353CC}">
              <c16:uniqueId val="{00000004-D132-42F6-9ED9-0E6A42425F19}"/>
            </c:ext>
          </c:extLst>
        </c:ser>
        <c:dLbls>
          <c:showLegendKey val="0"/>
          <c:showVal val="0"/>
          <c:showCatName val="0"/>
          <c:showSerName val="0"/>
          <c:showPercent val="0"/>
          <c:showBubbleSize val="0"/>
        </c:dLbls>
        <c:gapWidth val="60"/>
        <c:overlap val="100"/>
        <c:axId val="376303840"/>
        <c:axId val="37630496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541C-4F35-B820-9B6ED0161946}"/>
              </c:ext>
            </c:extLst>
          </c:dPt>
          <c:dPt>
            <c:idx val="3"/>
            <c:bubble3D val="0"/>
            <c:extLst>
              <c:ext xmlns:c16="http://schemas.microsoft.com/office/drawing/2014/chart" uri="{C3380CC4-5D6E-409C-BE32-E72D297353CC}">
                <c16:uniqueId val="{00000006-D132-42F6-9ED9-0E6A42425F19}"/>
              </c:ext>
            </c:extLst>
          </c:dPt>
          <c:dPt>
            <c:idx val="4"/>
            <c:bubble3D val="0"/>
            <c:extLst>
              <c:ext xmlns:c16="http://schemas.microsoft.com/office/drawing/2014/chart" uri="{C3380CC4-5D6E-409C-BE32-E72D297353CC}">
                <c16:uniqueId val="{00000002-541C-4F35-B820-9B6ED0161946}"/>
              </c:ext>
            </c:extLst>
          </c:dPt>
          <c:dPt>
            <c:idx val="6"/>
            <c:bubble3D val="0"/>
            <c:extLst>
              <c:ext xmlns:c16="http://schemas.microsoft.com/office/drawing/2014/chart" uri="{C3380CC4-5D6E-409C-BE32-E72D297353CC}">
                <c16:uniqueId val="{00000008-D132-42F6-9ED9-0E6A42425F19}"/>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0.38299999999999995</c:v>
                </c:pt>
                <c:pt idx="1">
                  <c:v>0.29299999999999998</c:v>
                </c:pt>
                <c:pt idx="2">
                  <c:v>0.45100000000000001</c:v>
                </c:pt>
                <c:pt idx="3">
                  <c:v>0.433</c:v>
                </c:pt>
              </c:numCache>
            </c:numRef>
          </c:val>
          <c:smooth val="0"/>
          <c:extLst>
            <c:ext xmlns:c16="http://schemas.microsoft.com/office/drawing/2014/chart" uri="{C3380CC4-5D6E-409C-BE32-E72D297353CC}">
              <c16:uniqueId val="{00000009-D132-42F6-9ED9-0E6A42425F19}"/>
            </c:ext>
          </c:extLst>
        </c:ser>
        <c:dLbls>
          <c:showLegendKey val="0"/>
          <c:showVal val="0"/>
          <c:showCatName val="0"/>
          <c:showSerName val="0"/>
          <c:showPercent val="0"/>
          <c:showBubbleSize val="0"/>
        </c:dLbls>
        <c:marker val="1"/>
        <c:smooth val="0"/>
        <c:axId val="376303840"/>
        <c:axId val="376304960"/>
      </c:lineChart>
      <c:catAx>
        <c:axId val="37630384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376304960"/>
        <c:crosses val="autoZero"/>
        <c:auto val="1"/>
        <c:lblAlgn val="ctr"/>
        <c:lblOffset val="100"/>
        <c:tickLblSkip val="1"/>
        <c:tickMarkSkip val="1"/>
        <c:noMultiLvlLbl val="0"/>
      </c:catAx>
      <c:valAx>
        <c:axId val="376304960"/>
        <c:scaling>
          <c:orientation val="minMax"/>
          <c:max val="1"/>
          <c:min val="-0.60000000000000064"/>
        </c:scaling>
        <c:delete val="1"/>
        <c:axPos val="l"/>
        <c:numFmt formatCode="0%" sourceLinked="1"/>
        <c:majorTickMark val="out"/>
        <c:minorTickMark val="none"/>
        <c:tickLblPos val="nextTo"/>
        <c:crossAx val="376303840"/>
        <c:crosses val="autoZero"/>
        <c:crossBetween val="between"/>
        <c:majorUnit val="0.2"/>
        <c:minorUnit val="0.2"/>
      </c:valAx>
      <c:spPr>
        <a:noFill/>
        <a:ln w="25374">
          <a:noFill/>
          <a:prstDash val="dash"/>
        </a:ln>
      </c:spPr>
    </c:plotArea>
    <c:legend>
      <c:legendPos val="l"/>
      <c:layout>
        <c:manualLayout>
          <c:xMode val="edge"/>
          <c:yMode val="edge"/>
          <c:x val="6.5742100904724168E-2"/>
          <c:y val="0.7684268733192241"/>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11923464029406615"/>
          <c:w val="1"/>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78-4019-8C03-89AA426EC2C1}"/>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78-4019-8C03-89AA426EC2C1}"/>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78-4019-8C03-89AA426EC2C1}"/>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-0.20499999999999999</c:v>
                </c:pt>
                <c:pt idx="1">
                  <c:v>-0.18</c:v>
                </c:pt>
                <c:pt idx="2">
                  <c:v>-0.17600000000000002</c:v>
                </c:pt>
                <c:pt idx="3">
                  <c:v>-0.184</c:v>
                </c:pt>
              </c:numCache>
            </c:numRef>
          </c:val>
          <c:extLst>
            <c:ext xmlns:c16="http://schemas.microsoft.com/office/drawing/2014/chart" uri="{C3380CC4-5D6E-409C-BE32-E72D297353CC}">
              <c16:uniqueId val="{00000003-0A78-4019-8C03-89AA426EC2C1}"/>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0.60699999999999998</c:v>
                </c:pt>
                <c:pt idx="1">
                  <c:v>0.68799999999999994</c:v>
                </c:pt>
                <c:pt idx="2">
                  <c:v>0.69599999999999995</c:v>
                </c:pt>
                <c:pt idx="3">
                  <c:v>0.67099999999999993</c:v>
                </c:pt>
              </c:numCache>
            </c:numRef>
          </c:val>
          <c:extLst>
            <c:ext xmlns:c16="http://schemas.microsoft.com/office/drawing/2014/chart" uri="{C3380CC4-5D6E-409C-BE32-E72D297353CC}">
              <c16:uniqueId val="{00000004-0A78-4019-8C03-89AA426EC2C1}"/>
            </c:ext>
          </c:extLst>
        </c:ser>
        <c:dLbls>
          <c:showLegendKey val="0"/>
          <c:showVal val="0"/>
          <c:showCatName val="0"/>
          <c:showSerName val="0"/>
          <c:showPercent val="0"/>
          <c:showBubbleSize val="0"/>
        </c:dLbls>
        <c:gapWidth val="100"/>
        <c:overlap val="100"/>
        <c:axId val="256547120"/>
        <c:axId val="25654768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7CF9-8547-8DA2-C46743DFC7ED}"/>
              </c:ext>
            </c:extLst>
          </c:dPt>
          <c:dPt>
            <c:idx val="3"/>
            <c:bubble3D val="0"/>
            <c:extLst>
              <c:ext xmlns:c16="http://schemas.microsoft.com/office/drawing/2014/chart" uri="{C3380CC4-5D6E-409C-BE32-E72D297353CC}">
                <c16:uniqueId val="{00000006-0A78-4019-8C03-89AA426EC2C1}"/>
              </c:ext>
            </c:extLst>
          </c:dPt>
          <c:dPt>
            <c:idx val="4"/>
            <c:bubble3D val="0"/>
            <c:extLst>
              <c:ext xmlns:c16="http://schemas.microsoft.com/office/drawing/2014/chart" uri="{C3380CC4-5D6E-409C-BE32-E72D297353CC}">
                <c16:uniqueId val="{00000002-7CF9-8547-8DA2-C46743DFC7ED}"/>
              </c:ext>
            </c:extLst>
          </c:dPt>
          <c:dPt>
            <c:idx val="6"/>
            <c:bubble3D val="0"/>
            <c:extLst>
              <c:ext xmlns:c16="http://schemas.microsoft.com/office/drawing/2014/chart" uri="{C3380CC4-5D6E-409C-BE32-E72D297353CC}">
                <c16:uniqueId val="{00000008-0A78-4019-8C03-89AA426EC2C1}"/>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0.40200000000000002</c:v>
                </c:pt>
                <c:pt idx="1">
                  <c:v>0.50800000000000001</c:v>
                </c:pt>
                <c:pt idx="2">
                  <c:v>0.51900000000000002</c:v>
                </c:pt>
                <c:pt idx="3">
                  <c:v>0.48700000000000004</c:v>
                </c:pt>
              </c:numCache>
            </c:numRef>
          </c:val>
          <c:smooth val="0"/>
          <c:extLst>
            <c:ext xmlns:c16="http://schemas.microsoft.com/office/drawing/2014/chart" uri="{C3380CC4-5D6E-409C-BE32-E72D297353CC}">
              <c16:uniqueId val="{00000009-0A78-4019-8C03-89AA426EC2C1}"/>
            </c:ext>
          </c:extLst>
        </c:ser>
        <c:dLbls>
          <c:showLegendKey val="0"/>
          <c:showVal val="0"/>
          <c:showCatName val="0"/>
          <c:showSerName val="0"/>
          <c:showPercent val="0"/>
          <c:showBubbleSize val="0"/>
        </c:dLbls>
        <c:marker val="1"/>
        <c:smooth val="0"/>
        <c:axId val="256547120"/>
        <c:axId val="256547680"/>
      </c:lineChart>
      <c:catAx>
        <c:axId val="25654712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6547680"/>
        <c:crosses val="autoZero"/>
        <c:auto val="1"/>
        <c:lblAlgn val="ctr"/>
        <c:lblOffset val="100"/>
        <c:tickLblSkip val="1"/>
        <c:tickMarkSkip val="1"/>
        <c:noMultiLvlLbl val="0"/>
      </c:catAx>
      <c:valAx>
        <c:axId val="256547680"/>
        <c:scaling>
          <c:orientation val="minMax"/>
          <c:max val="1"/>
          <c:min val="-0.60000000000000064"/>
        </c:scaling>
        <c:delete val="1"/>
        <c:axPos val="l"/>
        <c:numFmt formatCode="0%" sourceLinked="1"/>
        <c:majorTickMark val="out"/>
        <c:minorTickMark val="none"/>
        <c:tickLblPos val="nextTo"/>
        <c:crossAx val="256547120"/>
        <c:crosses val="autoZero"/>
        <c:crossBetween val="between"/>
        <c:majorUnit val="0.2"/>
        <c:minorUnit val="0.2"/>
      </c:valAx>
      <c:spPr>
        <a:noFill/>
        <a:ln w="25374">
          <a:noFill/>
          <a:prstDash val="dash"/>
        </a:ln>
      </c:spPr>
    </c:plotArea>
    <c:legend>
      <c:legendPos val="l"/>
      <c:layout>
        <c:manualLayout>
          <c:xMode val="edge"/>
          <c:yMode val="edge"/>
          <c:x val="6.2694740333281207E-2"/>
          <c:y val="0.80316125105421443"/>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636354845635"/>
          <c:y val="5.9238896933628243E-2"/>
          <c:w val="0.88453638351186492"/>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78-4019-8C03-89AA426EC2C1}"/>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78-4019-8C03-89AA426EC2C1}"/>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78-4019-8C03-89AA426EC2C1}"/>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Sheet1!$B$2:$M$2</c:f>
              <c:numCache>
                <c:formatCode>0%</c:formatCode>
                <c:ptCount val="12"/>
                <c:pt idx="0">
                  <c:v>-0.18</c:v>
                </c:pt>
                <c:pt idx="1">
                  <c:v>-0.20699999999999999</c:v>
                </c:pt>
                <c:pt idx="2">
                  <c:v>-0.13699999999999998</c:v>
                </c:pt>
                <c:pt idx="3">
                  <c:v>-6.5000000000000002E-2</c:v>
                </c:pt>
                <c:pt idx="4">
                  <c:v>-0.17600000000000002</c:v>
                </c:pt>
                <c:pt idx="5">
                  <c:v>-0.20199999999999999</c:v>
                </c:pt>
                <c:pt idx="6">
                  <c:v>-0.13900000000000001</c:v>
                </c:pt>
                <c:pt idx="7">
                  <c:v>-6.3E-2</c:v>
                </c:pt>
                <c:pt idx="8">
                  <c:v>-0.184</c:v>
                </c:pt>
                <c:pt idx="9">
                  <c:v>-0.215</c:v>
                </c:pt>
                <c:pt idx="10">
                  <c:v>-0.13200000000000001</c:v>
                </c:pt>
                <c:pt idx="11">
                  <c:v>-6.6000000000000003E-2</c:v>
                </c:pt>
              </c:numCache>
            </c:numRef>
          </c:val>
          <c:extLst>
            <c:ext xmlns:c16="http://schemas.microsoft.com/office/drawing/2014/chart" uri="{C3380CC4-5D6E-409C-BE32-E72D297353CC}">
              <c16:uniqueId val="{00000003-0A78-4019-8C03-89AA426EC2C1}"/>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Sheet1!$B$3:$M$3</c:f>
              <c:numCache>
                <c:formatCode>0%</c:formatCode>
                <c:ptCount val="12"/>
                <c:pt idx="0">
                  <c:v>0.68799999999999994</c:v>
                </c:pt>
                <c:pt idx="1">
                  <c:v>0.67700000000000005</c:v>
                </c:pt>
                <c:pt idx="2">
                  <c:v>0.68299999999999994</c:v>
                </c:pt>
                <c:pt idx="3">
                  <c:v>0.78799999999999992</c:v>
                </c:pt>
                <c:pt idx="4">
                  <c:v>0.69599999999999995</c:v>
                </c:pt>
                <c:pt idx="5">
                  <c:v>0.67700000000000005</c:v>
                </c:pt>
                <c:pt idx="6">
                  <c:v>0.72699999999999998</c:v>
                </c:pt>
                <c:pt idx="7">
                  <c:v>0.7659999999999999</c:v>
                </c:pt>
                <c:pt idx="8">
                  <c:v>0.67099999999999993</c:v>
                </c:pt>
                <c:pt idx="9">
                  <c:v>0.66099999999999992</c:v>
                </c:pt>
                <c:pt idx="10">
                  <c:v>0.67799999999999994</c:v>
                </c:pt>
                <c:pt idx="11">
                  <c:v>0.73</c:v>
                </c:pt>
              </c:numCache>
            </c:numRef>
          </c:val>
          <c:extLst>
            <c:ext xmlns:c16="http://schemas.microsoft.com/office/drawing/2014/chart" uri="{C3380CC4-5D6E-409C-BE32-E72D297353CC}">
              <c16:uniqueId val="{00000004-0A78-4019-8C03-89AA426EC2C1}"/>
            </c:ext>
          </c:extLst>
        </c:ser>
        <c:dLbls>
          <c:showLegendKey val="0"/>
          <c:showVal val="0"/>
          <c:showCatName val="0"/>
          <c:showSerName val="0"/>
          <c:showPercent val="0"/>
          <c:showBubbleSize val="0"/>
        </c:dLbls>
        <c:gapWidth val="60"/>
        <c:overlap val="100"/>
        <c:axId val="256546000"/>
        <c:axId val="256553840"/>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0A78-4019-8C03-89AA426EC2C1}"/>
              </c:ext>
            </c:extLst>
          </c:dPt>
          <c:dPt>
            <c:idx val="6"/>
            <c:bubble3D val="0"/>
            <c:spPr>
              <a:ln w="22225">
                <a:noFill/>
              </a:ln>
            </c:spPr>
            <c:extLst>
              <c:ext xmlns:c16="http://schemas.microsoft.com/office/drawing/2014/chart" uri="{C3380CC4-5D6E-409C-BE32-E72D297353CC}">
                <c16:uniqueId val="{00000008-0A78-4019-8C03-89AA426EC2C1}"/>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Sheet1!$B$4:$M$4</c:f>
              <c:numCache>
                <c:formatCode>0%</c:formatCode>
                <c:ptCount val="12"/>
                <c:pt idx="0">
                  <c:v>0.50800000000000001</c:v>
                </c:pt>
                <c:pt idx="1">
                  <c:v>0.47</c:v>
                </c:pt>
                <c:pt idx="2">
                  <c:v>0.54600000000000004</c:v>
                </c:pt>
                <c:pt idx="3">
                  <c:v>0.72400000000000009</c:v>
                </c:pt>
                <c:pt idx="4">
                  <c:v>0.51900000000000002</c:v>
                </c:pt>
                <c:pt idx="5">
                  <c:v>0.47499999999999998</c:v>
                </c:pt>
                <c:pt idx="6">
                  <c:v>0.58799999999999997</c:v>
                </c:pt>
                <c:pt idx="7">
                  <c:v>0.70299999999999996</c:v>
                </c:pt>
                <c:pt idx="8">
                  <c:v>0.48700000000000004</c:v>
                </c:pt>
                <c:pt idx="9">
                  <c:v>0.44600000000000001</c:v>
                </c:pt>
                <c:pt idx="10">
                  <c:v>0.54600000000000004</c:v>
                </c:pt>
                <c:pt idx="11">
                  <c:v>0.66500000000000004</c:v>
                </c:pt>
              </c:numCache>
            </c:numRef>
          </c:val>
          <c:smooth val="0"/>
          <c:extLst>
            <c:ext xmlns:c16="http://schemas.microsoft.com/office/drawing/2014/chart" uri="{C3380CC4-5D6E-409C-BE32-E72D297353CC}">
              <c16:uniqueId val="{00000009-0A78-4019-8C03-89AA426EC2C1}"/>
            </c:ext>
          </c:extLst>
        </c:ser>
        <c:dLbls>
          <c:showLegendKey val="0"/>
          <c:showVal val="0"/>
          <c:showCatName val="0"/>
          <c:showSerName val="0"/>
          <c:showPercent val="0"/>
          <c:showBubbleSize val="0"/>
        </c:dLbls>
        <c:marker val="1"/>
        <c:smooth val="0"/>
        <c:axId val="256546000"/>
        <c:axId val="256553840"/>
      </c:lineChart>
      <c:catAx>
        <c:axId val="25654600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6553840"/>
        <c:crosses val="autoZero"/>
        <c:auto val="1"/>
        <c:lblAlgn val="ctr"/>
        <c:lblOffset val="100"/>
        <c:tickLblSkip val="1"/>
        <c:tickMarkSkip val="1"/>
        <c:noMultiLvlLbl val="0"/>
      </c:catAx>
      <c:valAx>
        <c:axId val="256553840"/>
        <c:scaling>
          <c:orientation val="minMax"/>
          <c:max val="1"/>
          <c:min val="-0.60000000000000064"/>
        </c:scaling>
        <c:delete val="1"/>
        <c:axPos val="l"/>
        <c:numFmt formatCode="0%" sourceLinked="1"/>
        <c:majorTickMark val="out"/>
        <c:minorTickMark val="none"/>
        <c:tickLblPos val="nextTo"/>
        <c:crossAx val="256546000"/>
        <c:crosses val="autoZero"/>
        <c:crossBetween val="between"/>
        <c:majorUnit val="0.2"/>
        <c:minorUnit val="0.2"/>
      </c:valAx>
      <c:spPr>
        <a:noFill/>
        <a:ln w="25374">
          <a:noFill/>
          <a:prstDash val="dash"/>
        </a:ln>
      </c:spPr>
    </c:plotArea>
    <c:legend>
      <c:legendPos val="l"/>
      <c:layout>
        <c:manualLayout>
          <c:xMode val="edge"/>
          <c:yMode val="edge"/>
          <c:x val="6.629994280841349E-2"/>
          <c:y val="0.73053482488105281"/>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353713793381314"/>
        </c:manualLayout>
      </c:layout>
      <c:barChart>
        <c:barDir val="col"/>
        <c:grouping val="clustered"/>
        <c:varyColors val="0"/>
        <c:ser>
          <c:idx val="3"/>
          <c:order val="0"/>
          <c:tx>
            <c:strRef>
              <c:f>Sheet1!$A$2</c:f>
              <c:strCache>
                <c:ptCount val="1"/>
                <c:pt idx="0">
                  <c:v>%Comunicó su Problema</c:v>
                </c:pt>
              </c:strCache>
            </c:strRef>
          </c:tx>
          <c:spPr>
            <a:solidFill>
              <a:sysClr val="window" lastClr="FFFFFF">
                <a:lumMod val="75000"/>
              </a:sysClr>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pt idx="0">
                  <c:v>2018</c:v>
                </c:pt>
              </c:numCache>
            </c:numRef>
          </c:cat>
          <c:val>
            <c:numRef>
              <c:f>Sheet1!$B$2:$B$2</c:f>
              <c:numCache>
                <c:formatCode>0%</c:formatCode>
                <c:ptCount val="1"/>
                <c:pt idx="0">
                  <c:v>0.92799999999999994</c:v>
                </c:pt>
              </c:numCache>
            </c:numRef>
          </c:val>
          <c:extLst>
            <c:ext xmlns:c16="http://schemas.microsoft.com/office/drawing/2014/chart" uri="{C3380CC4-5D6E-409C-BE32-E72D297353CC}">
              <c16:uniqueId val="{00000000-3B9C-4652-82F5-D65560E86C12}"/>
            </c:ext>
          </c:extLst>
        </c:ser>
        <c:dLbls>
          <c:showLegendKey val="0"/>
          <c:showVal val="0"/>
          <c:showCatName val="0"/>
          <c:showSerName val="0"/>
          <c:showPercent val="0"/>
          <c:showBubbleSize val="0"/>
        </c:dLbls>
        <c:gapWidth val="120"/>
        <c:axId val="254860320"/>
        <c:axId val="256040592"/>
      </c:barChart>
      <c:catAx>
        <c:axId val="254860320"/>
        <c:scaling>
          <c:orientation val="minMax"/>
        </c:scaling>
        <c:delete val="1"/>
        <c:axPos val="b"/>
        <c:numFmt formatCode="General" sourceLinked="1"/>
        <c:majorTickMark val="out"/>
        <c:minorTickMark val="none"/>
        <c:tickLblPos val="nextTo"/>
        <c:crossAx val="256040592"/>
        <c:crosses val="autoZero"/>
        <c:auto val="1"/>
        <c:lblAlgn val="ctr"/>
        <c:lblOffset val="100"/>
        <c:tickLblSkip val="1"/>
        <c:tickMarkSkip val="1"/>
        <c:noMultiLvlLbl val="0"/>
      </c:catAx>
      <c:valAx>
        <c:axId val="256040592"/>
        <c:scaling>
          <c:orientation val="minMax"/>
          <c:max val="1"/>
          <c:min val="0"/>
        </c:scaling>
        <c:delete val="1"/>
        <c:axPos val="l"/>
        <c:numFmt formatCode="0%" sourceLinked="1"/>
        <c:majorTickMark val="out"/>
        <c:minorTickMark val="none"/>
        <c:tickLblPos val="nextTo"/>
        <c:crossAx val="254860320"/>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8641943168599541E-3"/>
          <c:w val="1"/>
          <c:h val="0.85353713793381314"/>
        </c:manualLayout>
      </c:layout>
      <c:barChart>
        <c:barDir val="col"/>
        <c:grouping val="clustered"/>
        <c:varyColors val="0"/>
        <c:ser>
          <c:idx val="3"/>
          <c:order val="0"/>
          <c:tx>
            <c:strRef>
              <c:f>Sheet1!$A$2</c:f>
              <c:strCache>
                <c:ptCount val="1"/>
                <c:pt idx="0">
                  <c:v>%Ha tenido problemas</c:v>
                </c:pt>
              </c:strCache>
            </c:strRef>
          </c:tx>
          <c:spPr>
            <a:solidFill>
              <a:srgbClr val="A03192"/>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0%</c:formatCode>
                <c:ptCount val="1"/>
                <c:pt idx="0">
                  <c:v>0.10199999999999999</c:v>
                </c:pt>
              </c:numCache>
            </c:numRef>
          </c:val>
          <c:extLst>
            <c:ext xmlns:c16="http://schemas.microsoft.com/office/drawing/2014/chart" uri="{C3380CC4-5D6E-409C-BE32-E72D297353CC}">
              <c16:uniqueId val="{00000000-39AC-4064-9A69-2B7823DE10DB}"/>
            </c:ext>
          </c:extLst>
        </c:ser>
        <c:dLbls>
          <c:showLegendKey val="0"/>
          <c:showVal val="0"/>
          <c:showCatName val="0"/>
          <c:showSerName val="0"/>
          <c:showPercent val="0"/>
          <c:showBubbleSize val="0"/>
        </c:dLbls>
        <c:gapWidth val="100"/>
        <c:axId val="256557200"/>
        <c:axId val="256553280"/>
      </c:barChart>
      <c:catAx>
        <c:axId val="256557200"/>
        <c:scaling>
          <c:orientation val="minMax"/>
        </c:scaling>
        <c:delete val="0"/>
        <c:axPos val="b"/>
        <c:numFmt formatCode="General" sourceLinked="1"/>
        <c:majorTickMark val="out"/>
        <c:minorTickMark val="none"/>
        <c:tickLblPos val="nextTo"/>
        <c:crossAx val="256553280"/>
        <c:crosses val="autoZero"/>
        <c:auto val="1"/>
        <c:lblAlgn val="ctr"/>
        <c:lblOffset val="100"/>
        <c:tickLblSkip val="1"/>
        <c:tickMarkSkip val="1"/>
        <c:noMultiLvlLbl val="0"/>
      </c:catAx>
      <c:valAx>
        <c:axId val="256553280"/>
        <c:scaling>
          <c:orientation val="minMax"/>
          <c:max val="0.5"/>
        </c:scaling>
        <c:delete val="1"/>
        <c:axPos val="l"/>
        <c:numFmt formatCode="0%" sourceLinked="1"/>
        <c:majorTickMark val="out"/>
        <c:minorTickMark val="none"/>
        <c:tickLblPos val="nextTo"/>
        <c:crossAx val="256557200"/>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353713793381314"/>
        </c:manualLayout>
      </c:layout>
      <c:barChart>
        <c:barDir val="col"/>
        <c:grouping val="clustered"/>
        <c:varyColors val="0"/>
        <c:ser>
          <c:idx val="3"/>
          <c:order val="0"/>
          <c:tx>
            <c:strRef>
              <c:f>Sheet1!$A$2</c:f>
              <c:strCache>
                <c:ptCount val="1"/>
                <c:pt idx="0">
                  <c:v>%Comunicó su Problema</c:v>
                </c:pt>
              </c:strCache>
            </c:strRef>
          </c:tx>
          <c:spPr>
            <a:solidFill>
              <a:sysClr val="window" lastClr="FFFFFF">
                <a:lumMod val="75000"/>
              </a:sysClr>
            </a:solidFill>
            <a:ln w="21211">
              <a:noFill/>
            </a:ln>
          </c:spPr>
          <c:invertIfNegative val="0"/>
          <c:dPt>
            <c:idx val="0"/>
            <c:invertIfNegative val="0"/>
            <c:bubble3D val="0"/>
            <c:spPr>
              <a:solidFill>
                <a:srgbClr val="5B9BD5">
                  <a:lumMod val="75000"/>
                </a:srgbClr>
              </a:solidFill>
              <a:ln w="21211">
                <a:noFill/>
              </a:ln>
            </c:spPr>
            <c:extLst>
              <c:ext xmlns:c16="http://schemas.microsoft.com/office/drawing/2014/chart" uri="{C3380CC4-5D6E-409C-BE32-E72D297353CC}">
                <c16:uniqueId val="{00000001-D53E-E149-9BFD-12B3F1664F34}"/>
              </c:ext>
            </c:extLst>
          </c:dPt>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Sheet1!$B$2</c:f>
              <c:numCache>
                <c:formatCode>0%</c:formatCode>
                <c:ptCount val="1"/>
                <c:pt idx="0">
                  <c:v>0.307</c:v>
                </c:pt>
              </c:numCache>
            </c:numRef>
          </c:val>
          <c:extLst>
            <c:ext xmlns:c16="http://schemas.microsoft.com/office/drawing/2014/chart" uri="{C3380CC4-5D6E-409C-BE32-E72D297353CC}">
              <c16:uniqueId val="{00000000-3B9C-4652-82F5-D65560E86C12}"/>
            </c:ext>
          </c:extLst>
        </c:ser>
        <c:dLbls>
          <c:showLegendKey val="0"/>
          <c:showVal val="0"/>
          <c:showCatName val="0"/>
          <c:showSerName val="0"/>
          <c:showPercent val="0"/>
          <c:showBubbleSize val="0"/>
        </c:dLbls>
        <c:gapWidth val="120"/>
        <c:axId val="267546464"/>
        <c:axId val="267547024"/>
      </c:barChart>
      <c:catAx>
        <c:axId val="267546464"/>
        <c:scaling>
          <c:orientation val="minMax"/>
        </c:scaling>
        <c:delete val="1"/>
        <c:axPos val="b"/>
        <c:numFmt formatCode="General" sourceLinked="1"/>
        <c:majorTickMark val="out"/>
        <c:minorTickMark val="none"/>
        <c:tickLblPos val="nextTo"/>
        <c:crossAx val="267547024"/>
        <c:crosses val="autoZero"/>
        <c:auto val="1"/>
        <c:lblAlgn val="ctr"/>
        <c:lblOffset val="100"/>
        <c:tickLblSkip val="1"/>
        <c:tickMarkSkip val="1"/>
        <c:noMultiLvlLbl val="0"/>
      </c:catAx>
      <c:valAx>
        <c:axId val="267547024"/>
        <c:scaling>
          <c:orientation val="minMax"/>
          <c:max val="1"/>
          <c:min val="0"/>
        </c:scaling>
        <c:delete val="1"/>
        <c:axPos val="l"/>
        <c:numFmt formatCode="0%" sourceLinked="1"/>
        <c:majorTickMark val="out"/>
        <c:minorTickMark val="none"/>
        <c:tickLblPos val="nextTo"/>
        <c:crossAx val="267546464"/>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wrap="square" lIns="38100" tIns="19050" rIns="38100" bIns="19050" anchor="ctr" anchorCtr="0">
                <a:spAutoFit/>
              </a:bodyPr>
              <a:lstStyle/>
              <a:p>
                <a:pPr algn="ctr">
                  <a:defRPr lang="es-CL" sz="1200" b="1" i="0" u="none" strike="noStrike" kern="1200" baseline="0">
                    <a:solidFill>
                      <a:srgbClr val="A03192"/>
                    </a:solidFill>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Sheet1!$B$2:$E$2</c:f>
              <c:numCache>
                <c:formatCode>0%</c:formatCode>
                <c:ptCount val="4"/>
                <c:pt idx="0">
                  <c:v>-0.121</c:v>
                </c:pt>
                <c:pt idx="1">
                  <c:v>-0.11800000000000001</c:v>
                </c:pt>
                <c:pt idx="2">
                  <c:v>-0.13900000000000001</c:v>
                </c:pt>
                <c:pt idx="3">
                  <c:v>-0.10400000000000001</c:v>
                </c:pt>
              </c:numCache>
            </c:numRef>
          </c:val>
          <c:extLst>
            <c:ext xmlns:c16="http://schemas.microsoft.com/office/drawing/2014/chart" uri="{C3380CC4-5D6E-409C-BE32-E72D297353CC}">
              <c16:uniqueId val="{00000003-7B20-4E87-8835-65A9046EBB79}"/>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0.65500000000000003</c:v>
                </c:pt>
                <c:pt idx="1">
                  <c:v>0.67700000000000005</c:v>
                </c:pt>
                <c:pt idx="2">
                  <c:v>0.61299999999999999</c:v>
                </c:pt>
                <c:pt idx="3">
                  <c:v>0.57799999999999996</c:v>
                </c:pt>
              </c:numCache>
            </c:numRef>
          </c:val>
          <c:extLst>
            <c:ext xmlns:c16="http://schemas.microsoft.com/office/drawing/2014/chart" uri="{C3380CC4-5D6E-409C-BE32-E72D297353CC}">
              <c16:uniqueId val="{00000004-7B20-4E87-8835-65A9046EBB79}"/>
            </c:ext>
          </c:extLst>
        </c:ser>
        <c:dLbls>
          <c:showLegendKey val="0"/>
          <c:showVal val="0"/>
          <c:showCatName val="0"/>
          <c:showSerName val="0"/>
          <c:showPercent val="0"/>
          <c:showBubbleSize val="0"/>
        </c:dLbls>
        <c:gapWidth val="100"/>
        <c:overlap val="100"/>
        <c:axId val="248930480"/>
        <c:axId val="248931040"/>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7B20-4E87-8835-65A9046EBB79}"/>
              </c:ext>
            </c:extLst>
          </c:dPt>
          <c:dPt>
            <c:idx val="6"/>
            <c:bubble3D val="0"/>
            <c:spPr>
              <a:ln w="22225">
                <a:noFill/>
              </a:ln>
            </c:spPr>
            <c:extLst>
              <c:ext xmlns:c16="http://schemas.microsoft.com/office/drawing/2014/chart" uri="{C3380CC4-5D6E-409C-BE32-E72D297353CC}">
                <c16:uniqueId val="{00000008-7B20-4E87-8835-65A9046EBB79}"/>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0.53500000000000003</c:v>
                </c:pt>
                <c:pt idx="1">
                  <c:v>0.55899999999999994</c:v>
                </c:pt>
                <c:pt idx="2">
                  <c:v>0.47399999999999998</c:v>
                </c:pt>
                <c:pt idx="3">
                  <c:v>0.47499999999999998</c:v>
                </c:pt>
              </c:numCache>
            </c:numRef>
          </c:val>
          <c:smooth val="0"/>
          <c:extLst>
            <c:ext xmlns:c16="http://schemas.microsoft.com/office/drawing/2014/chart" uri="{C3380CC4-5D6E-409C-BE32-E72D297353CC}">
              <c16:uniqueId val="{00000009-7B20-4E87-8835-65A9046EBB79}"/>
            </c:ext>
          </c:extLst>
        </c:ser>
        <c:dLbls>
          <c:showLegendKey val="0"/>
          <c:showVal val="0"/>
          <c:showCatName val="0"/>
          <c:showSerName val="0"/>
          <c:showPercent val="0"/>
          <c:showBubbleSize val="0"/>
        </c:dLbls>
        <c:marker val="1"/>
        <c:smooth val="0"/>
        <c:axId val="248930480"/>
        <c:axId val="248931040"/>
      </c:lineChart>
      <c:catAx>
        <c:axId val="24893048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48931040"/>
        <c:crosses val="autoZero"/>
        <c:auto val="1"/>
        <c:lblAlgn val="ctr"/>
        <c:lblOffset val="100"/>
        <c:tickLblSkip val="1"/>
        <c:tickMarkSkip val="1"/>
        <c:noMultiLvlLbl val="0"/>
      </c:catAx>
      <c:valAx>
        <c:axId val="248931040"/>
        <c:scaling>
          <c:orientation val="minMax"/>
          <c:max val="1"/>
          <c:min val="-0.60000000000000064"/>
        </c:scaling>
        <c:delete val="1"/>
        <c:axPos val="l"/>
        <c:numFmt formatCode="0%" sourceLinked="1"/>
        <c:majorTickMark val="out"/>
        <c:minorTickMark val="none"/>
        <c:tickLblPos val="nextTo"/>
        <c:crossAx val="248930480"/>
        <c:crosses val="autoZero"/>
        <c:crossBetween val="between"/>
        <c:majorUnit val="0.2"/>
        <c:minorUnit val="0.2"/>
      </c:valAx>
      <c:spPr>
        <a:noFill/>
        <a:ln w="25374">
          <a:noFill/>
          <a:prstDash val="dash"/>
        </a:ln>
      </c:spPr>
    </c:plotArea>
    <c:legend>
      <c:legendPos val="l"/>
      <c:layout>
        <c:manualLayout>
          <c:xMode val="edge"/>
          <c:yMode val="edge"/>
          <c:x val="6.4112243901956412E-2"/>
          <c:y val="0.76969598975324749"/>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353713793381314"/>
        </c:manualLayout>
      </c:layout>
      <c:barChart>
        <c:barDir val="col"/>
        <c:grouping val="clustered"/>
        <c:varyColors val="0"/>
        <c:ser>
          <c:idx val="3"/>
          <c:order val="0"/>
          <c:tx>
            <c:strRef>
              <c:f>Sheet1!$A$2</c:f>
              <c:strCache>
                <c:ptCount val="1"/>
                <c:pt idx="0">
                  <c:v>%Comunicó su Problema</c:v>
                </c:pt>
              </c:strCache>
            </c:strRef>
          </c:tx>
          <c:spPr>
            <a:solidFill>
              <a:sysClr val="window" lastClr="FFFFFF">
                <a:lumMod val="75000"/>
              </a:sysClr>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Sheet1!$B$2</c:f>
              <c:numCache>
                <c:formatCode>0%</c:formatCode>
                <c:ptCount val="1"/>
                <c:pt idx="0">
                  <c:v>0.91500000000000004</c:v>
                </c:pt>
              </c:numCache>
            </c:numRef>
          </c:val>
          <c:extLst>
            <c:ext xmlns:c16="http://schemas.microsoft.com/office/drawing/2014/chart" uri="{C3380CC4-5D6E-409C-BE32-E72D297353CC}">
              <c16:uniqueId val="{00000000-3B9C-4652-82F5-D65560E86C12}"/>
            </c:ext>
          </c:extLst>
        </c:ser>
        <c:dLbls>
          <c:showLegendKey val="0"/>
          <c:showVal val="0"/>
          <c:showCatName val="0"/>
          <c:showSerName val="0"/>
          <c:showPercent val="0"/>
          <c:showBubbleSize val="0"/>
        </c:dLbls>
        <c:gapWidth val="120"/>
        <c:axId val="376315600"/>
        <c:axId val="376316160"/>
      </c:barChart>
      <c:catAx>
        <c:axId val="376315600"/>
        <c:scaling>
          <c:orientation val="minMax"/>
        </c:scaling>
        <c:delete val="1"/>
        <c:axPos val="b"/>
        <c:numFmt formatCode="General" sourceLinked="1"/>
        <c:majorTickMark val="out"/>
        <c:minorTickMark val="none"/>
        <c:tickLblPos val="nextTo"/>
        <c:crossAx val="376316160"/>
        <c:crosses val="autoZero"/>
        <c:auto val="1"/>
        <c:lblAlgn val="ctr"/>
        <c:lblOffset val="100"/>
        <c:tickLblSkip val="1"/>
        <c:tickMarkSkip val="1"/>
        <c:noMultiLvlLbl val="0"/>
      </c:catAx>
      <c:valAx>
        <c:axId val="376316160"/>
        <c:scaling>
          <c:orientation val="minMax"/>
          <c:max val="1"/>
          <c:min val="0"/>
        </c:scaling>
        <c:delete val="1"/>
        <c:axPos val="l"/>
        <c:numFmt formatCode="0%" sourceLinked="1"/>
        <c:majorTickMark val="out"/>
        <c:minorTickMark val="none"/>
        <c:tickLblPos val="nextTo"/>
        <c:crossAx val="376315600"/>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4242065484418155E-3"/>
          <c:w val="1"/>
          <c:h val="0.85353713793381314"/>
        </c:manualLayout>
      </c:layout>
      <c:barChart>
        <c:barDir val="col"/>
        <c:grouping val="clustered"/>
        <c:varyColors val="0"/>
        <c:ser>
          <c:idx val="3"/>
          <c:order val="0"/>
          <c:tx>
            <c:strRef>
              <c:f>Sheet1!$A$2</c:f>
              <c:strCache>
                <c:ptCount val="1"/>
                <c:pt idx="0">
                  <c:v>%Ha tenido problemas</c:v>
                </c:pt>
              </c:strCache>
            </c:strRef>
          </c:tx>
          <c:spPr>
            <a:solidFill>
              <a:srgbClr val="A03192"/>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0%</c:formatCode>
                <c:ptCount val="1"/>
                <c:pt idx="0">
                  <c:v>0.09</c:v>
                </c:pt>
              </c:numCache>
            </c:numRef>
          </c:val>
          <c:extLst>
            <c:ext xmlns:c16="http://schemas.microsoft.com/office/drawing/2014/chart" uri="{C3380CC4-5D6E-409C-BE32-E72D297353CC}">
              <c16:uniqueId val="{00000000-39AC-4064-9A69-2B7823DE10DB}"/>
            </c:ext>
          </c:extLst>
        </c:ser>
        <c:dLbls>
          <c:showLegendKey val="0"/>
          <c:showVal val="0"/>
          <c:showCatName val="0"/>
          <c:showSerName val="0"/>
          <c:showPercent val="0"/>
          <c:showBubbleSize val="0"/>
        </c:dLbls>
        <c:gapWidth val="100"/>
        <c:axId val="376317280"/>
        <c:axId val="376312800"/>
      </c:barChart>
      <c:catAx>
        <c:axId val="376317280"/>
        <c:scaling>
          <c:orientation val="minMax"/>
        </c:scaling>
        <c:delete val="0"/>
        <c:axPos val="b"/>
        <c:numFmt formatCode="General" sourceLinked="1"/>
        <c:majorTickMark val="out"/>
        <c:minorTickMark val="none"/>
        <c:tickLblPos val="nextTo"/>
        <c:crossAx val="376312800"/>
        <c:crosses val="autoZero"/>
        <c:auto val="1"/>
        <c:lblAlgn val="ctr"/>
        <c:lblOffset val="100"/>
        <c:tickLblSkip val="1"/>
        <c:tickMarkSkip val="1"/>
        <c:noMultiLvlLbl val="0"/>
      </c:catAx>
      <c:valAx>
        <c:axId val="376312800"/>
        <c:scaling>
          <c:orientation val="minMax"/>
          <c:max val="0.5"/>
        </c:scaling>
        <c:delete val="1"/>
        <c:axPos val="l"/>
        <c:numFmt formatCode="0%" sourceLinked="1"/>
        <c:majorTickMark val="out"/>
        <c:minorTickMark val="none"/>
        <c:tickLblPos val="nextTo"/>
        <c:crossAx val="376317280"/>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353713793381314"/>
        </c:manualLayout>
      </c:layout>
      <c:barChart>
        <c:barDir val="col"/>
        <c:grouping val="clustered"/>
        <c:varyColors val="0"/>
        <c:ser>
          <c:idx val="3"/>
          <c:order val="0"/>
          <c:tx>
            <c:strRef>
              <c:f>Sheet1!$A$2</c:f>
              <c:strCache>
                <c:ptCount val="1"/>
                <c:pt idx="0">
                  <c:v>%Comunicó su Problema</c:v>
                </c:pt>
              </c:strCache>
            </c:strRef>
          </c:tx>
          <c:spPr>
            <a:solidFill>
              <a:sysClr val="window" lastClr="FFFFFF">
                <a:lumMod val="75000"/>
              </a:sysClr>
            </a:solidFill>
            <a:ln w="21211">
              <a:noFill/>
            </a:ln>
          </c:spPr>
          <c:invertIfNegative val="0"/>
          <c:dPt>
            <c:idx val="0"/>
            <c:invertIfNegative val="0"/>
            <c:bubble3D val="0"/>
            <c:spPr>
              <a:solidFill>
                <a:srgbClr val="5B9BD5">
                  <a:lumMod val="75000"/>
                </a:srgbClr>
              </a:solidFill>
              <a:ln w="21211">
                <a:noFill/>
              </a:ln>
            </c:spPr>
            <c:extLst>
              <c:ext xmlns:c16="http://schemas.microsoft.com/office/drawing/2014/chart" uri="{C3380CC4-5D6E-409C-BE32-E72D297353CC}">
                <c16:uniqueId val="{00000001-59F3-4222-9CD1-DF16E0126E40}"/>
              </c:ext>
            </c:extLst>
          </c:dPt>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2018</c:v>
                </c:pt>
              </c:numCache>
            </c:numRef>
          </c:cat>
          <c:val>
            <c:numRef>
              <c:f>Sheet1!$B$2</c:f>
              <c:numCache>
                <c:formatCode>0%</c:formatCode>
                <c:ptCount val="1"/>
                <c:pt idx="0">
                  <c:v>0.29399999999999998</c:v>
                </c:pt>
              </c:numCache>
            </c:numRef>
          </c:val>
          <c:extLst>
            <c:ext xmlns:c16="http://schemas.microsoft.com/office/drawing/2014/chart" uri="{C3380CC4-5D6E-409C-BE32-E72D297353CC}">
              <c16:uniqueId val="{00000000-3B9C-4652-82F5-D65560E86C12}"/>
            </c:ext>
          </c:extLst>
        </c:ser>
        <c:dLbls>
          <c:showLegendKey val="0"/>
          <c:showVal val="0"/>
          <c:showCatName val="0"/>
          <c:showSerName val="0"/>
          <c:showPercent val="0"/>
          <c:showBubbleSize val="0"/>
        </c:dLbls>
        <c:gapWidth val="120"/>
        <c:axId val="376314480"/>
        <c:axId val="376310560"/>
      </c:barChart>
      <c:catAx>
        <c:axId val="376314480"/>
        <c:scaling>
          <c:orientation val="minMax"/>
        </c:scaling>
        <c:delete val="1"/>
        <c:axPos val="b"/>
        <c:numFmt formatCode="General" sourceLinked="1"/>
        <c:majorTickMark val="out"/>
        <c:minorTickMark val="none"/>
        <c:tickLblPos val="nextTo"/>
        <c:crossAx val="376310560"/>
        <c:crosses val="autoZero"/>
        <c:auto val="1"/>
        <c:lblAlgn val="ctr"/>
        <c:lblOffset val="100"/>
        <c:tickLblSkip val="1"/>
        <c:tickMarkSkip val="1"/>
        <c:noMultiLvlLbl val="0"/>
      </c:catAx>
      <c:valAx>
        <c:axId val="376310560"/>
        <c:scaling>
          <c:orientation val="minMax"/>
          <c:max val="1"/>
          <c:min val="0"/>
        </c:scaling>
        <c:delete val="1"/>
        <c:axPos val="l"/>
        <c:numFmt formatCode="0%" sourceLinked="1"/>
        <c:majorTickMark val="out"/>
        <c:minorTickMark val="none"/>
        <c:tickLblPos val="nextTo"/>
        <c:crossAx val="376314480"/>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353713793381314"/>
        </c:manualLayout>
      </c:layout>
      <c:barChart>
        <c:barDir val="col"/>
        <c:grouping val="clustered"/>
        <c:varyColors val="0"/>
        <c:ser>
          <c:idx val="3"/>
          <c:order val="0"/>
          <c:tx>
            <c:strRef>
              <c:f>Sheet1!$A$2</c:f>
              <c:strCache>
                <c:ptCount val="1"/>
                <c:pt idx="0">
                  <c:v>%Comunicó su Problema</c:v>
                </c:pt>
              </c:strCache>
            </c:strRef>
          </c:tx>
          <c:spPr>
            <a:solidFill>
              <a:sysClr val="window" lastClr="FFFFFF">
                <a:lumMod val="75000"/>
              </a:sysClr>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numCache>
            </c:numRef>
          </c:cat>
          <c:val>
            <c:numRef>
              <c:f>Sheet1!$B$2:$E$2</c:f>
              <c:numCache>
                <c:formatCode>0%</c:formatCode>
                <c:ptCount val="4"/>
                <c:pt idx="0">
                  <c:v>0.91700000000000004</c:v>
                </c:pt>
                <c:pt idx="1">
                  <c:v>0.90099999999999991</c:v>
                </c:pt>
                <c:pt idx="2">
                  <c:v>0.96200000000000008</c:v>
                </c:pt>
                <c:pt idx="3">
                  <c:v>0.98199999999999998</c:v>
                </c:pt>
              </c:numCache>
            </c:numRef>
          </c:val>
          <c:extLst>
            <c:ext xmlns:c16="http://schemas.microsoft.com/office/drawing/2014/chart" uri="{C3380CC4-5D6E-409C-BE32-E72D297353CC}">
              <c16:uniqueId val="{00000000-3B9C-4652-82F5-D65560E86C12}"/>
            </c:ext>
          </c:extLst>
        </c:ser>
        <c:dLbls>
          <c:showLegendKey val="0"/>
          <c:showVal val="0"/>
          <c:showCatName val="0"/>
          <c:showSerName val="0"/>
          <c:showPercent val="0"/>
          <c:showBubbleSize val="0"/>
        </c:dLbls>
        <c:gapWidth val="100"/>
        <c:axId val="267061632"/>
        <c:axId val="267063312"/>
      </c:barChart>
      <c:catAx>
        <c:axId val="267061632"/>
        <c:scaling>
          <c:orientation val="minMax"/>
        </c:scaling>
        <c:delete val="0"/>
        <c:axPos val="b"/>
        <c:numFmt formatCode="General" sourceLinked="1"/>
        <c:majorTickMark val="out"/>
        <c:minorTickMark val="none"/>
        <c:tickLblPos val="nextTo"/>
        <c:spPr>
          <a:ln w="10606">
            <a:solidFill>
              <a:srgbClr val="000000"/>
            </a:solidFill>
            <a:prstDash val="solid"/>
          </a:ln>
        </c:spPr>
        <c:txPr>
          <a:bodyPr rot="0" vert="horz"/>
          <a:lstStyle/>
          <a:p>
            <a:pPr>
              <a:defRPr/>
            </a:pPr>
            <a:endParaRPr lang="es-CL"/>
          </a:p>
        </c:txPr>
        <c:crossAx val="267063312"/>
        <c:crosses val="autoZero"/>
        <c:auto val="1"/>
        <c:lblAlgn val="ctr"/>
        <c:lblOffset val="100"/>
        <c:tickLblSkip val="1"/>
        <c:tickMarkSkip val="1"/>
        <c:noMultiLvlLbl val="0"/>
      </c:catAx>
      <c:valAx>
        <c:axId val="267063312"/>
        <c:scaling>
          <c:orientation val="minMax"/>
          <c:max val="1.1000000000000001"/>
          <c:min val="0"/>
        </c:scaling>
        <c:delete val="1"/>
        <c:axPos val="l"/>
        <c:numFmt formatCode="0%" sourceLinked="1"/>
        <c:majorTickMark val="out"/>
        <c:minorTickMark val="none"/>
        <c:tickLblPos val="nextTo"/>
        <c:crossAx val="267061632"/>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8144353327424138E-2"/>
          <c:w val="0.63951193837531084"/>
          <c:h val="0.85353713793381314"/>
        </c:manualLayout>
      </c:layout>
      <c:barChart>
        <c:barDir val="col"/>
        <c:grouping val="clustered"/>
        <c:varyColors val="0"/>
        <c:ser>
          <c:idx val="3"/>
          <c:order val="0"/>
          <c:tx>
            <c:strRef>
              <c:f>Sheet1!$A$2</c:f>
              <c:strCache>
                <c:ptCount val="1"/>
                <c:pt idx="0">
                  <c:v>%Ha tenido problemas</c:v>
                </c:pt>
              </c:strCache>
            </c:strRef>
          </c:tx>
          <c:spPr>
            <a:solidFill>
              <a:srgbClr val="A03192"/>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numCache>
            </c:numRef>
          </c:cat>
          <c:val>
            <c:numRef>
              <c:f>Sheet1!$B$2:$E$2</c:f>
              <c:numCache>
                <c:formatCode>0%</c:formatCode>
                <c:ptCount val="4"/>
                <c:pt idx="0">
                  <c:v>0.10199999999999999</c:v>
                </c:pt>
                <c:pt idx="1">
                  <c:v>8.199999999999999E-2</c:v>
                </c:pt>
                <c:pt idx="2">
                  <c:v>0.115</c:v>
                </c:pt>
                <c:pt idx="3">
                  <c:v>0.23600000000000002</c:v>
                </c:pt>
              </c:numCache>
            </c:numRef>
          </c:val>
          <c:extLst>
            <c:ext xmlns:c16="http://schemas.microsoft.com/office/drawing/2014/chart" uri="{C3380CC4-5D6E-409C-BE32-E72D297353CC}">
              <c16:uniqueId val="{00000000-39AC-4064-9A69-2B7823DE10DB}"/>
            </c:ext>
          </c:extLst>
        </c:ser>
        <c:dLbls>
          <c:showLegendKey val="0"/>
          <c:showVal val="0"/>
          <c:showCatName val="0"/>
          <c:showSerName val="0"/>
          <c:showPercent val="0"/>
          <c:showBubbleSize val="0"/>
        </c:dLbls>
        <c:gapWidth val="100"/>
        <c:axId val="267059952"/>
        <c:axId val="267059392"/>
      </c:barChart>
      <c:catAx>
        <c:axId val="267059952"/>
        <c:scaling>
          <c:orientation val="minMax"/>
        </c:scaling>
        <c:delete val="0"/>
        <c:axPos val="b"/>
        <c:numFmt formatCode="General" sourceLinked="1"/>
        <c:majorTickMark val="out"/>
        <c:minorTickMark val="none"/>
        <c:tickLblPos val="nextTo"/>
        <c:crossAx val="267059392"/>
        <c:crosses val="autoZero"/>
        <c:auto val="1"/>
        <c:lblAlgn val="ctr"/>
        <c:lblOffset val="100"/>
        <c:tickLblSkip val="1"/>
        <c:tickMarkSkip val="1"/>
        <c:noMultiLvlLbl val="0"/>
      </c:catAx>
      <c:valAx>
        <c:axId val="267059392"/>
        <c:scaling>
          <c:orientation val="minMax"/>
          <c:max val="0.5"/>
        </c:scaling>
        <c:delete val="1"/>
        <c:axPos val="l"/>
        <c:numFmt formatCode="0%" sourceLinked="1"/>
        <c:majorTickMark val="out"/>
        <c:minorTickMark val="none"/>
        <c:tickLblPos val="nextTo"/>
        <c:crossAx val="267059952"/>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5353713793381314"/>
        </c:manualLayout>
      </c:layout>
      <c:barChart>
        <c:barDir val="col"/>
        <c:grouping val="clustered"/>
        <c:varyColors val="0"/>
        <c:ser>
          <c:idx val="3"/>
          <c:order val="0"/>
          <c:tx>
            <c:strRef>
              <c:f>Sheet1!$A$2</c:f>
              <c:strCache>
                <c:ptCount val="1"/>
                <c:pt idx="0">
                  <c:v>%Comunicó su Problema</c:v>
                </c:pt>
              </c:strCache>
            </c:strRef>
          </c:tx>
          <c:spPr>
            <a:solidFill>
              <a:srgbClr val="5B9BD5">
                <a:lumMod val="75000"/>
              </a:srgbClr>
            </a:solidFill>
            <a:ln w="21211">
              <a:noFill/>
            </a:ln>
          </c:spPr>
          <c:invertIfNegative val="0"/>
          <c:dLbls>
            <c:spPr>
              <a:noFill/>
              <a:ln>
                <a:noFill/>
              </a:ln>
              <a:effectLst/>
            </c:spPr>
            <c:txPr>
              <a:bodyPr wrap="square" lIns="38100" tIns="19050" rIns="38100" bIns="19050" anchor="ctr">
                <a:spAutoFit/>
              </a:bodyPr>
              <a:lstStyle/>
              <a:p>
                <a:pPr>
                  <a:defRPr>
                    <a:solidFill>
                      <a:srgbClr val="002060"/>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numCache>
            </c:numRef>
          </c:cat>
          <c:val>
            <c:numRef>
              <c:f>Sheet1!$B$2:$E$2</c:f>
              <c:numCache>
                <c:formatCode>0%</c:formatCode>
                <c:ptCount val="4"/>
                <c:pt idx="0">
                  <c:v>0.307</c:v>
                </c:pt>
                <c:pt idx="1">
                  <c:v>0.32700000000000001</c:v>
                </c:pt>
                <c:pt idx="2">
                  <c:v>0.22500000000000001</c:v>
                </c:pt>
                <c:pt idx="3">
                  <c:v>0.35799999999999998</c:v>
                </c:pt>
              </c:numCache>
            </c:numRef>
          </c:val>
          <c:extLst>
            <c:ext xmlns:c16="http://schemas.microsoft.com/office/drawing/2014/chart" uri="{C3380CC4-5D6E-409C-BE32-E72D297353CC}">
              <c16:uniqueId val="{00000000-3B9C-4652-82F5-D65560E86C12}"/>
            </c:ext>
          </c:extLst>
        </c:ser>
        <c:dLbls>
          <c:showLegendKey val="0"/>
          <c:showVal val="0"/>
          <c:showCatName val="0"/>
          <c:showSerName val="0"/>
          <c:showPercent val="0"/>
          <c:showBubbleSize val="0"/>
        </c:dLbls>
        <c:gapWidth val="100"/>
        <c:axId val="256546560"/>
        <c:axId val="267067232"/>
      </c:barChart>
      <c:catAx>
        <c:axId val="256546560"/>
        <c:scaling>
          <c:orientation val="minMax"/>
        </c:scaling>
        <c:delete val="0"/>
        <c:axPos val="b"/>
        <c:numFmt formatCode="General" sourceLinked="1"/>
        <c:majorTickMark val="out"/>
        <c:minorTickMark val="none"/>
        <c:tickLblPos val="nextTo"/>
        <c:spPr>
          <a:ln w="10606">
            <a:solidFill>
              <a:srgbClr val="000000"/>
            </a:solidFill>
            <a:prstDash val="solid"/>
          </a:ln>
        </c:spPr>
        <c:txPr>
          <a:bodyPr rot="0" vert="horz"/>
          <a:lstStyle/>
          <a:p>
            <a:pPr>
              <a:defRPr/>
            </a:pPr>
            <a:endParaRPr lang="es-CL"/>
          </a:p>
        </c:txPr>
        <c:crossAx val="267067232"/>
        <c:crosses val="autoZero"/>
        <c:auto val="1"/>
        <c:lblAlgn val="ctr"/>
        <c:lblOffset val="100"/>
        <c:tickLblSkip val="1"/>
        <c:tickMarkSkip val="1"/>
        <c:noMultiLvlLbl val="0"/>
      </c:catAx>
      <c:valAx>
        <c:axId val="267067232"/>
        <c:scaling>
          <c:orientation val="minMax"/>
          <c:max val="1.1000000000000001"/>
          <c:min val="0"/>
        </c:scaling>
        <c:delete val="1"/>
        <c:axPos val="l"/>
        <c:numFmt formatCode="0%" sourceLinked="1"/>
        <c:majorTickMark val="out"/>
        <c:minorTickMark val="none"/>
        <c:tickLblPos val="nextTo"/>
        <c:crossAx val="256546560"/>
        <c:crosses val="autoZero"/>
        <c:crossBetween val="between"/>
      </c:valAx>
      <c:spPr>
        <a:noFill/>
        <a:ln w="21211">
          <a:noFill/>
        </a:ln>
      </c:spPr>
    </c:plotArea>
    <c:plotVisOnly val="1"/>
    <c:dispBlanksAs val="gap"/>
    <c:showDLblsOverMax val="0"/>
  </c:chart>
  <c:spPr>
    <a:noFill/>
    <a:ln>
      <a:noFill/>
    </a:ln>
  </c:spPr>
  <c:txPr>
    <a:bodyPr/>
    <a:lstStyle/>
    <a:p>
      <a:pPr>
        <a:defRPr sz="1100" b="0" i="0" u="none" strike="noStrike" baseline="0">
          <a:solidFill>
            <a:srgbClr val="002060"/>
          </a:solidFill>
          <a:latin typeface="Calibri" panose="020F0502020204030204" pitchFamily="34" charset="0"/>
          <a:ea typeface="Tahoma"/>
          <a:cs typeface="Tahoma"/>
        </a:defRPr>
      </a:pPr>
      <a:endParaRPr lang="es-CL"/>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181014518264E-2"/>
          <c:y val="0.1276068444590068"/>
          <c:w val="0.95849467396343124"/>
          <c:h val="0.74022276640362383"/>
        </c:manualLayout>
      </c:layout>
      <c:barChart>
        <c:barDir val="col"/>
        <c:grouping val="stack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wrap="square" lIns="38100" tIns="19050" rIns="38100" bIns="19050" anchor="ctr" anchorCtr="0">
                <a:spAutoFit/>
              </a:bodyPr>
              <a:lstStyle/>
              <a:p>
                <a:pPr algn="ctr">
                  <a:defRPr lang="es-CL" sz="1200" b="1" i="0" u="none" strike="noStrike" kern="1200" baseline="0">
                    <a:solidFill>
                      <a:schemeClr val="bg1"/>
                    </a:solidFill>
                    <a:effectLst/>
                    <a:latin typeface="Calibri" pitchFamily="34" charset="0"/>
                    <a:ea typeface="Trebuchet MS"/>
                    <a:cs typeface="Calibri" pitchFamily="34" charset="0"/>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Sheet1!$B$2:$E$2</c:f>
              <c:numCache>
                <c:formatCode>0%</c:formatCode>
                <c:ptCount val="4"/>
                <c:pt idx="0">
                  <c:v>-0.129</c:v>
                </c:pt>
                <c:pt idx="1">
                  <c:v>-0.127</c:v>
                </c:pt>
                <c:pt idx="2">
                  <c:v>-0.14300000000000002</c:v>
                </c:pt>
                <c:pt idx="3">
                  <c:v>-0.111</c:v>
                </c:pt>
              </c:numCache>
            </c:numRef>
          </c:val>
          <c:extLst>
            <c:ext xmlns:c16="http://schemas.microsoft.com/office/drawing/2014/chart" uri="{C3380CC4-5D6E-409C-BE32-E72D297353CC}">
              <c16:uniqueId val="{00000003-2910-483D-A3E2-D44168B7BAA1}"/>
            </c:ext>
          </c:extLst>
        </c:ser>
        <c:ser>
          <c:idx val="1"/>
          <c:order val="1"/>
          <c:tx>
            <c:strRef>
              <c:f>Sheet1!$A$3</c:f>
              <c:strCache>
                <c:ptCount val="1"/>
                <c:pt idx="0">
                  <c:v>% Nota 5</c:v>
                </c:pt>
              </c:strCache>
            </c:strRef>
          </c:tx>
          <c:spPr>
            <a:solidFill>
              <a:sysClr val="window" lastClr="FFFFFF">
                <a:lumMod val="75000"/>
              </a:sysClr>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chemeClr val="bg1"/>
                    </a:solidFill>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0.17399999999999999</c:v>
                </c:pt>
                <c:pt idx="1">
                  <c:v>0.16500000000000001</c:v>
                </c:pt>
                <c:pt idx="2">
                  <c:v>0.17699999999999999</c:v>
                </c:pt>
                <c:pt idx="3">
                  <c:v>0.24199999999999999</c:v>
                </c:pt>
              </c:numCache>
            </c:numRef>
          </c:val>
          <c:extLst>
            <c:ext xmlns:c16="http://schemas.microsoft.com/office/drawing/2014/chart" uri="{C3380CC4-5D6E-409C-BE32-E72D297353CC}">
              <c16:uniqueId val="{00000004-2910-483D-A3E2-D44168B7BAA1}"/>
            </c:ext>
          </c:extLst>
        </c:ser>
        <c:ser>
          <c:idx val="2"/>
          <c:order val="2"/>
          <c:tx>
            <c:strRef>
              <c:f>Sheet1!$A$4</c:f>
              <c:strCache>
                <c:ptCount val="1"/>
                <c:pt idx="0">
                  <c:v>% Notas 6 a 7</c:v>
                </c:pt>
              </c:strCache>
            </c:strRef>
          </c:tx>
          <c:spPr>
            <a:solidFill>
              <a:srgbClr val="51B5A5"/>
            </a:solidFill>
            <a:ln w="22225">
              <a:solidFill>
                <a:srgbClr val="51B5A5"/>
              </a:solidFill>
              <a:prstDash val="solid"/>
            </a:ln>
          </c:spPr>
          <c:invertIfNegative val="0"/>
          <c:dPt>
            <c:idx val="3"/>
            <c:invertIfNegative val="0"/>
            <c:bubble3D val="0"/>
            <c:spPr>
              <a:solidFill>
                <a:srgbClr val="51B5A5"/>
              </a:solidFill>
              <a:ln w="22225">
                <a:solidFill>
                  <a:srgbClr val="51B5A5"/>
                </a:solidFill>
              </a:ln>
            </c:spPr>
            <c:extLst>
              <c:ext xmlns:c16="http://schemas.microsoft.com/office/drawing/2014/chart" uri="{C3380CC4-5D6E-409C-BE32-E72D297353CC}">
                <c16:uniqueId val="{00000006-2910-483D-A3E2-D44168B7BAA1}"/>
              </c:ext>
            </c:extLst>
          </c:dPt>
          <c:dPt>
            <c:idx val="6"/>
            <c:invertIfNegative val="0"/>
            <c:bubble3D val="0"/>
            <c:spPr>
              <a:solidFill>
                <a:srgbClr val="51B5A5"/>
              </a:solidFill>
              <a:ln w="22225">
                <a:solidFill>
                  <a:srgbClr val="51B5A5"/>
                </a:solidFill>
              </a:ln>
            </c:spPr>
            <c:extLst>
              <c:ext xmlns:c16="http://schemas.microsoft.com/office/drawing/2014/chart" uri="{C3380CC4-5D6E-409C-BE32-E72D297353CC}">
                <c16:uniqueId val="{00000008-2910-483D-A3E2-D44168B7BAA1}"/>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0.69700000000000006</c:v>
                </c:pt>
                <c:pt idx="1">
                  <c:v>0.70900000000000007</c:v>
                </c:pt>
                <c:pt idx="2">
                  <c:v>0.68</c:v>
                </c:pt>
                <c:pt idx="3">
                  <c:v>0.64700000000000002</c:v>
                </c:pt>
              </c:numCache>
            </c:numRef>
          </c:val>
          <c:extLst>
            <c:ext xmlns:c16="http://schemas.microsoft.com/office/drawing/2014/chart" uri="{C3380CC4-5D6E-409C-BE32-E72D297353CC}">
              <c16:uniqueId val="{00000009-2910-483D-A3E2-D44168B7BAA1}"/>
            </c:ext>
          </c:extLst>
        </c:ser>
        <c:dLbls>
          <c:showLegendKey val="0"/>
          <c:showVal val="0"/>
          <c:showCatName val="0"/>
          <c:showSerName val="0"/>
          <c:showPercent val="0"/>
          <c:showBubbleSize val="0"/>
        </c:dLbls>
        <c:gapWidth val="100"/>
        <c:overlap val="100"/>
        <c:axId val="267054352"/>
        <c:axId val="267062752"/>
      </c:barChart>
      <c:catAx>
        <c:axId val="267054352"/>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67062752"/>
        <c:crosses val="autoZero"/>
        <c:auto val="1"/>
        <c:lblAlgn val="ctr"/>
        <c:lblOffset val="100"/>
        <c:tickLblSkip val="1"/>
        <c:tickMarkSkip val="1"/>
        <c:noMultiLvlLbl val="0"/>
      </c:catAx>
      <c:valAx>
        <c:axId val="267062752"/>
        <c:scaling>
          <c:orientation val="minMax"/>
          <c:max val="1"/>
          <c:min val="-0.60000000000000064"/>
        </c:scaling>
        <c:delete val="1"/>
        <c:axPos val="l"/>
        <c:numFmt formatCode="0%" sourceLinked="1"/>
        <c:majorTickMark val="out"/>
        <c:minorTickMark val="none"/>
        <c:tickLblPos val="nextTo"/>
        <c:crossAx val="267054352"/>
        <c:crosses val="autoZero"/>
        <c:crossBetween val="between"/>
        <c:majorUnit val="0.2"/>
        <c:minorUnit val="0.2"/>
      </c:valAx>
      <c:spPr>
        <a:noFill/>
        <a:ln w="25374">
          <a:noFill/>
          <a:prstDash val="dash"/>
        </a:ln>
      </c:spPr>
    </c:plotArea>
    <c:legend>
      <c:legendPos val="l"/>
      <c:layout>
        <c:manualLayout>
          <c:xMode val="edge"/>
          <c:yMode val="edge"/>
          <c:x val="0.1341686599742257"/>
          <c:y val="5.876617715933815E-2"/>
          <c:w val="0.70155451141448266"/>
          <c:h val="8.5235563517633214E-2"/>
        </c:manualLayout>
      </c:layout>
      <c:overlay val="0"/>
      <c:spPr>
        <a:noFill/>
      </c:spPr>
      <c:txPr>
        <a:bodyPr/>
        <a:lstStyle/>
        <a:p>
          <a:pPr>
            <a:defRPr sz="11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229285819E-2"/>
          <c:y val="0.181069319206107"/>
          <c:w val="0.95849467396343124"/>
          <c:h val="0.65475158652109455"/>
        </c:manualLayout>
      </c:layout>
      <c:barChart>
        <c:barDir val="col"/>
        <c:grouping val="stack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wrap="square" lIns="38100" tIns="19050" rIns="38100" bIns="19050" anchor="ctr" anchorCtr="0">
                <a:spAutoFit/>
              </a:bodyPr>
              <a:lstStyle/>
              <a:p>
                <a:pPr algn="ctr">
                  <a:defRPr lang="es-CL" sz="1200" b="1" i="0" u="none" strike="noStrike" kern="1200" baseline="0">
                    <a:solidFill>
                      <a:schemeClr val="bg1"/>
                    </a:solidFill>
                    <a:effectLst/>
                    <a:latin typeface="Calibri" pitchFamily="34" charset="0"/>
                    <a:ea typeface="Trebuchet MS"/>
                    <a:cs typeface="Calibri" pitchFamily="34" charset="0"/>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Sheet1!$B$2:$E$2</c:f>
              <c:numCache>
                <c:formatCode>0%</c:formatCode>
                <c:ptCount val="4"/>
                <c:pt idx="0">
                  <c:v>-0.13100000000000001</c:v>
                </c:pt>
                <c:pt idx="1">
                  <c:v>-0.14899999999999999</c:v>
                </c:pt>
                <c:pt idx="2">
                  <c:v>-0.115</c:v>
                </c:pt>
                <c:pt idx="3">
                  <c:v>-0.13200000000000001</c:v>
                </c:pt>
              </c:numCache>
            </c:numRef>
          </c:val>
          <c:extLst>
            <c:ext xmlns:c16="http://schemas.microsoft.com/office/drawing/2014/chart" uri="{C3380CC4-5D6E-409C-BE32-E72D297353CC}">
              <c16:uniqueId val="{00000003-2910-483D-A3E2-D44168B7BAA1}"/>
            </c:ext>
          </c:extLst>
        </c:ser>
        <c:ser>
          <c:idx val="1"/>
          <c:order val="1"/>
          <c:tx>
            <c:strRef>
              <c:f>Sheet1!$A$3</c:f>
              <c:strCache>
                <c:ptCount val="1"/>
                <c:pt idx="0">
                  <c:v>% Nota 5</c:v>
                </c:pt>
              </c:strCache>
            </c:strRef>
          </c:tx>
          <c:spPr>
            <a:solidFill>
              <a:sysClr val="window" lastClr="FFFFFF">
                <a:lumMod val="75000"/>
              </a:sysClr>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chemeClr val="bg1"/>
                    </a:solidFill>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0.16699999999999998</c:v>
                </c:pt>
                <c:pt idx="1">
                  <c:v>0.184</c:v>
                </c:pt>
                <c:pt idx="2">
                  <c:v>0.156</c:v>
                </c:pt>
                <c:pt idx="3">
                  <c:v>0.155</c:v>
                </c:pt>
              </c:numCache>
            </c:numRef>
          </c:val>
          <c:extLst>
            <c:ext xmlns:c16="http://schemas.microsoft.com/office/drawing/2014/chart" uri="{C3380CC4-5D6E-409C-BE32-E72D297353CC}">
              <c16:uniqueId val="{00000004-2910-483D-A3E2-D44168B7BAA1}"/>
            </c:ext>
          </c:extLst>
        </c:ser>
        <c:ser>
          <c:idx val="2"/>
          <c:order val="2"/>
          <c:tx>
            <c:strRef>
              <c:f>Sheet1!$A$4</c:f>
              <c:strCache>
                <c:ptCount val="1"/>
                <c:pt idx="0">
                  <c:v>% Notas 6 a 7</c:v>
                </c:pt>
              </c:strCache>
            </c:strRef>
          </c:tx>
          <c:spPr>
            <a:solidFill>
              <a:srgbClr val="51B5A5"/>
            </a:solidFill>
            <a:ln w="22225">
              <a:solidFill>
                <a:srgbClr val="51B5A5"/>
              </a:solidFill>
              <a:prstDash val="solid"/>
            </a:ln>
          </c:spPr>
          <c:invertIfNegative val="0"/>
          <c:dPt>
            <c:idx val="3"/>
            <c:invertIfNegative val="0"/>
            <c:bubble3D val="0"/>
            <c:spPr>
              <a:solidFill>
                <a:srgbClr val="51B5A5"/>
              </a:solidFill>
              <a:ln w="22225">
                <a:solidFill>
                  <a:srgbClr val="51B5A5"/>
                </a:solidFill>
              </a:ln>
            </c:spPr>
            <c:extLst>
              <c:ext xmlns:c16="http://schemas.microsoft.com/office/drawing/2014/chart" uri="{C3380CC4-5D6E-409C-BE32-E72D297353CC}">
                <c16:uniqueId val="{00000006-2910-483D-A3E2-D44168B7BAA1}"/>
              </c:ext>
            </c:extLst>
          </c:dPt>
          <c:dPt>
            <c:idx val="6"/>
            <c:invertIfNegative val="0"/>
            <c:bubble3D val="0"/>
            <c:spPr>
              <a:solidFill>
                <a:srgbClr val="51B5A5"/>
              </a:solidFill>
              <a:ln w="22225">
                <a:solidFill>
                  <a:srgbClr val="51B5A5"/>
                </a:solidFill>
              </a:ln>
            </c:spPr>
            <c:extLst>
              <c:ext xmlns:c16="http://schemas.microsoft.com/office/drawing/2014/chart" uri="{C3380CC4-5D6E-409C-BE32-E72D297353CC}">
                <c16:uniqueId val="{00000008-2910-483D-A3E2-D44168B7BAA1}"/>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0.70200000000000007</c:v>
                </c:pt>
                <c:pt idx="1">
                  <c:v>0.66799999999999993</c:v>
                </c:pt>
                <c:pt idx="2">
                  <c:v>0.72900000000000009</c:v>
                </c:pt>
                <c:pt idx="3">
                  <c:v>0.71299999999999997</c:v>
                </c:pt>
              </c:numCache>
            </c:numRef>
          </c:val>
          <c:extLst>
            <c:ext xmlns:c16="http://schemas.microsoft.com/office/drawing/2014/chart" uri="{C3380CC4-5D6E-409C-BE32-E72D297353CC}">
              <c16:uniqueId val="{00000009-2910-483D-A3E2-D44168B7BAA1}"/>
            </c:ext>
          </c:extLst>
        </c:ser>
        <c:dLbls>
          <c:showLegendKey val="0"/>
          <c:showVal val="0"/>
          <c:showCatName val="0"/>
          <c:showSerName val="0"/>
          <c:showPercent val="0"/>
          <c:showBubbleSize val="0"/>
        </c:dLbls>
        <c:gapWidth val="100"/>
        <c:overlap val="100"/>
        <c:axId val="379702064"/>
        <c:axId val="379702624"/>
      </c:barChart>
      <c:catAx>
        <c:axId val="379702064"/>
        <c:scaling>
          <c:orientation val="minMax"/>
        </c:scaling>
        <c:delete val="0"/>
        <c:axPos val="b"/>
        <c:numFmt formatCode="General" sourceLinked="1"/>
        <c:majorTickMark val="out"/>
        <c:minorTickMark val="none"/>
        <c:tickLblPos val="none"/>
        <c:spPr>
          <a:solidFill>
            <a:sysClr val="window" lastClr="FFFFFF">
              <a:lumMod val="75000"/>
            </a:sysClr>
          </a:solidFill>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379702624"/>
        <c:crosses val="autoZero"/>
        <c:auto val="1"/>
        <c:lblAlgn val="ctr"/>
        <c:lblOffset val="100"/>
        <c:tickLblSkip val="1"/>
        <c:tickMarkSkip val="1"/>
        <c:noMultiLvlLbl val="0"/>
      </c:catAx>
      <c:valAx>
        <c:axId val="379702624"/>
        <c:scaling>
          <c:orientation val="minMax"/>
          <c:max val="1"/>
          <c:min val="-0.60000000000000064"/>
        </c:scaling>
        <c:delete val="1"/>
        <c:axPos val="l"/>
        <c:numFmt formatCode="0%" sourceLinked="1"/>
        <c:majorTickMark val="out"/>
        <c:minorTickMark val="none"/>
        <c:tickLblPos val="nextTo"/>
        <c:crossAx val="379702064"/>
        <c:crosses val="autoZero"/>
        <c:crossBetween val="between"/>
        <c:majorUnit val="0.2"/>
        <c:minorUnit val="0.2"/>
      </c:valAx>
      <c:spPr>
        <a:noFill/>
        <a:ln w="25374">
          <a:noFill/>
          <a:prstDash val="dash"/>
        </a:ln>
      </c:spPr>
    </c:plotArea>
    <c:legend>
      <c:legendPos val="l"/>
      <c:layout>
        <c:manualLayout>
          <c:xMode val="edge"/>
          <c:yMode val="edge"/>
          <c:x val="0.156897328153526"/>
          <c:y val="7.0343878233580126E-2"/>
          <c:w val="0.70155451141448266"/>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85557765009708708"/>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spPr>
              <a:noFill/>
              <a:ln>
                <a:noFill/>
              </a:ln>
              <a:effectLst/>
            </c:spPr>
            <c:txPr>
              <a:bodyPr wrap="square" lIns="38100" tIns="19050" rIns="38100" bIns="19050" anchor="ctr" anchorCtr="0">
                <a:spAutoFit/>
              </a:bodyPr>
              <a:lstStyle/>
              <a:p>
                <a:pPr algn="ctr">
                  <a:defRPr lang="es-CL" sz="1200" b="1" i="0" u="none" strike="noStrike" kern="1200" baseline="0">
                    <a:solidFill>
                      <a:srgbClr val="A03192"/>
                    </a:solidFill>
                    <a:latin typeface="Calibri" pitchFamily="34" charset="0"/>
                    <a:ea typeface="Trebuchet MS"/>
                    <a:cs typeface="Calibri" pitchFamily="34" charset="0"/>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Sheet1!$B$2:$E$2</c:f>
              <c:numCache>
                <c:formatCode>0%</c:formatCode>
                <c:ptCount val="4"/>
                <c:pt idx="0">
                  <c:v>-0.12300000000000001</c:v>
                </c:pt>
                <c:pt idx="1">
                  <c:v>-0.14300000000000002</c:v>
                </c:pt>
                <c:pt idx="2">
                  <c:v>-0.111</c:v>
                </c:pt>
                <c:pt idx="3">
                  <c:v>-9.1999999999999998E-2</c:v>
                </c:pt>
              </c:numCache>
            </c:numRef>
          </c:val>
          <c:extLst>
            <c:ext xmlns:c16="http://schemas.microsoft.com/office/drawing/2014/chart" uri="{C3380CC4-5D6E-409C-BE32-E72D297353CC}">
              <c16:uniqueId val="{00000003-7B20-4E87-8835-65A9046EBB79}"/>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0.66200000000000003</c:v>
                </c:pt>
                <c:pt idx="1">
                  <c:v>0.61799999999999999</c:v>
                </c:pt>
                <c:pt idx="2">
                  <c:v>0.69700000000000006</c:v>
                </c:pt>
                <c:pt idx="3">
                  <c:v>0.68299999999999994</c:v>
                </c:pt>
              </c:numCache>
            </c:numRef>
          </c:val>
          <c:extLst>
            <c:ext xmlns:c16="http://schemas.microsoft.com/office/drawing/2014/chart" uri="{C3380CC4-5D6E-409C-BE32-E72D297353CC}">
              <c16:uniqueId val="{00000004-7B20-4E87-8835-65A9046EBB79}"/>
            </c:ext>
          </c:extLst>
        </c:ser>
        <c:dLbls>
          <c:showLegendKey val="0"/>
          <c:showVal val="0"/>
          <c:showCatName val="0"/>
          <c:showSerName val="0"/>
          <c:showPercent val="0"/>
          <c:showBubbleSize val="0"/>
        </c:dLbls>
        <c:gapWidth val="100"/>
        <c:overlap val="100"/>
        <c:axId val="337131392"/>
        <c:axId val="337131952"/>
      </c:barChart>
      <c:lineChart>
        <c:grouping val="standard"/>
        <c:varyColors val="0"/>
        <c:ser>
          <c:idx val="2"/>
          <c:order val="2"/>
          <c:tx>
            <c:strRef>
              <c:f>Sheet1!$A$4</c:f>
              <c:strCache>
                <c:ptCount val="1"/>
                <c:pt idx="0">
                  <c:v>% Neto</c:v>
                </c:pt>
              </c:strCache>
            </c:strRef>
          </c:tx>
          <c:spPr>
            <a:ln w="22225">
              <a:noFill/>
              <a:prstDash val="sysDash"/>
            </a:ln>
          </c:spPr>
          <c:marker>
            <c:symbol val="circle"/>
            <c:size val="14"/>
            <c:spPr>
              <a:solidFill>
                <a:sysClr val="window" lastClr="FFFFFF"/>
              </a:solidFill>
              <a:ln w="22225">
                <a:solidFill>
                  <a:sysClr val="windowText" lastClr="000000"/>
                </a:solidFill>
                <a:prstDash val="solid"/>
              </a:ln>
            </c:spPr>
          </c:marker>
          <c:dPt>
            <c:idx val="1"/>
            <c:bubble3D val="0"/>
            <c:spPr>
              <a:ln w="34925">
                <a:noFill/>
                <a:prstDash val="sysDash"/>
              </a:ln>
            </c:spPr>
            <c:extLst>
              <c:ext xmlns:c16="http://schemas.microsoft.com/office/drawing/2014/chart" uri="{C3380CC4-5D6E-409C-BE32-E72D297353CC}">
                <c16:uniqueId val="{00000001-2833-4829-9549-DDF51CC334FF}"/>
              </c:ext>
            </c:extLst>
          </c:dPt>
          <c:dPt>
            <c:idx val="2"/>
            <c:bubble3D val="0"/>
            <c:spPr>
              <a:ln w="28575">
                <a:noFill/>
                <a:prstDash val="sysDash"/>
              </a:ln>
            </c:spPr>
            <c:extLst>
              <c:ext xmlns:c16="http://schemas.microsoft.com/office/drawing/2014/chart" uri="{C3380CC4-5D6E-409C-BE32-E72D297353CC}">
                <c16:uniqueId val="{00000003-2833-4829-9549-DDF51CC334FF}"/>
              </c:ext>
            </c:extLst>
          </c:dPt>
          <c:dPt>
            <c:idx val="3"/>
            <c:bubble3D val="0"/>
            <c:spPr>
              <a:ln w="38100">
                <a:noFill/>
                <a:prstDash val="sysDash"/>
              </a:ln>
            </c:spPr>
            <c:extLst>
              <c:ext xmlns:c16="http://schemas.microsoft.com/office/drawing/2014/chart" uri="{C3380CC4-5D6E-409C-BE32-E72D297353CC}">
                <c16:uniqueId val="{00000006-7B20-4E87-8835-65A9046EBB79}"/>
              </c:ext>
            </c:extLst>
          </c:dPt>
          <c:dPt>
            <c:idx val="4"/>
            <c:bubble3D val="0"/>
            <c:extLst>
              <c:ext xmlns:c16="http://schemas.microsoft.com/office/drawing/2014/chart" uri="{C3380CC4-5D6E-409C-BE32-E72D297353CC}">
                <c16:uniqueId val="{00000006-2833-4829-9549-DDF51CC334FF}"/>
              </c:ext>
            </c:extLst>
          </c:dPt>
          <c:dPt>
            <c:idx val="5"/>
            <c:bubble3D val="0"/>
            <c:spPr>
              <a:ln w="31750">
                <a:noFill/>
                <a:prstDash val="sysDash"/>
              </a:ln>
            </c:spPr>
            <c:extLst>
              <c:ext xmlns:c16="http://schemas.microsoft.com/office/drawing/2014/chart" uri="{C3380CC4-5D6E-409C-BE32-E72D297353CC}">
                <c16:uniqueId val="{00000008-2833-4829-9549-DDF51CC334FF}"/>
              </c:ext>
            </c:extLst>
          </c:dPt>
          <c:dPt>
            <c:idx val="6"/>
            <c:bubble3D val="0"/>
            <c:extLst>
              <c:ext xmlns:c16="http://schemas.microsoft.com/office/drawing/2014/chart" uri="{C3380CC4-5D6E-409C-BE32-E72D297353CC}">
                <c16:uniqueId val="{00000008-7B20-4E87-8835-65A9046EBB79}"/>
              </c:ext>
            </c:extLst>
          </c:dPt>
          <c:dPt>
            <c:idx val="7"/>
            <c:bubble3D val="0"/>
            <c:spPr>
              <a:ln w="34925">
                <a:noFill/>
                <a:prstDash val="sysDash"/>
              </a:ln>
            </c:spPr>
            <c:extLst>
              <c:ext xmlns:c16="http://schemas.microsoft.com/office/drawing/2014/chart" uri="{C3380CC4-5D6E-409C-BE32-E72D297353CC}">
                <c16:uniqueId val="{0000000B-2833-4829-9549-DDF51CC334FF}"/>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0.53900000000000003</c:v>
                </c:pt>
                <c:pt idx="1">
                  <c:v>0.47499999999999998</c:v>
                </c:pt>
                <c:pt idx="2">
                  <c:v>0.58599999999999997</c:v>
                </c:pt>
                <c:pt idx="3">
                  <c:v>0.59099999999999997</c:v>
                </c:pt>
              </c:numCache>
            </c:numRef>
          </c:val>
          <c:smooth val="0"/>
          <c:extLst>
            <c:ext xmlns:c16="http://schemas.microsoft.com/office/drawing/2014/chart" uri="{C3380CC4-5D6E-409C-BE32-E72D297353CC}">
              <c16:uniqueId val="{00000009-7B20-4E87-8835-65A9046EBB79}"/>
            </c:ext>
          </c:extLst>
        </c:ser>
        <c:dLbls>
          <c:showLegendKey val="0"/>
          <c:showVal val="0"/>
          <c:showCatName val="0"/>
          <c:showSerName val="0"/>
          <c:showPercent val="0"/>
          <c:showBubbleSize val="0"/>
        </c:dLbls>
        <c:marker val="1"/>
        <c:smooth val="0"/>
        <c:axId val="337131392"/>
        <c:axId val="337131952"/>
      </c:lineChart>
      <c:catAx>
        <c:axId val="337131392"/>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337131952"/>
        <c:crosses val="autoZero"/>
        <c:auto val="1"/>
        <c:lblAlgn val="ctr"/>
        <c:lblOffset val="100"/>
        <c:tickLblSkip val="1"/>
        <c:tickMarkSkip val="1"/>
        <c:noMultiLvlLbl val="0"/>
      </c:catAx>
      <c:valAx>
        <c:axId val="337131952"/>
        <c:scaling>
          <c:orientation val="minMax"/>
          <c:max val="1"/>
          <c:min val="-0.60000000000000064"/>
        </c:scaling>
        <c:delete val="1"/>
        <c:axPos val="l"/>
        <c:numFmt formatCode="0%" sourceLinked="1"/>
        <c:majorTickMark val="out"/>
        <c:minorTickMark val="none"/>
        <c:tickLblPos val="nextTo"/>
        <c:crossAx val="337131392"/>
        <c:crosses val="autoZero"/>
        <c:crossBetween val="between"/>
        <c:majorUnit val="0.2"/>
        <c:minorUnit val="0.2"/>
      </c:valAx>
      <c:spPr>
        <a:noFill/>
        <a:ln w="25374">
          <a:noFill/>
          <a:prstDash val="dash"/>
        </a:ln>
      </c:spPr>
    </c:plotArea>
    <c:legend>
      <c:legendPos val="l"/>
      <c:layout>
        <c:manualLayout>
          <c:xMode val="edge"/>
          <c:yMode val="edge"/>
          <c:x val="0.11604377050095668"/>
          <c:y val="0.82273118715016413"/>
          <c:w val="0.7828727239426585"/>
          <c:h val="9.2223610071752435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353271406976449E-2"/>
          <c:y val="0.14658120648689238"/>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C-47D0-B277-6E25DC9DC895}"/>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7C-47D0-B277-6E25DC9DC895}"/>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7C-47D0-B277-6E25DC9DC895}"/>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0%</c:formatCode>
                <c:ptCount val="8"/>
                <c:pt idx="0">
                  <c:v>-0.121</c:v>
                </c:pt>
                <c:pt idx="1">
                  <c:v>-0.20300000000000001</c:v>
                </c:pt>
                <c:pt idx="2">
                  <c:v>-0.13300000000000001</c:v>
                </c:pt>
                <c:pt idx="3">
                  <c:v>-7.4999999999999997E-2</c:v>
                </c:pt>
                <c:pt idx="4">
                  <c:v>-0.10300000000000001</c:v>
                </c:pt>
                <c:pt idx="5">
                  <c:v>-0.09</c:v>
                </c:pt>
                <c:pt idx="6">
                  <c:v>-6.9000000000000006E-2</c:v>
                </c:pt>
                <c:pt idx="7">
                  <c:v>-0.20499999999999999</c:v>
                </c:pt>
              </c:numCache>
            </c:numRef>
          </c:val>
          <c:extLst>
            <c:ext xmlns:c16="http://schemas.microsoft.com/office/drawing/2014/chart" uri="{C3380CC4-5D6E-409C-BE32-E72D297353CC}">
              <c16:uniqueId val="{00000003-167C-47D0-B277-6E25DC9DC895}"/>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0%</c:formatCode>
                <c:ptCount val="8"/>
                <c:pt idx="0">
                  <c:v>0.65500000000000003</c:v>
                </c:pt>
                <c:pt idx="1">
                  <c:v>0.57499999999999996</c:v>
                </c:pt>
                <c:pt idx="2">
                  <c:v>0.66900000000000004</c:v>
                </c:pt>
                <c:pt idx="3">
                  <c:v>0.76200000000000001</c:v>
                </c:pt>
                <c:pt idx="4">
                  <c:v>0.73299999999999998</c:v>
                </c:pt>
                <c:pt idx="5">
                  <c:v>0.78900000000000003</c:v>
                </c:pt>
                <c:pt idx="6">
                  <c:v>0.82</c:v>
                </c:pt>
                <c:pt idx="7">
                  <c:v>0.60699999999999998</c:v>
                </c:pt>
              </c:numCache>
            </c:numRef>
          </c:val>
          <c:extLst>
            <c:ext xmlns:c16="http://schemas.microsoft.com/office/drawing/2014/chart" uri="{C3380CC4-5D6E-409C-BE32-E72D297353CC}">
              <c16:uniqueId val="{00000004-167C-47D0-B277-6E25DC9DC895}"/>
            </c:ext>
          </c:extLst>
        </c:ser>
        <c:dLbls>
          <c:showLegendKey val="0"/>
          <c:showVal val="0"/>
          <c:showCatName val="0"/>
          <c:showSerName val="0"/>
          <c:showPercent val="0"/>
          <c:showBubbleSize val="0"/>
        </c:dLbls>
        <c:gapWidth val="50"/>
        <c:overlap val="100"/>
        <c:axId val="249569840"/>
        <c:axId val="249570400"/>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E849-0249-9640-D51D5B9FEA22}"/>
              </c:ext>
            </c:extLst>
          </c:dPt>
          <c:dPt>
            <c:idx val="3"/>
            <c:bubble3D val="0"/>
            <c:extLst>
              <c:ext xmlns:c16="http://schemas.microsoft.com/office/drawing/2014/chart" uri="{C3380CC4-5D6E-409C-BE32-E72D297353CC}">
                <c16:uniqueId val="{00000006-167C-47D0-B277-6E25DC9DC895}"/>
              </c:ext>
            </c:extLst>
          </c:dPt>
          <c:dPt>
            <c:idx val="4"/>
            <c:bubble3D val="0"/>
            <c:extLst>
              <c:ext xmlns:c16="http://schemas.microsoft.com/office/drawing/2014/chart" uri="{C3380CC4-5D6E-409C-BE32-E72D297353CC}">
                <c16:uniqueId val="{00000002-E849-0249-9640-D51D5B9FEA22}"/>
              </c:ext>
            </c:extLst>
          </c:dPt>
          <c:dPt>
            <c:idx val="6"/>
            <c:bubble3D val="0"/>
            <c:extLst>
              <c:ext xmlns:c16="http://schemas.microsoft.com/office/drawing/2014/chart" uri="{C3380CC4-5D6E-409C-BE32-E72D297353CC}">
                <c16:uniqueId val="{00000008-167C-47D0-B277-6E25DC9DC895}"/>
              </c:ext>
            </c:extLst>
          </c:dPt>
          <c:dPt>
            <c:idx val="8"/>
            <c:bubble3D val="0"/>
            <c:extLst>
              <c:ext xmlns:c16="http://schemas.microsoft.com/office/drawing/2014/chart" uri="{C3380CC4-5D6E-409C-BE32-E72D297353CC}">
                <c16:uniqueId val="{00000004-E849-0249-9640-D51D5B9FEA22}"/>
              </c:ext>
            </c:extLst>
          </c:dPt>
          <c:dPt>
            <c:idx val="10"/>
            <c:bubble3D val="0"/>
            <c:extLst>
              <c:ext xmlns:c16="http://schemas.microsoft.com/office/drawing/2014/chart" uri="{C3380CC4-5D6E-409C-BE32-E72D297353CC}">
                <c16:uniqueId val="{00000005-E849-0249-9640-D51D5B9FEA22}"/>
              </c:ext>
            </c:extLst>
          </c:dPt>
          <c:dPt>
            <c:idx val="12"/>
            <c:bubble3D val="0"/>
            <c:extLst>
              <c:ext xmlns:c16="http://schemas.microsoft.com/office/drawing/2014/chart" uri="{C3380CC4-5D6E-409C-BE32-E72D297353CC}">
                <c16:uniqueId val="{00000006-E849-0249-9640-D51D5B9FEA22}"/>
              </c:ext>
            </c:extLst>
          </c:dPt>
          <c:dPt>
            <c:idx val="14"/>
            <c:bubble3D val="0"/>
            <c:extLst>
              <c:ext xmlns:c16="http://schemas.microsoft.com/office/drawing/2014/chart" uri="{C3380CC4-5D6E-409C-BE32-E72D297353CC}">
                <c16:uniqueId val="{00000007-E849-0249-9640-D51D5B9FEA22}"/>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0%</c:formatCode>
                <c:ptCount val="8"/>
                <c:pt idx="0">
                  <c:v>0.54</c:v>
                </c:pt>
                <c:pt idx="1">
                  <c:v>0.371</c:v>
                </c:pt>
                <c:pt idx="2">
                  <c:v>0.53600000000000003</c:v>
                </c:pt>
                <c:pt idx="3">
                  <c:v>0.68700000000000006</c:v>
                </c:pt>
                <c:pt idx="4">
                  <c:v>0.63</c:v>
                </c:pt>
                <c:pt idx="5">
                  <c:v>0.7</c:v>
                </c:pt>
                <c:pt idx="6">
                  <c:v>0.75099999999999989</c:v>
                </c:pt>
                <c:pt idx="7">
                  <c:v>0.40200000000000002</c:v>
                </c:pt>
              </c:numCache>
            </c:numRef>
          </c:val>
          <c:smooth val="0"/>
          <c:extLst>
            <c:ext xmlns:c16="http://schemas.microsoft.com/office/drawing/2014/chart" uri="{C3380CC4-5D6E-409C-BE32-E72D297353CC}">
              <c16:uniqueId val="{00000009-167C-47D0-B277-6E25DC9DC895}"/>
            </c:ext>
          </c:extLst>
        </c:ser>
        <c:dLbls>
          <c:showLegendKey val="0"/>
          <c:showVal val="0"/>
          <c:showCatName val="0"/>
          <c:showSerName val="0"/>
          <c:showPercent val="0"/>
          <c:showBubbleSize val="0"/>
        </c:dLbls>
        <c:marker val="1"/>
        <c:smooth val="0"/>
        <c:axId val="249569840"/>
        <c:axId val="249570400"/>
      </c:lineChart>
      <c:catAx>
        <c:axId val="249569840"/>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49570400"/>
        <c:crosses val="autoZero"/>
        <c:auto val="1"/>
        <c:lblAlgn val="ctr"/>
        <c:lblOffset val="100"/>
        <c:tickLblSkip val="1"/>
        <c:tickMarkSkip val="1"/>
        <c:noMultiLvlLbl val="0"/>
      </c:catAx>
      <c:valAx>
        <c:axId val="249570400"/>
        <c:scaling>
          <c:orientation val="minMax"/>
          <c:max val="1"/>
          <c:min val="-0.60000000000000064"/>
        </c:scaling>
        <c:delete val="1"/>
        <c:axPos val="l"/>
        <c:numFmt formatCode="0%" sourceLinked="1"/>
        <c:majorTickMark val="out"/>
        <c:minorTickMark val="none"/>
        <c:tickLblPos val="nextTo"/>
        <c:crossAx val="249569840"/>
        <c:crosses val="autoZero"/>
        <c:crossBetween val="between"/>
        <c:majorUnit val="0.2"/>
        <c:minorUnit val="0.2"/>
      </c:valAx>
      <c:spPr>
        <a:noFill/>
        <a:ln w="25374">
          <a:noFill/>
          <a:prstDash val="dash"/>
        </a:ln>
      </c:spPr>
    </c:plotArea>
    <c:legend>
      <c:legendPos val="l"/>
      <c:layout>
        <c:manualLayout>
          <c:xMode val="edge"/>
          <c:yMode val="edge"/>
          <c:x val="5.7270314852030296E-2"/>
          <c:y val="0.80226745339023431"/>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311827750267E-2"/>
          <c:y val="0.10660401952443459"/>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C-47D0-B277-6E25DC9DC895}"/>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7C-47D0-B277-6E25DC9DC895}"/>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7C-47D0-B277-6E25DC9DC895}"/>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-0.20300000000000001</c:v>
                </c:pt>
                <c:pt idx="1">
                  <c:v>-0.22500000000000001</c:v>
                </c:pt>
                <c:pt idx="2">
                  <c:v>-0.182</c:v>
                </c:pt>
                <c:pt idx="3">
                  <c:v>-7.6999999999999999E-2</c:v>
                </c:pt>
              </c:numCache>
            </c:numRef>
          </c:val>
          <c:extLst>
            <c:ext xmlns:c16="http://schemas.microsoft.com/office/drawing/2014/chart" uri="{C3380CC4-5D6E-409C-BE32-E72D297353CC}">
              <c16:uniqueId val="{00000003-167C-47D0-B277-6E25DC9DC895}"/>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0.57499999999999996</c:v>
                </c:pt>
                <c:pt idx="1">
                  <c:v>0.56299999999999994</c:v>
                </c:pt>
                <c:pt idx="2">
                  <c:v>0.57999999999999996</c:v>
                </c:pt>
                <c:pt idx="3">
                  <c:v>0.66200000000000003</c:v>
                </c:pt>
              </c:numCache>
            </c:numRef>
          </c:val>
          <c:extLst>
            <c:ext xmlns:c16="http://schemas.microsoft.com/office/drawing/2014/chart" uri="{C3380CC4-5D6E-409C-BE32-E72D297353CC}">
              <c16:uniqueId val="{00000004-167C-47D0-B277-6E25DC9DC895}"/>
            </c:ext>
          </c:extLst>
        </c:ser>
        <c:dLbls>
          <c:showLegendKey val="0"/>
          <c:showVal val="0"/>
          <c:showCatName val="0"/>
          <c:showSerName val="0"/>
          <c:showPercent val="0"/>
          <c:showBubbleSize val="0"/>
        </c:dLbls>
        <c:gapWidth val="100"/>
        <c:overlap val="100"/>
        <c:axId val="243797088"/>
        <c:axId val="243797648"/>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ysClr val="windowText" lastClr="000000"/>
                </a:solidFill>
                <a:prstDash val="solid"/>
              </a:ln>
            </c:spPr>
          </c:marker>
          <c:dPt>
            <c:idx val="3"/>
            <c:bubble3D val="0"/>
            <c:spPr>
              <a:ln w="22225">
                <a:noFill/>
              </a:ln>
            </c:spPr>
            <c:extLst>
              <c:ext xmlns:c16="http://schemas.microsoft.com/office/drawing/2014/chart" uri="{C3380CC4-5D6E-409C-BE32-E72D297353CC}">
                <c16:uniqueId val="{00000006-167C-47D0-B277-6E25DC9DC895}"/>
              </c:ext>
            </c:extLst>
          </c:dPt>
          <c:dPt>
            <c:idx val="6"/>
            <c:bubble3D val="0"/>
            <c:spPr>
              <a:ln w="22225">
                <a:noFill/>
              </a:ln>
            </c:spPr>
            <c:extLst>
              <c:ext xmlns:c16="http://schemas.microsoft.com/office/drawing/2014/chart" uri="{C3380CC4-5D6E-409C-BE32-E72D297353CC}">
                <c16:uniqueId val="{00000008-167C-47D0-B277-6E25DC9DC895}"/>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0.371</c:v>
                </c:pt>
                <c:pt idx="1">
                  <c:v>0.33700000000000002</c:v>
                </c:pt>
                <c:pt idx="2">
                  <c:v>0.39799999999999996</c:v>
                </c:pt>
                <c:pt idx="3">
                  <c:v>0.58499999999999996</c:v>
                </c:pt>
              </c:numCache>
            </c:numRef>
          </c:val>
          <c:smooth val="0"/>
          <c:extLst>
            <c:ext xmlns:c16="http://schemas.microsoft.com/office/drawing/2014/chart" uri="{C3380CC4-5D6E-409C-BE32-E72D297353CC}">
              <c16:uniqueId val="{00000009-167C-47D0-B277-6E25DC9DC895}"/>
            </c:ext>
          </c:extLst>
        </c:ser>
        <c:dLbls>
          <c:showLegendKey val="0"/>
          <c:showVal val="0"/>
          <c:showCatName val="0"/>
          <c:showSerName val="0"/>
          <c:showPercent val="0"/>
          <c:showBubbleSize val="0"/>
        </c:dLbls>
        <c:marker val="1"/>
        <c:smooth val="0"/>
        <c:axId val="243797088"/>
        <c:axId val="243797648"/>
      </c:lineChart>
      <c:catAx>
        <c:axId val="243797088"/>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43797648"/>
        <c:crosses val="autoZero"/>
        <c:auto val="1"/>
        <c:lblAlgn val="ctr"/>
        <c:lblOffset val="100"/>
        <c:tickLblSkip val="1"/>
        <c:tickMarkSkip val="1"/>
        <c:noMultiLvlLbl val="0"/>
      </c:catAx>
      <c:valAx>
        <c:axId val="243797648"/>
        <c:scaling>
          <c:orientation val="minMax"/>
          <c:max val="1"/>
          <c:min val="-0.60000000000000064"/>
        </c:scaling>
        <c:delete val="1"/>
        <c:axPos val="l"/>
        <c:numFmt formatCode="0%" sourceLinked="1"/>
        <c:majorTickMark val="out"/>
        <c:minorTickMark val="none"/>
        <c:tickLblPos val="nextTo"/>
        <c:crossAx val="243797088"/>
        <c:crosses val="autoZero"/>
        <c:crossBetween val="between"/>
        <c:majorUnit val="0.2"/>
        <c:minorUnit val="0.2"/>
      </c:valAx>
      <c:spPr>
        <a:noFill/>
        <a:ln w="25374">
          <a:noFill/>
          <a:prstDash val="dash"/>
        </a:ln>
      </c:spPr>
    </c:plotArea>
    <c:legend>
      <c:legendPos val="l"/>
      <c:layout>
        <c:manualLayout>
          <c:xMode val="edge"/>
          <c:yMode val="edge"/>
          <c:x val="6.3030280442208084E-2"/>
          <c:y val="0.83497606090497245"/>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05284618528503E-2"/>
          <c:y val="0.10660395748134255"/>
          <c:w val="0.95849467396343124"/>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7-4FAD-8149-0C5F69EFEF23}"/>
                </c:ext>
              </c:extLst>
            </c:dLbl>
            <c:dLbl>
              <c:idx val="4"/>
              <c:layout>
                <c:manualLayout>
                  <c:x val="0"/>
                  <c:y val="8.2099438282704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F7-4FAD-8149-0C5F69EFEF23}"/>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F7-4FAD-8149-0C5F69EFEF23}"/>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-0.215</c:v>
                </c:pt>
                <c:pt idx="1">
                  <c:v>-0.25600000000000001</c:v>
                </c:pt>
                <c:pt idx="2">
                  <c:v>-0.183</c:v>
                </c:pt>
                <c:pt idx="3">
                  <c:v>-0.19</c:v>
                </c:pt>
              </c:numCache>
            </c:numRef>
          </c:val>
          <c:extLst>
            <c:ext xmlns:c16="http://schemas.microsoft.com/office/drawing/2014/chart" uri="{C3380CC4-5D6E-409C-BE32-E72D297353CC}">
              <c16:uniqueId val="{00000003-74F7-4FAD-8149-0C5F69EFEF23}"/>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0.56700000000000006</c:v>
                </c:pt>
                <c:pt idx="1">
                  <c:v>0.48200000000000004</c:v>
                </c:pt>
                <c:pt idx="2">
                  <c:v>0.63300000000000001</c:v>
                </c:pt>
                <c:pt idx="3">
                  <c:v>0.61799999999999999</c:v>
                </c:pt>
              </c:numCache>
            </c:numRef>
          </c:val>
          <c:extLst>
            <c:ext xmlns:c16="http://schemas.microsoft.com/office/drawing/2014/chart" uri="{C3380CC4-5D6E-409C-BE32-E72D297353CC}">
              <c16:uniqueId val="{00000004-74F7-4FAD-8149-0C5F69EFEF23}"/>
            </c:ext>
          </c:extLst>
        </c:ser>
        <c:dLbls>
          <c:showLegendKey val="0"/>
          <c:showVal val="0"/>
          <c:showCatName val="0"/>
          <c:showSerName val="0"/>
          <c:showPercent val="0"/>
          <c:showBubbleSize val="0"/>
        </c:dLbls>
        <c:gapWidth val="100"/>
        <c:overlap val="100"/>
        <c:axId val="268727472"/>
        <c:axId val="268725232"/>
      </c:barChart>
      <c:scatterChart>
        <c:scatterStyle val="lineMarker"/>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a:solidFill>
                  <a:sysClr val="windowText" lastClr="000000"/>
                </a:solidFill>
              </a:ln>
            </c:spPr>
          </c:marker>
          <c:dPt>
            <c:idx val="2"/>
            <c:bubble3D val="0"/>
            <c:extLst>
              <c:ext xmlns:c16="http://schemas.microsoft.com/office/drawing/2014/chart" uri="{C3380CC4-5D6E-409C-BE32-E72D297353CC}">
                <c16:uniqueId val="{00000000-4CD8-4A05-8B06-9626AF62EC13}"/>
              </c:ext>
            </c:extLst>
          </c:dPt>
          <c:dPt>
            <c:idx val="4"/>
            <c:bubble3D val="0"/>
            <c:extLst>
              <c:ext xmlns:c16="http://schemas.microsoft.com/office/drawing/2014/chart" uri="{C3380CC4-5D6E-409C-BE32-E72D297353CC}">
                <c16:uniqueId val="{00000001-4CD8-4A05-8B06-9626AF62EC13}"/>
              </c:ext>
            </c:extLst>
          </c:dPt>
          <c:dPt>
            <c:idx val="6"/>
            <c:bubble3D val="0"/>
            <c:extLst>
              <c:ext xmlns:c16="http://schemas.microsoft.com/office/drawing/2014/chart" uri="{C3380CC4-5D6E-409C-BE32-E72D297353CC}">
                <c16:uniqueId val="{00000002-4CD8-4A05-8B06-9626AF62EC13}"/>
              </c:ext>
            </c:extLst>
          </c:dPt>
          <c:dLbls>
            <c:dLbl>
              <c:idx val="2"/>
              <c:layout>
                <c:manualLayout>
                  <c:x val="-2.8144244565917631E-2"/>
                  <c:y val="-3.7339331747370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D8-4A05-8B06-9626AF62EC13}"/>
                </c:ext>
              </c:extLst>
            </c:dLbl>
            <c:dLbl>
              <c:idx val="3"/>
              <c:layout>
                <c:manualLayout>
                  <c:x val="-2.6993387920789889E-2"/>
                  <c:y val="-4.6812343856913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D8-4A05-8B06-9626AF62EC13}"/>
                </c:ext>
              </c:extLst>
            </c:dLbl>
            <c:spPr>
              <a:noFill/>
              <a:ln>
                <a:noFill/>
              </a:ln>
              <a:effectLst/>
            </c:spPr>
            <c:txPr>
              <a:bodyPr wrap="square" lIns="38100" tIns="19050" rIns="38100" bIns="19050" anchor="ctr" anchorCtr="0">
                <a:spAutoFit/>
              </a:bodyPr>
              <a:lstStyle/>
              <a:p>
                <a:pPr algn="ctr">
                  <a:defRPr lang="es-CL" sz="1200" b="1" i="0" u="none" strike="noStrike" kern="1200" baseline="0">
                    <a:solidFill>
                      <a:schemeClr val="bg1"/>
                    </a:solidFill>
                    <a:latin typeface="Calibri" pitchFamily="34" charset="0"/>
                    <a:ea typeface="Trebuchet MS"/>
                    <a:cs typeface="Calibri" pitchFamily="34" charset="0"/>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yVal>
            <c:numRef>
              <c:f>Sheet1!$B$4:$E$4</c:f>
              <c:numCache>
                <c:formatCode>0%</c:formatCode>
                <c:ptCount val="4"/>
                <c:pt idx="0">
                  <c:v>0.35200000000000004</c:v>
                </c:pt>
                <c:pt idx="1">
                  <c:v>0.22600000000000001</c:v>
                </c:pt>
                <c:pt idx="2">
                  <c:v>0.45100000000000001</c:v>
                </c:pt>
                <c:pt idx="3">
                  <c:v>0.42799999999999999</c:v>
                </c:pt>
              </c:numCache>
            </c:numRef>
          </c:yVal>
          <c:smooth val="0"/>
          <c:extLst>
            <c:ext xmlns:c16="http://schemas.microsoft.com/office/drawing/2014/chart" uri="{C3380CC4-5D6E-409C-BE32-E72D297353CC}">
              <c16:uniqueId val="{0000000A-74F7-4FAD-8149-0C5F69EFEF23}"/>
            </c:ext>
          </c:extLst>
        </c:ser>
        <c:dLbls>
          <c:showLegendKey val="0"/>
          <c:showVal val="0"/>
          <c:showCatName val="0"/>
          <c:showSerName val="0"/>
          <c:showPercent val="0"/>
          <c:showBubbleSize val="0"/>
        </c:dLbls>
        <c:axId val="268727472"/>
        <c:axId val="268725232"/>
      </c:scatterChart>
      <c:catAx>
        <c:axId val="268727472"/>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68725232"/>
        <c:crosses val="autoZero"/>
        <c:auto val="1"/>
        <c:lblAlgn val="ctr"/>
        <c:lblOffset val="100"/>
        <c:tickLblSkip val="1"/>
        <c:tickMarkSkip val="1"/>
        <c:noMultiLvlLbl val="0"/>
      </c:catAx>
      <c:valAx>
        <c:axId val="268725232"/>
        <c:scaling>
          <c:orientation val="minMax"/>
          <c:max val="1"/>
          <c:min val="-0.60000000000000064"/>
        </c:scaling>
        <c:delete val="1"/>
        <c:axPos val="l"/>
        <c:numFmt formatCode="0%" sourceLinked="1"/>
        <c:majorTickMark val="out"/>
        <c:minorTickMark val="none"/>
        <c:tickLblPos val="nextTo"/>
        <c:crossAx val="268727472"/>
        <c:crosses val="autoZero"/>
        <c:crossBetween val="between"/>
        <c:majorUnit val="0.2"/>
        <c:minorUnit val="0.2"/>
      </c:valAx>
      <c:spPr>
        <a:noFill/>
        <a:ln w="25374">
          <a:noFill/>
          <a:prstDash val="dash"/>
        </a:ln>
      </c:spPr>
    </c:plotArea>
    <c:legend>
      <c:legendPos val="l"/>
      <c:layout>
        <c:manualLayout>
          <c:xMode val="edge"/>
          <c:yMode val="edge"/>
          <c:x val="6.7138439355020063E-2"/>
          <c:y val="0.77158454402240506"/>
          <c:w val="0.86418867596933391"/>
          <c:h val="0.1827881088585841"/>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955267190575647E-2"/>
          <c:y val="0.10660395748134255"/>
          <c:w val="0.95304473280942426"/>
          <c:h val="0.7386899727834777"/>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74-4E77-B6EE-46E52350EBCE}"/>
                </c:ext>
              </c:extLst>
            </c:dLbl>
            <c:dLbl>
              <c:idx val="4"/>
              <c:layout>
                <c:manualLayout>
                  <c:x val="7.2665800684860865E-3"/>
                  <c:y val="-3.15742206769250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74-4E77-B6EE-46E52350EBCE}"/>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74-4E77-B6EE-46E52350EBCE}"/>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0%</c:formatCode>
                <c:ptCount val="6"/>
                <c:pt idx="0">
                  <c:v>-0.20300000000000001</c:v>
                </c:pt>
                <c:pt idx="1">
                  <c:v>-0.18600000000000003</c:v>
                </c:pt>
                <c:pt idx="2">
                  <c:v>-0.27800000000000002</c:v>
                </c:pt>
                <c:pt idx="3">
                  <c:v>-0.31</c:v>
                </c:pt>
                <c:pt idx="4">
                  <c:v>-0.26800000000000002</c:v>
                </c:pt>
                <c:pt idx="5">
                  <c:v>-0.221</c:v>
                </c:pt>
              </c:numCache>
            </c:numRef>
          </c:val>
          <c:extLst>
            <c:ext xmlns:c16="http://schemas.microsoft.com/office/drawing/2014/chart" uri="{C3380CC4-5D6E-409C-BE32-E72D297353CC}">
              <c16:uniqueId val="{00000003-4374-4E77-B6EE-46E52350EBCE}"/>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0%</c:formatCode>
                <c:ptCount val="6"/>
                <c:pt idx="0">
                  <c:v>0.57499999999999996</c:v>
                </c:pt>
                <c:pt idx="1">
                  <c:v>0.63600000000000001</c:v>
                </c:pt>
                <c:pt idx="2">
                  <c:v>0.54</c:v>
                </c:pt>
                <c:pt idx="3">
                  <c:v>0.51100000000000001</c:v>
                </c:pt>
                <c:pt idx="4">
                  <c:v>0.57100000000000006</c:v>
                </c:pt>
                <c:pt idx="5">
                  <c:v>0.63700000000000001</c:v>
                </c:pt>
              </c:numCache>
            </c:numRef>
          </c:val>
          <c:extLst>
            <c:ext xmlns:c16="http://schemas.microsoft.com/office/drawing/2014/chart" uri="{C3380CC4-5D6E-409C-BE32-E72D297353CC}">
              <c16:uniqueId val="{00000004-4374-4E77-B6EE-46E52350EBCE}"/>
            </c:ext>
          </c:extLst>
        </c:ser>
        <c:dLbls>
          <c:showLegendKey val="0"/>
          <c:showVal val="0"/>
          <c:showCatName val="0"/>
          <c:showSerName val="0"/>
          <c:showPercent val="0"/>
          <c:showBubbleSize val="0"/>
        </c:dLbls>
        <c:gapWidth val="50"/>
        <c:overlap val="100"/>
        <c:axId val="243801008"/>
        <c:axId val="243801568"/>
      </c:barChart>
      <c:lineChart>
        <c:grouping val="standard"/>
        <c:varyColors val="0"/>
        <c:ser>
          <c:idx val="2"/>
          <c:order val="2"/>
          <c:tx>
            <c:strRef>
              <c:f>Sheet1!$A$4</c:f>
              <c:strCache>
                <c:ptCount val="1"/>
                <c:pt idx="0">
                  <c:v>% Neto</c:v>
                </c:pt>
              </c:strCache>
            </c:strRef>
          </c:tx>
          <c:spPr>
            <a:ln w="38100">
              <a:noFill/>
              <a:prstDash val="sysDash"/>
            </a:ln>
          </c:spPr>
          <c:marker>
            <c:symbol val="circle"/>
            <c:size val="14"/>
            <c:spPr>
              <a:solidFill>
                <a:sysClr val="window" lastClr="FFFFFF">
                  <a:lumMod val="95000"/>
                </a:sysClr>
              </a:solidFill>
              <a:ln w="22225">
                <a:solidFill>
                  <a:sysClr val="windowText" lastClr="000000"/>
                </a:solidFill>
                <a:prstDash val="solid"/>
              </a:ln>
            </c:spPr>
          </c:marker>
          <c:dPt>
            <c:idx val="2"/>
            <c:bubble3D val="0"/>
            <c:extLst>
              <c:ext xmlns:c16="http://schemas.microsoft.com/office/drawing/2014/chart" uri="{C3380CC4-5D6E-409C-BE32-E72D297353CC}">
                <c16:uniqueId val="{00000000-477A-754A-9BDC-17ED8BCB7E32}"/>
              </c:ext>
            </c:extLst>
          </c:dPt>
          <c:dPt>
            <c:idx val="3"/>
            <c:bubble3D val="0"/>
            <c:extLst>
              <c:ext xmlns:c16="http://schemas.microsoft.com/office/drawing/2014/chart" uri="{C3380CC4-5D6E-409C-BE32-E72D297353CC}">
                <c16:uniqueId val="{00000006-4374-4E77-B6EE-46E52350EBCE}"/>
              </c:ext>
            </c:extLst>
          </c:dPt>
          <c:dPt>
            <c:idx val="4"/>
            <c:bubble3D val="0"/>
            <c:extLst>
              <c:ext xmlns:c16="http://schemas.microsoft.com/office/drawing/2014/chart" uri="{C3380CC4-5D6E-409C-BE32-E72D297353CC}">
                <c16:uniqueId val="{00000002-477A-754A-9BDC-17ED8BCB7E32}"/>
              </c:ext>
            </c:extLst>
          </c:dPt>
          <c:dPt>
            <c:idx val="6"/>
            <c:bubble3D val="0"/>
            <c:extLst>
              <c:ext xmlns:c16="http://schemas.microsoft.com/office/drawing/2014/chart" uri="{C3380CC4-5D6E-409C-BE32-E72D297353CC}">
                <c16:uniqueId val="{00000008-4374-4E77-B6EE-46E52350EBCE}"/>
              </c:ext>
            </c:extLst>
          </c:dPt>
          <c:dPt>
            <c:idx val="8"/>
            <c:bubble3D val="0"/>
            <c:extLst>
              <c:ext xmlns:c16="http://schemas.microsoft.com/office/drawing/2014/chart" uri="{C3380CC4-5D6E-409C-BE32-E72D297353CC}">
                <c16:uniqueId val="{00000004-477A-754A-9BDC-17ED8BCB7E32}"/>
              </c:ext>
            </c:extLst>
          </c:dPt>
          <c:dPt>
            <c:idx val="10"/>
            <c:bubble3D val="0"/>
            <c:extLst>
              <c:ext xmlns:c16="http://schemas.microsoft.com/office/drawing/2014/chart" uri="{C3380CC4-5D6E-409C-BE32-E72D297353CC}">
                <c16:uniqueId val="{00000005-477A-754A-9BDC-17ED8BCB7E32}"/>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0.371</c:v>
                </c:pt>
                <c:pt idx="1">
                  <c:v>0.45</c:v>
                </c:pt>
                <c:pt idx="2">
                  <c:v>0.26100000000000001</c:v>
                </c:pt>
                <c:pt idx="3">
                  <c:v>0.20100000000000001</c:v>
                </c:pt>
                <c:pt idx="4">
                  <c:v>0.30299999999999999</c:v>
                </c:pt>
                <c:pt idx="5">
                  <c:v>0.41600000000000004</c:v>
                </c:pt>
              </c:numCache>
            </c:numRef>
          </c:val>
          <c:smooth val="0"/>
          <c:extLst>
            <c:ext xmlns:c16="http://schemas.microsoft.com/office/drawing/2014/chart" uri="{C3380CC4-5D6E-409C-BE32-E72D297353CC}">
              <c16:uniqueId val="{00000009-4374-4E77-B6EE-46E52350EBCE}"/>
            </c:ext>
          </c:extLst>
        </c:ser>
        <c:dLbls>
          <c:showLegendKey val="0"/>
          <c:showVal val="0"/>
          <c:showCatName val="0"/>
          <c:showSerName val="0"/>
          <c:showPercent val="0"/>
          <c:showBubbleSize val="0"/>
        </c:dLbls>
        <c:marker val="1"/>
        <c:smooth val="0"/>
        <c:axId val="243801008"/>
        <c:axId val="243801568"/>
      </c:lineChart>
      <c:catAx>
        <c:axId val="243801008"/>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43801568"/>
        <c:crosses val="autoZero"/>
        <c:auto val="1"/>
        <c:lblAlgn val="ctr"/>
        <c:lblOffset val="100"/>
        <c:tickLblSkip val="1"/>
        <c:tickMarkSkip val="1"/>
        <c:noMultiLvlLbl val="0"/>
      </c:catAx>
      <c:valAx>
        <c:axId val="243801568"/>
        <c:scaling>
          <c:orientation val="minMax"/>
          <c:max val="1"/>
          <c:min val="-0.60000000000000064"/>
        </c:scaling>
        <c:delete val="1"/>
        <c:axPos val="l"/>
        <c:numFmt formatCode="0%" sourceLinked="1"/>
        <c:majorTickMark val="out"/>
        <c:minorTickMark val="none"/>
        <c:tickLblPos val="nextTo"/>
        <c:crossAx val="243801008"/>
        <c:crosses val="autoZero"/>
        <c:crossBetween val="between"/>
        <c:majorUnit val="0.2"/>
        <c:minorUnit val="0.2"/>
      </c:valAx>
      <c:spPr>
        <a:noFill/>
        <a:ln w="25374">
          <a:noFill/>
          <a:prstDash val="dash"/>
        </a:ln>
      </c:spPr>
    </c:plotArea>
    <c:legend>
      <c:legendPos val="l"/>
      <c:layout>
        <c:manualLayout>
          <c:xMode val="edge"/>
          <c:yMode val="edge"/>
          <c:x val="7.0282610518206959E-2"/>
          <c:y val="0.7684268733192241"/>
          <c:w val="0.90221992877984258"/>
          <c:h val="8.5235563517633214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968845494417671E-2"/>
          <c:y val="2.664964559951901E-2"/>
          <c:w val="0.95849467396343124"/>
          <c:h val="0.69871280325929974"/>
        </c:manualLayout>
      </c:layout>
      <c:barChart>
        <c:barDir val="col"/>
        <c:grouping val="clustered"/>
        <c:varyColors val="0"/>
        <c:ser>
          <c:idx val="0"/>
          <c:order val="0"/>
          <c:tx>
            <c:strRef>
              <c:f>Sheet1!$A$2</c:f>
              <c:strCache>
                <c:ptCount val="1"/>
                <c:pt idx="0">
                  <c:v>% Notas 1 a 4</c:v>
                </c:pt>
              </c:strCache>
            </c:strRef>
          </c:tx>
          <c:spPr>
            <a:solidFill>
              <a:srgbClr val="A03192"/>
            </a:solidFill>
            <a:ln w="25841">
              <a:noFill/>
            </a:ln>
          </c:spPr>
          <c:invertIfNegative val="0"/>
          <c:dLbls>
            <c:dLbl>
              <c:idx val="3"/>
              <c:layout>
                <c:manualLayout>
                  <c:x val="-1.508872646396291E-3"/>
                  <c:y val="1.26309314482122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74-4238-AD14-C93A466B99ED}"/>
                </c:ext>
              </c:extLst>
            </c:dLbl>
            <c:dLbl>
              <c:idx val="4"/>
              <c:layout>
                <c:manualLayout>
                  <c:x val="0"/>
                  <c:y val="2.486354884394443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74-4238-AD14-C93A466B99ED}"/>
                </c:ext>
              </c:extLst>
            </c:dLbl>
            <c:dLbl>
              <c:idx val="7"/>
              <c:layout>
                <c:manualLayout>
                  <c:x val="-1.508872646396292E-3"/>
                  <c:y val="9.47326074503138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74-4238-AD14-C93A466B99ED}"/>
                </c:ext>
              </c:extLst>
            </c:dLbl>
            <c:spPr>
              <a:noFill/>
              <a:ln>
                <a:noFill/>
              </a:ln>
              <a:effectLst/>
            </c:spPr>
            <c:txPr>
              <a:bodyPr/>
              <a:lstStyle/>
              <a:p>
                <a:pPr>
                  <a:defRPr sz="1200">
                    <a:solidFill>
                      <a:srgbClr val="A03192"/>
                    </a:solidFill>
                    <a:latin typeface="Calibri" pitchFamily="34" charset="0"/>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Sheet1!$B$2:$M$2</c:f>
              <c:numCache>
                <c:formatCode>0%</c:formatCode>
                <c:ptCount val="12"/>
                <c:pt idx="0">
                  <c:v>-0.18600000000000003</c:v>
                </c:pt>
                <c:pt idx="1">
                  <c:v>-0.21199999999999999</c:v>
                </c:pt>
                <c:pt idx="2">
                  <c:v>-0.14699999999999999</c:v>
                </c:pt>
                <c:pt idx="3">
                  <c:v>-7.4999999999999997E-2</c:v>
                </c:pt>
                <c:pt idx="4">
                  <c:v>-0.27800000000000002</c:v>
                </c:pt>
                <c:pt idx="5">
                  <c:v>-0.30199999999999999</c:v>
                </c:pt>
                <c:pt idx="6">
                  <c:v>-0.255</c:v>
                </c:pt>
                <c:pt idx="7">
                  <c:v>-0.14699999999999999</c:v>
                </c:pt>
                <c:pt idx="8">
                  <c:v>-0.31</c:v>
                </c:pt>
                <c:pt idx="9">
                  <c:v>-0.35200000000000004</c:v>
                </c:pt>
                <c:pt idx="10">
                  <c:v>-0.245</c:v>
                </c:pt>
                <c:pt idx="11">
                  <c:v>-0.13800000000000001</c:v>
                </c:pt>
              </c:numCache>
            </c:numRef>
          </c:val>
          <c:extLst>
            <c:ext xmlns:c16="http://schemas.microsoft.com/office/drawing/2014/chart" uri="{C3380CC4-5D6E-409C-BE32-E72D297353CC}">
              <c16:uniqueId val="{00000003-B574-4238-AD14-C93A466B99ED}"/>
            </c:ext>
          </c:extLst>
        </c:ser>
        <c:ser>
          <c:idx val="1"/>
          <c:order val="1"/>
          <c:tx>
            <c:strRef>
              <c:f>Sheet1!$A$3</c:f>
              <c:strCache>
                <c:ptCount val="1"/>
                <c:pt idx="0">
                  <c:v>% Notas 6 a 7</c:v>
                </c:pt>
              </c:strCache>
            </c:strRef>
          </c:tx>
          <c:spPr>
            <a:solidFill>
              <a:srgbClr val="003EA7"/>
            </a:solidFill>
            <a:ln w="25841">
              <a:noFill/>
            </a:ln>
          </c:spPr>
          <c:invertIfNegative val="0"/>
          <c:dLbls>
            <c:spPr>
              <a:noFill/>
              <a:ln w="25841">
                <a:noFill/>
              </a:ln>
            </c:spPr>
            <c:txPr>
              <a:bodyPr wrap="square" lIns="38100" tIns="19050" rIns="38100" bIns="19050" anchor="ctr">
                <a:spAutoFit/>
              </a:bodyPr>
              <a:lstStyle/>
              <a:p>
                <a:pPr>
                  <a:defRPr sz="1200" b="1" i="0" u="none" strike="noStrike" baseline="0">
                    <a:solidFill>
                      <a:srgbClr val="003EA7"/>
                    </a:solidFill>
                    <a:latin typeface="Calibri" pitchFamily="34" charset="0"/>
                    <a:ea typeface="Trebuchet MS"/>
                    <a:cs typeface="Calibri" pitchFamily="34" charset="0"/>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Sheet1!$B$3:$M$3</c:f>
              <c:numCache>
                <c:formatCode>0%</c:formatCode>
                <c:ptCount val="12"/>
                <c:pt idx="0">
                  <c:v>0.63600000000000001</c:v>
                </c:pt>
                <c:pt idx="1">
                  <c:v>0.61899999999999999</c:v>
                </c:pt>
                <c:pt idx="2">
                  <c:v>0.66400000000000003</c:v>
                </c:pt>
                <c:pt idx="3">
                  <c:v>0.69900000000000007</c:v>
                </c:pt>
                <c:pt idx="4">
                  <c:v>0.54</c:v>
                </c:pt>
                <c:pt idx="5">
                  <c:v>0.51500000000000001</c:v>
                </c:pt>
                <c:pt idx="6">
                  <c:v>0.56399999999999995</c:v>
                </c:pt>
                <c:pt idx="7">
                  <c:v>0.67599999999999993</c:v>
                </c:pt>
                <c:pt idx="8">
                  <c:v>0.51100000000000001</c:v>
                </c:pt>
                <c:pt idx="9">
                  <c:v>0.48700000000000004</c:v>
                </c:pt>
                <c:pt idx="10">
                  <c:v>0.53100000000000003</c:v>
                </c:pt>
                <c:pt idx="11">
                  <c:v>0.65300000000000002</c:v>
                </c:pt>
              </c:numCache>
            </c:numRef>
          </c:val>
          <c:extLst>
            <c:ext xmlns:c16="http://schemas.microsoft.com/office/drawing/2014/chart" uri="{C3380CC4-5D6E-409C-BE32-E72D297353CC}">
              <c16:uniqueId val="{00000004-B574-4238-AD14-C93A466B99ED}"/>
            </c:ext>
          </c:extLst>
        </c:ser>
        <c:dLbls>
          <c:showLegendKey val="0"/>
          <c:showVal val="0"/>
          <c:showCatName val="0"/>
          <c:showSerName val="0"/>
          <c:showPercent val="0"/>
          <c:showBubbleSize val="0"/>
        </c:dLbls>
        <c:gapWidth val="100"/>
        <c:overlap val="100"/>
        <c:axId val="243804928"/>
        <c:axId val="251128176"/>
      </c:barChart>
      <c:lineChart>
        <c:grouping val="standard"/>
        <c:varyColors val="0"/>
        <c:ser>
          <c:idx val="2"/>
          <c:order val="2"/>
          <c:tx>
            <c:strRef>
              <c:f>Sheet1!$A$4</c:f>
              <c:strCache>
                <c:ptCount val="1"/>
                <c:pt idx="0">
                  <c:v>% Neto</c:v>
                </c:pt>
              </c:strCache>
            </c:strRef>
          </c:tx>
          <c:spPr>
            <a:ln w="22225">
              <a:noFill/>
              <a:prstDash val="solid"/>
            </a:ln>
          </c:spPr>
          <c:marker>
            <c:symbol val="circle"/>
            <c:size val="14"/>
            <c:spPr>
              <a:solidFill>
                <a:sysClr val="window" lastClr="FFFFFF">
                  <a:lumMod val="95000"/>
                </a:sysClr>
              </a:solidFill>
              <a:ln w="22225">
                <a:solidFill>
                  <a:srgbClr val="44546A"/>
                </a:solidFill>
                <a:prstDash val="solid"/>
              </a:ln>
            </c:spPr>
          </c:marker>
          <c:dPt>
            <c:idx val="3"/>
            <c:bubble3D val="0"/>
            <c:spPr>
              <a:ln w="22225">
                <a:noFill/>
              </a:ln>
            </c:spPr>
            <c:extLst>
              <c:ext xmlns:c16="http://schemas.microsoft.com/office/drawing/2014/chart" uri="{C3380CC4-5D6E-409C-BE32-E72D297353CC}">
                <c16:uniqueId val="{00000006-B574-4238-AD14-C93A466B99ED}"/>
              </c:ext>
            </c:extLst>
          </c:dPt>
          <c:dPt>
            <c:idx val="6"/>
            <c:bubble3D val="0"/>
            <c:spPr>
              <a:ln w="22225">
                <a:noFill/>
              </a:ln>
            </c:spPr>
            <c:extLst>
              <c:ext xmlns:c16="http://schemas.microsoft.com/office/drawing/2014/chart" uri="{C3380CC4-5D6E-409C-BE32-E72D297353CC}">
                <c16:uniqueId val="{00000008-B574-4238-AD14-C93A466B99ED}"/>
              </c:ext>
            </c:extLst>
          </c:dPt>
          <c:dLbls>
            <c:spPr>
              <a:noFill/>
              <a:ln w="25841">
                <a:noFill/>
              </a:ln>
            </c:spPr>
            <c:txPr>
              <a:bodyPr wrap="square" lIns="38100" tIns="19050" rIns="38100" bIns="19050" anchor="ctr">
                <a:spAutoFit/>
              </a:bodyPr>
              <a:lstStyle/>
              <a:p>
                <a:pPr>
                  <a:defRPr sz="1200" b="1" i="0" u="none" strike="noStrike" baseline="0">
                    <a:solidFill>
                      <a:schemeClr val="bg1"/>
                    </a:solidFill>
                    <a:effectLst/>
                    <a:latin typeface="Calibri" pitchFamily="34" charset="0"/>
                    <a:ea typeface="Trebuchet MS"/>
                    <a:cs typeface="Calibri" pitchFamily="34" charset="0"/>
                  </a:defRPr>
                </a:pPr>
                <a:endParaRPr lang="es-C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Sheet1!$B$4:$M$4</c:f>
              <c:numCache>
                <c:formatCode>0%</c:formatCode>
                <c:ptCount val="12"/>
                <c:pt idx="0">
                  <c:v>0.45</c:v>
                </c:pt>
                <c:pt idx="1">
                  <c:v>0.40700000000000003</c:v>
                </c:pt>
                <c:pt idx="2">
                  <c:v>0.51700000000000002</c:v>
                </c:pt>
                <c:pt idx="3">
                  <c:v>0.624</c:v>
                </c:pt>
                <c:pt idx="4">
                  <c:v>0.26100000000000001</c:v>
                </c:pt>
                <c:pt idx="5">
                  <c:v>0.21299999999999999</c:v>
                </c:pt>
                <c:pt idx="6">
                  <c:v>0.309</c:v>
                </c:pt>
                <c:pt idx="7">
                  <c:v>0.52900000000000003</c:v>
                </c:pt>
                <c:pt idx="8">
                  <c:v>0.20100000000000001</c:v>
                </c:pt>
                <c:pt idx="9">
                  <c:v>0.13500000000000001</c:v>
                </c:pt>
                <c:pt idx="10">
                  <c:v>0.28600000000000003</c:v>
                </c:pt>
                <c:pt idx="11">
                  <c:v>0.51500000000000001</c:v>
                </c:pt>
              </c:numCache>
            </c:numRef>
          </c:val>
          <c:smooth val="0"/>
          <c:extLst>
            <c:ext xmlns:c16="http://schemas.microsoft.com/office/drawing/2014/chart" uri="{C3380CC4-5D6E-409C-BE32-E72D297353CC}">
              <c16:uniqueId val="{00000009-B574-4238-AD14-C93A466B99ED}"/>
            </c:ext>
          </c:extLst>
        </c:ser>
        <c:dLbls>
          <c:showLegendKey val="0"/>
          <c:showVal val="0"/>
          <c:showCatName val="0"/>
          <c:showSerName val="0"/>
          <c:showPercent val="0"/>
          <c:showBubbleSize val="0"/>
        </c:dLbls>
        <c:marker val="1"/>
        <c:smooth val="0"/>
        <c:axId val="243804928"/>
        <c:axId val="251128176"/>
      </c:lineChart>
      <c:catAx>
        <c:axId val="243804928"/>
        <c:scaling>
          <c:orientation val="minMax"/>
        </c:scaling>
        <c:delete val="0"/>
        <c:axPos val="b"/>
        <c:numFmt formatCode="General" sourceLinked="1"/>
        <c:majorTickMark val="out"/>
        <c:minorTickMark val="none"/>
        <c:tickLblPos val="none"/>
        <c:spPr>
          <a:ln w="3231">
            <a:solidFill>
              <a:schemeClr val="tx1"/>
            </a:solidFill>
            <a:prstDash val="solid"/>
          </a:ln>
        </c:spPr>
        <c:txPr>
          <a:bodyPr rot="0" vert="horz"/>
          <a:lstStyle/>
          <a:p>
            <a:pPr>
              <a:defRPr sz="890" b="1" i="0" u="none" strike="noStrike" baseline="0">
                <a:solidFill>
                  <a:schemeClr val="tx1"/>
                </a:solidFill>
                <a:latin typeface="Trebuchet MS"/>
                <a:ea typeface="Trebuchet MS"/>
                <a:cs typeface="Trebuchet MS"/>
              </a:defRPr>
            </a:pPr>
            <a:endParaRPr lang="es-CL"/>
          </a:p>
        </c:txPr>
        <c:crossAx val="251128176"/>
        <c:crosses val="autoZero"/>
        <c:auto val="1"/>
        <c:lblAlgn val="ctr"/>
        <c:lblOffset val="100"/>
        <c:tickLblSkip val="1"/>
        <c:tickMarkSkip val="1"/>
        <c:noMultiLvlLbl val="0"/>
      </c:catAx>
      <c:valAx>
        <c:axId val="251128176"/>
        <c:scaling>
          <c:orientation val="minMax"/>
          <c:max val="1"/>
          <c:min val="-0.60000000000000064"/>
        </c:scaling>
        <c:delete val="1"/>
        <c:axPos val="l"/>
        <c:numFmt formatCode="0%" sourceLinked="1"/>
        <c:majorTickMark val="out"/>
        <c:minorTickMark val="none"/>
        <c:tickLblPos val="nextTo"/>
        <c:crossAx val="243804928"/>
        <c:crosses val="autoZero"/>
        <c:crossBetween val="between"/>
        <c:majorUnit val="0.2"/>
        <c:minorUnit val="0.2"/>
      </c:valAx>
      <c:spPr>
        <a:noFill/>
        <a:ln w="25374">
          <a:noFill/>
          <a:prstDash val="dash"/>
        </a:ln>
      </c:spPr>
    </c:plotArea>
    <c:legend>
      <c:legendPos val="l"/>
      <c:layout>
        <c:manualLayout>
          <c:xMode val="edge"/>
          <c:yMode val="edge"/>
          <c:x val="0.17065474758562499"/>
          <c:y val="0.73138808850638704"/>
          <c:w val="0.67508457624744467"/>
          <c:h val="8.5069565170111938E-2"/>
        </c:manualLayout>
      </c:layout>
      <c:overlay val="0"/>
      <c:spPr>
        <a:noFill/>
      </c:spPr>
      <c:txPr>
        <a:bodyPr/>
        <a:lstStyle/>
        <a:p>
          <a:pPr>
            <a:defRPr sz="1400" b="0">
              <a:latin typeface="Calibri" pitchFamily="34" charset="0"/>
            </a:defRPr>
          </a:pPr>
          <a:endParaRPr lang="es-CL"/>
        </a:p>
      </c:txPr>
    </c:legend>
    <c:plotVisOnly val="1"/>
    <c:dispBlanksAs val="gap"/>
    <c:showDLblsOverMax val="0"/>
  </c:chart>
  <c:spPr>
    <a:noFill/>
    <a:ln>
      <a:noFill/>
    </a:ln>
  </c:spPr>
  <c:txPr>
    <a:bodyPr/>
    <a:lstStyle/>
    <a:p>
      <a:pPr>
        <a:defRPr sz="1374" b="1" i="0" u="none" strike="noStrike" baseline="0">
          <a:solidFill>
            <a:schemeClr val="tx1"/>
          </a:solidFill>
          <a:latin typeface="Futura Lt BT"/>
          <a:ea typeface="Futura Lt BT"/>
          <a:cs typeface="Futura Lt BT"/>
        </a:defRPr>
      </a:pPr>
      <a:endParaRPr lang="es-CL"/>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14777-63F8-4B41-862B-F57D2C6BD8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E1C8D40B-720C-405A-9E81-21D1644B91F8}">
      <dgm:prSet phldrT="[Texto]" custT="1"/>
      <dgm:spPr>
        <a:solidFill>
          <a:schemeClr val="bg1">
            <a:lumMod val="65000"/>
          </a:schemeClr>
        </a:solidFill>
        <a:ln w="38100">
          <a:solidFill>
            <a:schemeClr val="bg1">
              <a:lumMod val="50000"/>
            </a:schemeClr>
          </a:solidFill>
        </a:ln>
      </dgm:spPr>
      <dgm:t>
        <a:bodyPr/>
        <a:lstStyle/>
        <a:p>
          <a:r>
            <a:rPr lang="es-CL" sz="1400" dirty="0"/>
            <a:t>MEDICIÓN 2017</a:t>
          </a:r>
        </a:p>
      </dgm:t>
    </dgm:pt>
    <dgm:pt modelId="{CFAC0D83-1F1B-4A7D-95D7-BEFD2CE87934}" type="parTrans" cxnId="{BDE14A44-8E2A-4091-B992-0B7E8E48E22C}">
      <dgm:prSet/>
      <dgm:spPr/>
      <dgm:t>
        <a:bodyPr/>
        <a:lstStyle/>
        <a:p>
          <a:endParaRPr lang="es-CL" sz="1400"/>
        </a:p>
      </dgm:t>
    </dgm:pt>
    <dgm:pt modelId="{BAF03D17-25F4-492E-8F6A-DC2D97FE7FD6}" type="sibTrans" cxnId="{BDE14A44-8E2A-4091-B992-0B7E8E48E22C}">
      <dgm:prSet/>
      <dgm:spPr/>
      <dgm:t>
        <a:bodyPr/>
        <a:lstStyle/>
        <a:p>
          <a:endParaRPr lang="es-CL" sz="1400"/>
        </a:p>
      </dgm:t>
    </dgm:pt>
    <dgm:pt modelId="{3FC154F6-0F71-4300-989A-CC22A7F7310B}">
      <dgm:prSet phldrT="[Texto]" custT="1"/>
      <dgm:spPr>
        <a:solidFill>
          <a:schemeClr val="bg1">
            <a:lumMod val="95000"/>
            <a:alpha val="90000"/>
          </a:schemeClr>
        </a:solidFill>
        <a:ln w="38100">
          <a:solidFill>
            <a:schemeClr val="bg1">
              <a:lumMod val="50000"/>
            </a:schemeClr>
          </a:solidFill>
        </a:ln>
      </dgm:spPr>
      <dgm:t>
        <a:bodyPr/>
        <a:lstStyle/>
        <a:p>
          <a:r>
            <a:rPr lang="es-CL" sz="1400" dirty="0"/>
            <a:t>Cada Mutual Entregó la Base de datos de clientes. Si bien esto es aceptado metodológicamente en muchos estudios, puede tener el sesgo de que los clientes con contacto  tengan más vínculo con las mutualidades.</a:t>
          </a:r>
        </a:p>
      </dgm:t>
    </dgm:pt>
    <dgm:pt modelId="{F2F1321A-2DDB-4587-9467-297D7F5F6C3C}" type="parTrans" cxnId="{C7093619-26BA-4FA2-B3B5-C03DD7E6D2CE}">
      <dgm:prSet/>
      <dgm:spPr/>
      <dgm:t>
        <a:bodyPr/>
        <a:lstStyle/>
        <a:p>
          <a:endParaRPr lang="es-CL" sz="1400"/>
        </a:p>
      </dgm:t>
    </dgm:pt>
    <dgm:pt modelId="{D4987B36-87D9-44DB-A24A-65972CFF824A}" type="sibTrans" cxnId="{C7093619-26BA-4FA2-B3B5-C03DD7E6D2CE}">
      <dgm:prSet/>
      <dgm:spPr/>
      <dgm:t>
        <a:bodyPr/>
        <a:lstStyle/>
        <a:p>
          <a:endParaRPr lang="es-CL" sz="1400"/>
        </a:p>
      </dgm:t>
    </dgm:pt>
    <dgm:pt modelId="{98AB6427-DFFF-450A-979F-51EFA8EFFC56}">
      <dgm:prSet phldrT="[Texto]" custT="1"/>
      <dgm:spPr>
        <a:solidFill>
          <a:schemeClr val="bg1">
            <a:lumMod val="65000"/>
          </a:schemeClr>
        </a:solidFill>
        <a:ln w="38100">
          <a:solidFill>
            <a:schemeClr val="bg1">
              <a:lumMod val="50000"/>
            </a:schemeClr>
          </a:solidFill>
        </a:ln>
      </dgm:spPr>
      <dgm:t>
        <a:bodyPr/>
        <a:lstStyle/>
        <a:p>
          <a:r>
            <a:rPr lang="es-CL" sz="1400" dirty="0"/>
            <a:t>MEDICIÓN 2018</a:t>
          </a:r>
        </a:p>
      </dgm:t>
    </dgm:pt>
    <dgm:pt modelId="{BFEAF516-5241-4842-9506-4D01DF8F5D25}" type="parTrans" cxnId="{24CA0E90-2A26-4379-8C6A-386967FEDC89}">
      <dgm:prSet/>
      <dgm:spPr/>
      <dgm:t>
        <a:bodyPr/>
        <a:lstStyle/>
        <a:p>
          <a:endParaRPr lang="es-CL" sz="1400"/>
        </a:p>
      </dgm:t>
    </dgm:pt>
    <dgm:pt modelId="{C4FA08FA-898E-40F1-B4F1-722DB17CF542}" type="sibTrans" cxnId="{24CA0E90-2A26-4379-8C6A-386967FEDC89}">
      <dgm:prSet/>
      <dgm:spPr/>
      <dgm:t>
        <a:bodyPr/>
        <a:lstStyle/>
        <a:p>
          <a:endParaRPr lang="es-CL" sz="1400"/>
        </a:p>
      </dgm:t>
    </dgm:pt>
    <dgm:pt modelId="{677962DE-2747-47F9-A32C-8389B41F0440}">
      <dgm:prSet phldrT="[Texto]" custT="1"/>
      <dgm:spPr>
        <a:solidFill>
          <a:schemeClr val="bg1">
            <a:lumMod val="95000"/>
            <a:alpha val="90000"/>
          </a:schemeClr>
        </a:solidFill>
        <a:ln w="38100">
          <a:solidFill>
            <a:schemeClr val="bg1">
              <a:lumMod val="50000"/>
            </a:schemeClr>
          </a:solidFill>
        </a:ln>
      </dgm:spPr>
      <dgm:t>
        <a:bodyPr/>
        <a:lstStyle/>
        <a:p>
          <a:r>
            <a:rPr lang="es-CL" sz="1400" dirty="0"/>
            <a:t>En esta medición se utilizó una Base de Datos  de Empresas de propiedad de Cadem, lo que permitió levantar una muestra más representativa de la industria al contactar a todo tipo de Empresas.</a:t>
          </a:r>
        </a:p>
      </dgm:t>
    </dgm:pt>
    <dgm:pt modelId="{C2664953-A616-4735-9519-5EFA2E2AC46C}" type="parTrans" cxnId="{BFE1EB34-5B0F-428C-B563-6BC631BB09E1}">
      <dgm:prSet/>
      <dgm:spPr/>
      <dgm:t>
        <a:bodyPr/>
        <a:lstStyle/>
        <a:p>
          <a:endParaRPr lang="es-CL" sz="1400"/>
        </a:p>
      </dgm:t>
    </dgm:pt>
    <dgm:pt modelId="{343BF4FD-233F-4921-967E-E37E79E655CC}" type="sibTrans" cxnId="{BFE1EB34-5B0F-428C-B563-6BC631BB09E1}">
      <dgm:prSet/>
      <dgm:spPr/>
      <dgm:t>
        <a:bodyPr/>
        <a:lstStyle/>
        <a:p>
          <a:endParaRPr lang="es-CL" sz="1400"/>
        </a:p>
      </dgm:t>
    </dgm:pt>
    <dgm:pt modelId="{AF7AFC65-0F4F-412C-9D71-72611EE655E1}">
      <dgm:prSet phldrT="[Texto]" custT="1"/>
      <dgm:spPr>
        <a:solidFill>
          <a:schemeClr val="bg1">
            <a:lumMod val="95000"/>
            <a:alpha val="90000"/>
          </a:schemeClr>
        </a:solidFill>
        <a:ln w="38100">
          <a:solidFill>
            <a:schemeClr val="bg1">
              <a:lumMod val="50000"/>
            </a:schemeClr>
          </a:solidFill>
        </a:ln>
      </dgm:spPr>
      <dgm:t>
        <a:bodyPr/>
        <a:lstStyle/>
        <a:p>
          <a:r>
            <a:rPr lang="es-CL" sz="1400" dirty="0"/>
            <a:t>El ponderador utilizado se basó en los Universos de Empresas que entregó cada Mutual,  donde el supuesto fue que era representativa del total de clientes con las características que se requerían en el estudio.</a:t>
          </a:r>
        </a:p>
      </dgm:t>
    </dgm:pt>
    <dgm:pt modelId="{8964B83C-F2D7-4F75-B49F-4340A221C983}" type="parTrans" cxnId="{C55EF721-7E4A-438C-A298-93D1B90E9517}">
      <dgm:prSet/>
      <dgm:spPr/>
      <dgm:t>
        <a:bodyPr/>
        <a:lstStyle/>
        <a:p>
          <a:endParaRPr lang="es-CL" sz="1400"/>
        </a:p>
      </dgm:t>
    </dgm:pt>
    <dgm:pt modelId="{1CA8DA8B-8EE6-4F8D-B470-EEA3F6382203}" type="sibTrans" cxnId="{C55EF721-7E4A-438C-A298-93D1B90E9517}">
      <dgm:prSet/>
      <dgm:spPr/>
      <dgm:t>
        <a:bodyPr/>
        <a:lstStyle/>
        <a:p>
          <a:endParaRPr lang="es-CL" sz="1400"/>
        </a:p>
      </dgm:t>
    </dgm:pt>
    <dgm:pt modelId="{76D6CAC1-981B-435C-B624-11E0B4BF6C90}">
      <dgm:prSet phldrT="[Texto]" custT="1"/>
      <dgm:spPr>
        <a:solidFill>
          <a:schemeClr val="bg1">
            <a:lumMod val="95000"/>
            <a:alpha val="90000"/>
          </a:schemeClr>
        </a:solidFill>
        <a:ln w="38100">
          <a:solidFill>
            <a:schemeClr val="bg1">
              <a:lumMod val="50000"/>
            </a:schemeClr>
          </a:solidFill>
        </a:ln>
      </dgm:spPr>
      <dgm:t>
        <a:bodyPr/>
        <a:lstStyle/>
        <a:p>
          <a:r>
            <a:rPr lang="es-CL" sz="1400" dirty="0"/>
            <a:t>El ponderador se generó de acuerdo al N° total de Empresas que tienen en tres rangos de tamaño por N° de trabajadores, el que fue contrastado con las estadísticas de la Seguridad Social (Mayo 2017).</a:t>
          </a:r>
        </a:p>
      </dgm:t>
    </dgm:pt>
    <dgm:pt modelId="{3381A4A5-2CA6-433D-AE3E-378BCA050080}" type="parTrans" cxnId="{AFA359E8-BDD2-4259-B731-54A5222515D9}">
      <dgm:prSet/>
      <dgm:spPr/>
      <dgm:t>
        <a:bodyPr/>
        <a:lstStyle/>
        <a:p>
          <a:endParaRPr lang="es-CL" sz="1400"/>
        </a:p>
      </dgm:t>
    </dgm:pt>
    <dgm:pt modelId="{10A925EF-0898-4DF3-8810-2D88BC03D81F}" type="sibTrans" cxnId="{AFA359E8-BDD2-4259-B731-54A5222515D9}">
      <dgm:prSet/>
      <dgm:spPr/>
      <dgm:t>
        <a:bodyPr/>
        <a:lstStyle/>
        <a:p>
          <a:endParaRPr lang="es-CL" sz="1400"/>
        </a:p>
      </dgm:t>
    </dgm:pt>
    <dgm:pt modelId="{6606A937-9A6A-4AA2-B71E-46DF5250E09B}">
      <dgm:prSet phldrT="[Texto]" custT="1"/>
      <dgm:spPr>
        <a:solidFill>
          <a:schemeClr val="bg1">
            <a:lumMod val="95000"/>
            <a:alpha val="90000"/>
          </a:schemeClr>
        </a:solidFill>
        <a:ln w="38100">
          <a:solidFill>
            <a:schemeClr val="bg1">
              <a:lumMod val="50000"/>
            </a:schemeClr>
          </a:solidFill>
        </a:ln>
      </dgm:spPr>
      <dgm:t>
        <a:bodyPr/>
        <a:lstStyle/>
        <a:p>
          <a:endParaRPr lang="es-CL" sz="1400" dirty="0"/>
        </a:p>
      </dgm:t>
    </dgm:pt>
    <dgm:pt modelId="{5945A1D8-01D0-41EF-99D7-12B3B9036BFD}" type="parTrans" cxnId="{A9C64CCB-9879-4AD8-93C7-042103BF0D99}">
      <dgm:prSet/>
      <dgm:spPr/>
      <dgm:t>
        <a:bodyPr/>
        <a:lstStyle/>
        <a:p>
          <a:endParaRPr lang="es-CL" sz="1400"/>
        </a:p>
      </dgm:t>
    </dgm:pt>
    <dgm:pt modelId="{45F2A2F9-63FC-497A-A067-2EFA170C498B}" type="sibTrans" cxnId="{A9C64CCB-9879-4AD8-93C7-042103BF0D99}">
      <dgm:prSet/>
      <dgm:spPr/>
      <dgm:t>
        <a:bodyPr/>
        <a:lstStyle/>
        <a:p>
          <a:endParaRPr lang="es-CL" sz="1400"/>
        </a:p>
      </dgm:t>
    </dgm:pt>
    <dgm:pt modelId="{6B29C0DB-F3A7-4A16-9F30-B02177FC5482}" type="pres">
      <dgm:prSet presAssocID="{0DD14777-63F8-4B41-862B-F57D2C6BD889}" presName="Name0" presStyleCnt="0">
        <dgm:presLayoutVars>
          <dgm:dir/>
          <dgm:animLvl val="lvl"/>
          <dgm:resizeHandles val="exact"/>
        </dgm:presLayoutVars>
      </dgm:prSet>
      <dgm:spPr/>
    </dgm:pt>
    <dgm:pt modelId="{B51E1E65-5B11-4580-88D1-03E67A5A7555}" type="pres">
      <dgm:prSet presAssocID="{E1C8D40B-720C-405A-9E81-21D1644B91F8}" presName="composite" presStyleCnt="0"/>
      <dgm:spPr/>
    </dgm:pt>
    <dgm:pt modelId="{C5B89F36-6D9E-454B-A76C-40361F059249}" type="pres">
      <dgm:prSet presAssocID="{E1C8D40B-720C-405A-9E81-21D1644B91F8}" presName="parTx" presStyleLbl="alignNode1" presStyleIdx="0" presStyleCnt="2">
        <dgm:presLayoutVars>
          <dgm:chMax val="0"/>
          <dgm:chPref val="0"/>
          <dgm:bulletEnabled val="1"/>
        </dgm:presLayoutVars>
      </dgm:prSet>
      <dgm:spPr>
        <a:prstGeom prst="round2SameRect">
          <a:avLst/>
        </a:prstGeom>
      </dgm:spPr>
    </dgm:pt>
    <dgm:pt modelId="{7CE24E1C-B317-4951-AD42-CA58B3E4D635}" type="pres">
      <dgm:prSet presAssocID="{E1C8D40B-720C-405A-9E81-21D1644B91F8}" presName="desTx" presStyleLbl="alignAccFollowNode1" presStyleIdx="0" presStyleCnt="2">
        <dgm:presLayoutVars>
          <dgm:bulletEnabled val="1"/>
        </dgm:presLayoutVars>
      </dgm:prSet>
      <dgm:spPr/>
    </dgm:pt>
    <dgm:pt modelId="{5DC03DD2-672D-4F44-8A63-4F5E129AFB0E}" type="pres">
      <dgm:prSet presAssocID="{BAF03D17-25F4-492E-8F6A-DC2D97FE7FD6}" presName="space" presStyleCnt="0"/>
      <dgm:spPr/>
    </dgm:pt>
    <dgm:pt modelId="{034C87D0-6201-4776-9704-511EFECF5AC5}" type="pres">
      <dgm:prSet presAssocID="{98AB6427-DFFF-450A-979F-51EFA8EFFC56}" presName="composite" presStyleCnt="0"/>
      <dgm:spPr/>
    </dgm:pt>
    <dgm:pt modelId="{09AFA526-3460-47C8-92F2-CBE0F45B968E}" type="pres">
      <dgm:prSet presAssocID="{98AB6427-DFFF-450A-979F-51EFA8EFFC56}" presName="parTx" presStyleLbl="alignNode1" presStyleIdx="1" presStyleCnt="2">
        <dgm:presLayoutVars>
          <dgm:chMax val="0"/>
          <dgm:chPref val="0"/>
          <dgm:bulletEnabled val="1"/>
        </dgm:presLayoutVars>
      </dgm:prSet>
      <dgm:spPr>
        <a:prstGeom prst="round2SameRect">
          <a:avLst/>
        </a:prstGeom>
      </dgm:spPr>
    </dgm:pt>
    <dgm:pt modelId="{B20B43A0-0A70-4797-8232-BBCE460AD06F}" type="pres">
      <dgm:prSet presAssocID="{98AB6427-DFFF-450A-979F-51EFA8EFFC56}" presName="desTx" presStyleLbl="alignAccFollowNode1" presStyleIdx="1" presStyleCnt="2">
        <dgm:presLayoutVars>
          <dgm:bulletEnabled val="1"/>
        </dgm:presLayoutVars>
      </dgm:prSet>
      <dgm:spPr/>
    </dgm:pt>
  </dgm:ptLst>
  <dgm:cxnLst>
    <dgm:cxn modelId="{E144AF0F-4EE5-4D11-B77C-54F7F0C1DF26}" type="presOf" srcId="{76D6CAC1-981B-435C-B624-11E0B4BF6C90}" destId="{B20B43A0-0A70-4797-8232-BBCE460AD06F}" srcOrd="0" destOrd="2" presId="urn:microsoft.com/office/officeart/2005/8/layout/hList1"/>
    <dgm:cxn modelId="{917B0115-4FEF-4ACA-A8AB-08F5400CA04A}" type="presOf" srcId="{0DD14777-63F8-4B41-862B-F57D2C6BD889}" destId="{6B29C0DB-F3A7-4A16-9F30-B02177FC5482}" srcOrd="0" destOrd="0" presId="urn:microsoft.com/office/officeart/2005/8/layout/hList1"/>
    <dgm:cxn modelId="{C7093619-26BA-4FA2-B3B5-C03DD7E6D2CE}" srcId="{E1C8D40B-720C-405A-9E81-21D1644B91F8}" destId="{3FC154F6-0F71-4300-989A-CC22A7F7310B}" srcOrd="0" destOrd="0" parTransId="{F2F1321A-2DDB-4587-9467-297D7F5F6C3C}" sibTransId="{D4987B36-87D9-44DB-A24A-65972CFF824A}"/>
    <dgm:cxn modelId="{C55EF721-7E4A-438C-A298-93D1B90E9517}" srcId="{E1C8D40B-720C-405A-9E81-21D1644B91F8}" destId="{AF7AFC65-0F4F-412C-9D71-72611EE655E1}" srcOrd="1" destOrd="0" parTransId="{8964B83C-F2D7-4F75-B49F-4340A221C983}" sibTransId="{1CA8DA8B-8EE6-4F8D-B470-EEA3F6382203}"/>
    <dgm:cxn modelId="{BFE1EB34-5B0F-428C-B563-6BC631BB09E1}" srcId="{98AB6427-DFFF-450A-979F-51EFA8EFFC56}" destId="{677962DE-2747-47F9-A32C-8389B41F0440}" srcOrd="0" destOrd="0" parTransId="{C2664953-A616-4735-9519-5EFA2E2AC46C}" sibTransId="{343BF4FD-233F-4921-967E-E37E79E655CC}"/>
    <dgm:cxn modelId="{111A273A-74F0-498A-87C1-939FADFDF75E}" type="presOf" srcId="{677962DE-2747-47F9-A32C-8389B41F0440}" destId="{B20B43A0-0A70-4797-8232-BBCE460AD06F}" srcOrd="0" destOrd="0" presId="urn:microsoft.com/office/officeart/2005/8/layout/hList1"/>
    <dgm:cxn modelId="{BDE14A44-8E2A-4091-B992-0B7E8E48E22C}" srcId="{0DD14777-63F8-4B41-862B-F57D2C6BD889}" destId="{E1C8D40B-720C-405A-9E81-21D1644B91F8}" srcOrd="0" destOrd="0" parTransId="{CFAC0D83-1F1B-4A7D-95D7-BEFD2CE87934}" sibTransId="{BAF03D17-25F4-492E-8F6A-DC2D97FE7FD6}"/>
    <dgm:cxn modelId="{9B2FFA44-814C-4128-8274-7BB71166A616}" type="presOf" srcId="{3FC154F6-0F71-4300-989A-CC22A7F7310B}" destId="{7CE24E1C-B317-4951-AD42-CA58B3E4D635}" srcOrd="0" destOrd="0" presId="urn:microsoft.com/office/officeart/2005/8/layout/hList1"/>
    <dgm:cxn modelId="{24CA0E90-2A26-4379-8C6A-386967FEDC89}" srcId="{0DD14777-63F8-4B41-862B-F57D2C6BD889}" destId="{98AB6427-DFFF-450A-979F-51EFA8EFFC56}" srcOrd="1" destOrd="0" parTransId="{BFEAF516-5241-4842-9506-4D01DF8F5D25}" sibTransId="{C4FA08FA-898E-40F1-B4F1-722DB17CF542}"/>
    <dgm:cxn modelId="{A9C64CCB-9879-4AD8-93C7-042103BF0D99}" srcId="{98AB6427-DFFF-450A-979F-51EFA8EFFC56}" destId="{6606A937-9A6A-4AA2-B71E-46DF5250E09B}" srcOrd="1" destOrd="0" parTransId="{5945A1D8-01D0-41EF-99D7-12B3B9036BFD}" sibTransId="{45F2A2F9-63FC-497A-A067-2EFA170C498B}"/>
    <dgm:cxn modelId="{8C89A3CE-FF35-4BFC-9D75-D8B99AE637B5}" type="presOf" srcId="{98AB6427-DFFF-450A-979F-51EFA8EFFC56}" destId="{09AFA526-3460-47C8-92F2-CBE0F45B968E}" srcOrd="0" destOrd="0" presId="urn:microsoft.com/office/officeart/2005/8/layout/hList1"/>
    <dgm:cxn modelId="{31D1FFCE-BD3B-43F1-9E92-26F208B97033}" type="presOf" srcId="{AF7AFC65-0F4F-412C-9D71-72611EE655E1}" destId="{7CE24E1C-B317-4951-AD42-CA58B3E4D635}" srcOrd="0" destOrd="1" presId="urn:microsoft.com/office/officeart/2005/8/layout/hList1"/>
    <dgm:cxn modelId="{A546EFD2-186E-4D79-A7CA-1807710B61E8}" type="presOf" srcId="{6606A937-9A6A-4AA2-B71E-46DF5250E09B}" destId="{B20B43A0-0A70-4797-8232-BBCE460AD06F}" srcOrd="0" destOrd="1" presId="urn:microsoft.com/office/officeart/2005/8/layout/hList1"/>
    <dgm:cxn modelId="{AFA359E8-BDD2-4259-B731-54A5222515D9}" srcId="{98AB6427-DFFF-450A-979F-51EFA8EFFC56}" destId="{76D6CAC1-981B-435C-B624-11E0B4BF6C90}" srcOrd="2" destOrd="0" parTransId="{3381A4A5-2CA6-433D-AE3E-378BCA050080}" sibTransId="{10A925EF-0898-4DF3-8810-2D88BC03D81F}"/>
    <dgm:cxn modelId="{15A8BDFE-1868-430D-B634-ABA24A69B43F}" type="presOf" srcId="{E1C8D40B-720C-405A-9E81-21D1644B91F8}" destId="{C5B89F36-6D9E-454B-A76C-40361F059249}" srcOrd="0" destOrd="0" presId="urn:microsoft.com/office/officeart/2005/8/layout/hList1"/>
    <dgm:cxn modelId="{28C15065-45D9-43E1-A9C3-769AEBD74E07}" type="presParOf" srcId="{6B29C0DB-F3A7-4A16-9F30-B02177FC5482}" destId="{B51E1E65-5B11-4580-88D1-03E67A5A7555}" srcOrd="0" destOrd="0" presId="urn:microsoft.com/office/officeart/2005/8/layout/hList1"/>
    <dgm:cxn modelId="{4E23BEC3-0C04-4DD2-82FF-798A10CE9E78}" type="presParOf" srcId="{B51E1E65-5B11-4580-88D1-03E67A5A7555}" destId="{C5B89F36-6D9E-454B-A76C-40361F059249}" srcOrd="0" destOrd="0" presId="urn:microsoft.com/office/officeart/2005/8/layout/hList1"/>
    <dgm:cxn modelId="{08FE12C7-B721-41EB-BBAC-7DCC321EB2F7}" type="presParOf" srcId="{B51E1E65-5B11-4580-88D1-03E67A5A7555}" destId="{7CE24E1C-B317-4951-AD42-CA58B3E4D635}" srcOrd="1" destOrd="0" presId="urn:microsoft.com/office/officeart/2005/8/layout/hList1"/>
    <dgm:cxn modelId="{007BACD3-A03E-4CD1-8257-F318F386DA38}" type="presParOf" srcId="{6B29C0DB-F3A7-4A16-9F30-B02177FC5482}" destId="{5DC03DD2-672D-4F44-8A63-4F5E129AFB0E}" srcOrd="1" destOrd="0" presId="urn:microsoft.com/office/officeart/2005/8/layout/hList1"/>
    <dgm:cxn modelId="{E9F6FBF9-1CF9-4929-B02B-7EB929F1EB29}" type="presParOf" srcId="{6B29C0DB-F3A7-4A16-9F30-B02177FC5482}" destId="{034C87D0-6201-4776-9704-511EFECF5AC5}" srcOrd="2" destOrd="0" presId="urn:microsoft.com/office/officeart/2005/8/layout/hList1"/>
    <dgm:cxn modelId="{70E16198-C7F1-4DB8-A8DD-47E52B54B897}" type="presParOf" srcId="{034C87D0-6201-4776-9704-511EFECF5AC5}" destId="{09AFA526-3460-47C8-92F2-CBE0F45B968E}" srcOrd="0" destOrd="0" presId="urn:microsoft.com/office/officeart/2005/8/layout/hList1"/>
    <dgm:cxn modelId="{C5064CA7-EB6E-4EA4-B8C1-606F38A8E3B8}" type="presParOf" srcId="{034C87D0-6201-4776-9704-511EFECF5AC5}" destId="{B20B43A0-0A70-4797-8232-BBCE460AD06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9F36-6D9E-454B-A76C-40361F059249}">
      <dsp:nvSpPr>
        <dsp:cNvPr id="0" name=""/>
        <dsp:cNvSpPr/>
      </dsp:nvSpPr>
      <dsp:spPr>
        <a:xfrm>
          <a:off x="39" y="5341"/>
          <a:ext cx="3798093" cy="950400"/>
        </a:xfrm>
        <a:prstGeom prst="round2SameRect">
          <a:avLst/>
        </a:prstGeom>
        <a:solidFill>
          <a:schemeClr val="bg1">
            <a:lumMod val="65000"/>
          </a:schemeClr>
        </a:solidFill>
        <a:ln w="381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L" sz="1400" kern="1200" dirty="0"/>
            <a:t>MEDICIÓN 2017</a:t>
          </a:r>
        </a:p>
      </dsp:txBody>
      <dsp:txXfrm>
        <a:off x="46434" y="51736"/>
        <a:ext cx="3705303" cy="904005"/>
      </dsp:txXfrm>
    </dsp:sp>
    <dsp:sp modelId="{7CE24E1C-B317-4951-AD42-CA58B3E4D635}">
      <dsp:nvSpPr>
        <dsp:cNvPr id="0" name=""/>
        <dsp:cNvSpPr/>
      </dsp:nvSpPr>
      <dsp:spPr>
        <a:xfrm>
          <a:off x="39" y="955741"/>
          <a:ext cx="3798093" cy="2445795"/>
        </a:xfrm>
        <a:prstGeom prst="rect">
          <a:avLst/>
        </a:prstGeom>
        <a:solidFill>
          <a:schemeClr val="bg1">
            <a:lumMod val="95000"/>
            <a:alpha val="90000"/>
          </a:schemeClr>
        </a:solidFill>
        <a:ln w="381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Cada Mutual Entregó la Base de datos de clientes. Si bien esto es aceptado metodológicamente en muchos estudios, puede tener el sesgo de que los clientes con contacto  tengan más vínculo con las mutualidades.</a:t>
          </a:r>
        </a:p>
        <a:p>
          <a:pPr marL="114300" lvl="1" indent="-114300" algn="l" defTabSz="622300">
            <a:lnSpc>
              <a:spcPct val="90000"/>
            </a:lnSpc>
            <a:spcBef>
              <a:spcPct val="0"/>
            </a:spcBef>
            <a:spcAft>
              <a:spcPct val="15000"/>
            </a:spcAft>
            <a:buChar char="•"/>
          </a:pPr>
          <a:r>
            <a:rPr lang="es-CL" sz="1400" kern="1200" dirty="0"/>
            <a:t>El ponderador utilizado se basó en los Universos de Empresas que entregó cada Mutual,  donde el supuesto fue que era representativa del total de clientes con las características que se requerían en el estudio.</a:t>
          </a:r>
        </a:p>
      </dsp:txBody>
      <dsp:txXfrm>
        <a:off x="39" y="955741"/>
        <a:ext cx="3798093" cy="2445795"/>
      </dsp:txXfrm>
    </dsp:sp>
    <dsp:sp modelId="{09AFA526-3460-47C8-92F2-CBE0F45B968E}">
      <dsp:nvSpPr>
        <dsp:cNvPr id="0" name=""/>
        <dsp:cNvSpPr/>
      </dsp:nvSpPr>
      <dsp:spPr>
        <a:xfrm>
          <a:off x="4329866" y="5341"/>
          <a:ext cx="3798093" cy="950400"/>
        </a:xfrm>
        <a:prstGeom prst="round2SameRect">
          <a:avLst/>
        </a:prstGeom>
        <a:solidFill>
          <a:schemeClr val="bg1">
            <a:lumMod val="65000"/>
          </a:schemeClr>
        </a:solidFill>
        <a:ln w="381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CL" sz="1400" kern="1200" dirty="0"/>
            <a:t>MEDICIÓN 2018</a:t>
          </a:r>
        </a:p>
      </dsp:txBody>
      <dsp:txXfrm>
        <a:off x="4376261" y="51736"/>
        <a:ext cx="3705303" cy="904005"/>
      </dsp:txXfrm>
    </dsp:sp>
    <dsp:sp modelId="{B20B43A0-0A70-4797-8232-BBCE460AD06F}">
      <dsp:nvSpPr>
        <dsp:cNvPr id="0" name=""/>
        <dsp:cNvSpPr/>
      </dsp:nvSpPr>
      <dsp:spPr>
        <a:xfrm>
          <a:off x="4329866" y="955741"/>
          <a:ext cx="3798093" cy="2445795"/>
        </a:xfrm>
        <a:prstGeom prst="rect">
          <a:avLst/>
        </a:prstGeom>
        <a:solidFill>
          <a:schemeClr val="bg1">
            <a:lumMod val="95000"/>
            <a:alpha val="90000"/>
          </a:schemeClr>
        </a:solidFill>
        <a:ln w="381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En esta medición se utilizó una Base de Datos  de Empresas de propiedad de Cadem, lo que permitió levantar una muestra más representativa de la industria al contactar a todo tipo de Empresas.</a:t>
          </a:r>
        </a:p>
        <a:p>
          <a:pPr marL="114300" lvl="1" indent="-114300" algn="l" defTabSz="622300">
            <a:lnSpc>
              <a:spcPct val="90000"/>
            </a:lnSpc>
            <a:spcBef>
              <a:spcPct val="0"/>
            </a:spcBef>
            <a:spcAft>
              <a:spcPct val="15000"/>
            </a:spcAft>
            <a:buChar char="•"/>
          </a:pPr>
          <a:endParaRPr lang="es-CL" sz="1400" kern="1200" dirty="0"/>
        </a:p>
        <a:p>
          <a:pPr marL="114300" lvl="1" indent="-114300" algn="l" defTabSz="622300">
            <a:lnSpc>
              <a:spcPct val="90000"/>
            </a:lnSpc>
            <a:spcBef>
              <a:spcPct val="0"/>
            </a:spcBef>
            <a:spcAft>
              <a:spcPct val="15000"/>
            </a:spcAft>
            <a:buChar char="•"/>
          </a:pPr>
          <a:r>
            <a:rPr lang="es-CL" sz="1400" kern="1200" dirty="0"/>
            <a:t>El ponderador se generó de acuerdo al N° total de Empresas que tienen en tres rangos de tamaño por N° de trabajadores, el que fue contrastado con las estadísticas de la Seguridad Social (Mayo 2017).</a:t>
          </a:r>
        </a:p>
      </dsp:txBody>
      <dsp:txXfrm>
        <a:off x="4329866" y="955741"/>
        <a:ext cx="3798093" cy="24457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2"/>
            <a:ext cx="3037840" cy="558191"/>
          </a:xfrm>
          <a:prstGeom prst="rect">
            <a:avLst/>
          </a:prstGeom>
        </p:spPr>
        <p:txBody>
          <a:bodyPr vert="horz" lIns="97360" tIns="48680" rIns="97360" bIns="48680" rtlCol="0"/>
          <a:lstStyle>
            <a:lvl1pPr algn="l">
              <a:defRPr sz="1300"/>
            </a:lvl1pPr>
          </a:lstStyle>
          <a:p>
            <a:endParaRPr lang="es-CL" dirty="0"/>
          </a:p>
        </p:txBody>
      </p:sp>
      <p:sp>
        <p:nvSpPr>
          <p:cNvPr id="3" name="Marcador de fecha 2"/>
          <p:cNvSpPr>
            <a:spLocks noGrp="1"/>
          </p:cNvSpPr>
          <p:nvPr>
            <p:ph type="dt" sz="quarter" idx="1"/>
          </p:nvPr>
        </p:nvSpPr>
        <p:spPr>
          <a:xfrm>
            <a:off x="3970937" y="2"/>
            <a:ext cx="3037840" cy="558191"/>
          </a:xfrm>
          <a:prstGeom prst="rect">
            <a:avLst/>
          </a:prstGeom>
        </p:spPr>
        <p:txBody>
          <a:bodyPr vert="horz" lIns="97360" tIns="48680" rIns="97360" bIns="48680" rtlCol="0"/>
          <a:lstStyle>
            <a:lvl1pPr algn="r">
              <a:defRPr sz="1300"/>
            </a:lvl1pPr>
          </a:lstStyle>
          <a:p>
            <a:fld id="{D7E61338-044D-41D0-A6CB-B37C20D48AF5}" type="datetimeFigureOut">
              <a:rPr lang="es-CL" smtClean="0"/>
              <a:pPr/>
              <a:t>22-02-2021</a:t>
            </a:fld>
            <a:endParaRPr lang="es-CL" dirty="0"/>
          </a:p>
        </p:txBody>
      </p:sp>
      <p:sp>
        <p:nvSpPr>
          <p:cNvPr id="4" name="Marcador de pie de página 3"/>
          <p:cNvSpPr>
            <a:spLocks noGrp="1"/>
          </p:cNvSpPr>
          <p:nvPr>
            <p:ph type="ftr" sz="quarter" idx="2"/>
          </p:nvPr>
        </p:nvSpPr>
        <p:spPr>
          <a:xfrm>
            <a:off x="0" y="10567011"/>
            <a:ext cx="3037840" cy="558190"/>
          </a:xfrm>
          <a:prstGeom prst="rect">
            <a:avLst/>
          </a:prstGeom>
        </p:spPr>
        <p:txBody>
          <a:bodyPr vert="horz" lIns="97360" tIns="48680" rIns="97360" bIns="48680" rtlCol="0" anchor="b"/>
          <a:lstStyle>
            <a:lvl1pPr algn="l">
              <a:defRPr sz="1300"/>
            </a:lvl1pPr>
          </a:lstStyle>
          <a:p>
            <a:endParaRPr lang="es-CL" dirty="0"/>
          </a:p>
        </p:txBody>
      </p:sp>
      <p:sp>
        <p:nvSpPr>
          <p:cNvPr id="5" name="Marcador de número de diapositiva 4"/>
          <p:cNvSpPr>
            <a:spLocks noGrp="1"/>
          </p:cNvSpPr>
          <p:nvPr>
            <p:ph type="sldNum" sz="quarter" idx="3"/>
          </p:nvPr>
        </p:nvSpPr>
        <p:spPr>
          <a:xfrm>
            <a:off x="3970937" y="10567011"/>
            <a:ext cx="3037840" cy="558190"/>
          </a:xfrm>
          <a:prstGeom prst="rect">
            <a:avLst/>
          </a:prstGeom>
        </p:spPr>
        <p:txBody>
          <a:bodyPr vert="horz" lIns="97360" tIns="48680" rIns="97360" bIns="48680" rtlCol="0" anchor="b"/>
          <a:lstStyle>
            <a:lvl1pPr algn="r">
              <a:defRPr sz="1300"/>
            </a:lvl1pPr>
          </a:lstStyle>
          <a:p>
            <a:fld id="{68F63D3A-FF93-4E6C-B772-B92CBC392302}" type="slidenum">
              <a:rPr lang="es-CL" smtClean="0"/>
              <a:pPr/>
              <a:t>‹Nº›</a:t>
            </a:fld>
            <a:endParaRPr lang="es-CL" dirty="0"/>
          </a:p>
        </p:txBody>
      </p:sp>
    </p:spTree>
    <p:extLst>
      <p:ext uri="{BB962C8B-B14F-4D97-AF65-F5344CB8AC3E}">
        <p14:creationId xmlns:p14="http://schemas.microsoft.com/office/powerpoint/2010/main" val="4123997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556260"/>
          </a:xfrm>
          <a:prstGeom prst="rect">
            <a:avLst/>
          </a:prstGeom>
        </p:spPr>
        <p:txBody>
          <a:bodyPr vert="horz" lIns="97360" tIns="48680" rIns="97360" bIns="48680" rtlCol="0"/>
          <a:lstStyle>
            <a:lvl1pPr algn="l">
              <a:defRPr sz="1300"/>
            </a:lvl1pPr>
          </a:lstStyle>
          <a:p>
            <a:endParaRPr lang="es-ES" dirty="0"/>
          </a:p>
        </p:txBody>
      </p:sp>
      <p:sp>
        <p:nvSpPr>
          <p:cNvPr id="3" name="Marcador de fecha 2"/>
          <p:cNvSpPr>
            <a:spLocks noGrp="1"/>
          </p:cNvSpPr>
          <p:nvPr>
            <p:ph type="dt" idx="1"/>
          </p:nvPr>
        </p:nvSpPr>
        <p:spPr>
          <a:xfrm>
            <a:off x="3970937" y="0"/>
            <a:ext cx="3037840" cy="556260"/>
          </a:xfrm>
          <a:prstGeom prst="rect">
            <a:avLst/>
          </a:prstGeom>
        </p:spPr>
        <p:txBody>
          <a:bodyPr vert="horz" lIns="97360" tIns="48680" rIns="97360" bIns="48680" rtlCol="0"/>
          <a:lstStyle>
            <a:lvl1pPr algn="r">
              <a:defRPr sz="1300"/>
            </a:lvl1pPr>
          </a:lstStyle>
          <a:p>
            <a:fld id="{0E5A7CAB-221A-7240-B43B-1DBAAE1A241C}" type="datetimeFigureOut">
              <a:rPr lang="es-ES" smtClean="0"/>
              <a:pPr/>
              <a:t>22/02/2021</a:t>
            </a:fld>
            <a:endParaRPr lang="es-ES" dirty="0"/>
          </a:p>
        </p:txBody>
      </p:sp>
      <p:sp>
        <p:nvSpPr>
          <p:cNvPr id="4" name="Marcador de imagen de diapositiva 3"/>
          <p:cNvSpPr>
            <a:spLocks noGrp="1" noRot="1" noChangeAspect="1"/>
          </p:cNvSpPr>
          <p:nvPr>
            <p:ph type="sldImg" idx="2"/>
          </p:nvPr>
        </p:nvSpPr>
        <p:spPr>
          <a:xfrm>
            <a:off x="-204788" y="833438"/>
            <a:ext cx="7419976" cy="4175125"/>
          </a:xfrm>
          <a:prstGeom prst="rect">
            <a:avLst/>
          </a:prstGeom>
          <a:noFill/>
          <a:ln w="12700">
            <a:solidFill>
              <a:prstClr val="black"/>
            </a:solidFill>
          </a:ln>
        </p:spPr>
        <p:txBody>
          <a:bodyPr vert="horz" lIns="97360" tIns="48680" rIns="97360" bIns="48680" rtlCol="0" anchor="ctr"/>
          <a:lstStyle/>
          <a:p>
            <a:endParaRPr lang="es-ES" dirty="0"/>
          </a:p>
        </p:txBody>
      </p:sp>
      <p:sp>
        <p:nvSpPr>
          <p:cNvPr id="5" name="Marcador de notas 4"/>
          <p:cNvSpPr>
            <a:spLocks noGrp="1"/>
          </p:cNvSpPr>
          <p:nvPr>
            <p:ph type="body" sz="quarter" idx="3"/>
          </p:nvPr>
        </p:nvSpPr>
        <p:spPr>
          <a:xfrm>
            <a:off x="701041" y="5284472"/>
            <a:ext cx="5608320" cy="5006340"/>
          </a:xfrm>
          <a:prstGeom prst="rect">
            <a:avLst/>
          </a:prstGeom>
        </p:spPr>
        <p:txBody>
          <a:bodyPr vert="horz" lIns="97360" tIns="48680" rIns="97360" bIns="4868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10567010"/>
            <a:ext cx="3037840" cy="556260"/>
          </a:xfrm>
          <a:prstGeom prst="rect">
            <a:avLst/>
          </a:prstGeom>
        </p:spPr>
        <p:txBody>
          <a:bodyPr vert="horz" lIns="97360" tIns="48680" rIns="97360" bIns="48680" rtlCol="0" anchor="b"/>
          <a:lstStyle>
            <a:lvl1pPr algn="l">
              <a:defRPr sz="1300"/>
            </a:lvl1pPr>
          </a:lstStyle>
          <a:p>
            <a:endParaRPr lang="es-ES" dirty="0"/>
          </a:p>
        </p:txBody>
      </p:sp>
      <p:sp>
        <p:nvSpPr>
          <p:cNvPr id="7" name="Marcador de número de diapositiva 6"/>
          <p:cNvSpPr>
            <a:spLocks noGrp="1"/>
          </p:cNvSpPr>
          <p:nvPr>
            <p:ph type="sldNum" sz="quarter" idx="5"/>
          </p:nvPr>
        </p:nvSpPr>
        <p:spPr>
          <a:xfrm>
            <a:off x="3970937" y="10567010"/>
            <a:ext cx="3037840" cy="556260"/>
          </a:xfrm>
          <a:prstGeom prst="rect">
            <a:avLst/>
          </a:prstGeom>
        </p:spPr>
        <p:txBody>
          <a:bodyPr vert="horz" lIns="97360" tIns="48680" rIns="97360" bIns="48680" rtlCol="0" anchor="b"/>
          <a:lstStyle>
            <a:lvl1pPr algn="r">
              <a:defRPr sz="1300"/>
            </a:lvl1pPr>
          </a:lstStyle>
          <a:p>
            <a:fld id="{B1FFFCE0-ACA3-DA41-AD2A-A1EB93A12E1D}" type="slidenum">
              <a:rPr lang="es-ES" smtClean="0"/>
              <a:pPr/>
              <a:t>‹Nº›</a:t>
            </a:fld>
            <a:endParaRPr lang="es-ES" dirty="0"/>
          </a:p>
        </p:txBody>
      </p:sp>
    </p:spTree>
    <p:extLst>
      <p:ext uri="{BB962C8B-B14F-4D97-AF65-F5344CB8AC3E}">
        <p14:creationId xmlns:p14="http://schemas.microsoft.com/office/powerpoint/2010/main" val="22373284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CL" b="1" dirty="0"/>
              <a:t>Portada para los estudios que tienen un título </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A11517-E7EC-4903-8981-816A06D11462}"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04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FFFCE0-ACA3-DA41-AD2A-A1EB93A12E1D}"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38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FFFCE0-ACA3-DA41-AD2A-A1EB93A12E1D}"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373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B1FFFCE0-ACA3-DA41-AD2A-A1EB93A12E1D}" type="slidenum">
              <a:rPr lang="es-ES" smtClean="0"/>
              <a:pPr/>
              <a:t>39</a:t>
            </a:fld>
            <a:endParaRPr lang="es-ES" dirty="0"/>
          </a:p>
        </p:txBody>
      </p:sp>
    </p:spTree>
    <p:extLst>
      <p:ext uri="{BB962C8B-B14F-4D97-AF65-F5344CB8AC3E}">
        <p14:creationId xmlns:p14="http://schemas.microsoft.com/office/powerpoint/2010/main" val="347184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8938" y="688975"/>
            <a:ext cx="6116637" cy="34417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36085-8673-42F9-8B7E-F4E435399242}"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164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8938" y="688975"/>
            <a:ext cx="6116637" cy="34417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536085-8673-42F9-8B7E-F4E435399242}"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21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1FFFCE0-ACA3-DA41-AD2A-A1EB93A12E1D}" type="slidenum">
              <a:rPr lang="es-ES" smtClean="0"/>
              <a:pPr/>
              <a:t>19</a:t>
            </a:fld>
            <a:endParaRPr lang="es-ES" dirty="0"/>
          </a:p>
        </p:txBody>
      </p:sp>
    </p:spTree>
    <p:extLst>
      <p:ext uri="{BB962C8B-B14F-4D97-AF65-F5344CB8AC3E}">
        <p14:creationId xmlns:p14="http://schemas.microsoft.com/office/powerpoint/2010/main" val="31456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FFFCE0-ACA3-DA41-AD2A-A1EB93A12E1D}"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85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B1FFFCE0-ACA3-DA41-AD2A-A1EB93A12E1D}" type="slidenum">
              <a:rPr lang="es-ES" smtClean="0"/>
              <a:pPr/>
              <a:t>22</a:t>
            </a:fld>
            <a:endParaRPr lang="es-ES" dirty="0"/>
          </a:p>
        </p:txBody>
      </p:sp>
    </p:spTree>
    <p:extLst>
      <p:ext uri="{BB962C8B-B14F-4D97-AF65-F5344CB8AC3E}">
        <p14:creationId xmlns:p14="http://schemas.microsoft.com/office/powerpoint/2010/main" val="291700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FFFCE0-ACA3-DA41-AD2A-A1EB93A12E1D}"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18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FFFCE0-ACA3-DA41-AD2A-A1EB93A12E1D}"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59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FFFCE0-ACA3-DA41-AD2A-A1EB93A12E1D}" type="slidenum">
              <a:rPr kumimoji="0" lang="es-E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E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586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2" name="Rectángulo 1"/>
          <p:cNvSpPr/>
          <p:nvPr userDrawn="1"/>
        </p:nvSpPr>
        <p:spPr>
          <a:xfrm>
            <a:off x="940741" y="6194779"/>
            <a:ext cx="10103555" cy="663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pic>
        <p:nvPicPr>
          <p:cNvPr id="3" name="Imagen 2" descr="- PORTAD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4" name="Rectángulo 3"/>
          <p:cNvSpPr/>
          <p:nvPr userDrawn="1"/>
        </p:nvSpPr>
        <p:spPr>
          <a:xfrm>
            <a:off x="940741" y="6321779"/>
            <a:ext cx="10103555" cy="53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371930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MPTY NUEV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32813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MPTY NUEVO TITULO">
    <p:spTree>
      <p:nvGrpSpPr>
        <p:cNvPr id="1" name=""/>
        <p:cNvGrpSpPr/>
        <p:nvPr/>
      </p:nvGrpSpPr>
      <p:grpSpPr>
        <a:xfrm>
          <a:off x="0" y="0"/>
          <a:ext cx="0" cy="0"/>
          <a:chOff x="0" y="0"/>
          <a:chExt cx="0" cy="0"/>
        </a:xfrm>
      </p:grpSpPr>
      <p:pic>
        <p:nvPicPr>
          <p:cNvPr id="5" name="Imagen 4"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title"/>
          </p:nvPr>
        </p:nvSpPr>
        <p:spPr>
          <a:xfrm>
            <a:off x="1154705" y="259697"/>
            <a:ext cx="10308167" cy="1143000"/>
          </a:xfrm>
        </p:spPr>
        <p:txBody>
          <a:bodyPr>
            <a:normAutofit/>
          </a:bodyPr>
          <a:lstStyle>
            <a:lvl1pPr algn="l">
              <a:defRPr sz="2400" b="1">
                <a:solidFill>
                  <a:srgbClr val="1559A2"/>
                </a:solidFill>
                <a:latin typeface="Calibri"/>
                <a:cs typeface="Calibri"/>
              </a:defRPr>
            </a:lvl1pPr>
          </a:lstStyle>
          <a:p>
            <a:r>
              <a:rPr lang="es-ES_tradnl" dirty="0"/>
              <a:t>Clic para editar título</a:t>
            </a:r>
            <a:endParaRPr lang="es-CL" dirty="0"/>
          </a:p>
        </p:txBody>
      </p:sp>
      <p:sp>
        <p:nvSpPr>
          <p:cNvPr id="4" name="Rectángulo 3"/>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876771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tecedentes">
    <p:spTree>
      <p:nvGrpSpPr>
        <p:cNvPr id="1" name=""/>
        <p:cNvGrpSpPr/>
        <p:nvPr/>
      </p:nvGrpSpPr>
      <p:grpSpPr>
        <a:xfrm>
          <a:off x="0" y="0"/>
          <a:ext cx="0" cy="0"/>
          <a:chOff x="0" y="0"/>
          <a:chExt cx="0" cy="0"/>
        </a:xfrm>
      </p:grpSpPr>
      <p:pic>
        <p:nvPicPr>
          <p:cNvPr id="4" name="Imagen 3" descr="- PORTADILLA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6" name="Rectángulo 5"/>
          <p:cNvSpPr/>
          <p:nvPr userDrawn="1"/>
        </p:nvSpPr>
        <p:spPr>
          <a:xfrm>
            <a:off x="3337504" y="1936643"/>
            <a:ext cx="4257057" cy="6527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latin typeface="Calibri"/>
              <a:cs typeface="Calibri"/>
            </a:endParaRPr>
          </a:p>
        </p:txBody>
      </p:sp>
      <p:sp>
        <p:nvSpPr>
          <p:cNvPr id="2" name="Título 1"/>
          <p:cNvSpPr>
            <a:spLocks noGrp="1"/>
          </p:cNvSpPr>
          <p:nvPr>
            <p:ph type="title" hasCustomPrompt="1"/>
          </p:nvPr>
        </p:nvSpPr>
        <p:spPr>
          <a:xfrm>
            <a:off x="3338291" y="1951631"/>
            <a:ext cx="7973160" cy="633257"/>
          </a:xfrm>
        </p:spPr>
        <p:txBody>
          <a:bodyPr>
            <a:normAutofit/>
          </a:bodyPr>
          <a:lstStyle>
            <a:lvl1pPr algn="l">
              <a:defRPr sz="3600" b="1" baseline="0">
                <a:solidFill>
                  <a:schemeClr val="tx2"/>
                </a:solidFill>
                <a:latin typeface="Calibri"/>
                <a:cs typeface="Calibri"/>
              </a:defRPr>
            </a:lvl1pPr>
          </a:lstStyle>
          <a:p>
            <a:r>
              <a:rPr lang="es-ES_tradnl" dirty="0"/>
              <a:t>Antecedentes</a:t>
            </a:r>
            <a:endParaRPr lang="es-CL" dirty="0"/>
          </a:p>
        </p:txBody>
      </p:sp>
      <p:sp>
        <p:nvSpPr>
          <p:cNvPr id="5" name="Rectángulo 4"/>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407366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tivos">
    <p:spTree>
      <p:nvGrpSpPr>
        <p:cNvPr id="1" name=""/>
        <p:cNvGrpSpPr/>
        <p:nvPr/>
      </p:nvGrpSpPr>
      <p:grpSpPr>
        <a:xfrm>
          <a:off x="0" y="0"/>
          <a:ext cx="0" cy="0"/>
          <a:chOff x="0" y="0"/>
          <a:chExt cx="0" cy="0"/>
        </a:xfrm>
      </p:grpSpPr>
      <p:pic>
        <p:nvPicPr>
          <p:cNvPr id="7" name="Imagen 6" descr="- PORTADILLA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8" name="Rectángulo 7"/>
          <p:cNvSpPr/>
          <p:nvPr userDrawn="1"/>
        </p:nvSpPr>
        <p:spPr>
          <a:xfrm>
            <a:off x="3338291" y="1955801"/>
            <a:ext cx="7973160" cy="660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
        <p:nvSpPr>
          <p:cNvPr id="5" name="Título 1"/>
          <p:cNvSpPr>
            <a:spLocks noGrp="1"/>
          </p:cNvSpPr>
          <p:nvPr>
            <p:ph type="title" hasCustomPrompt="1"/>
          </p:nvPr>
        </p:nvSpPr>
        <p:spPr>
          <a:xfrm>
            <a:off x="3338291" y="1982991"/>
            <a:ext cx="7973160" cy="633257"/>
          </a:xfrm>
        </p:spPr>
        <p:txBody>
          <a:bodyPr>
            <a:normAutofit/>
          </a:bodyPr>
          <a:lstStyle>
            <a:lvl1pPr algn="l">
              <a:defRPr sz="3600" b="1" baseline="0">
                <a:solidFill>
                  <a:schemeClr val="tx2"/>
                </a:solidFill>
                <a:latin typeface="Calibri"/>
                <a:cs typeface="Calibri"/>
              </a:defRPr>
            </a:lvl1pPr>
          </a:lstStyle>
          <a:p>
            <a:r>
              <a:rPr lang="es-ES_tradnl" dirty="0"/>
              <a:t>Objetivos</a:t>
            </a:r>
            <a:endParaRPr lang="es-CL" dirty="0"/>
          </a:p>
        </p:txBody>
      </p:sp>
      <p:sp>
        <p:nvSpPr>
          <p:cNvPr id="6" name="Rectángulo 5"/>
          <p:cNvSpPr/>
          <p:nvPr userDrawn="1"/>
        </p:nvSpPr>
        <p:spPr>
          <a:xfrm>
            <a:off x="945175"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358722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todología">
    <p:spTree>
      <p:nvGrpSpPr>
        <p:cNvPr id="1" name=""/>
        <p:cNvGrpSpPr/>
        <p:nvPr/>
      </p:nvGrpSpPr>
      <p:grpSpPr>
        <a:xfrm>
          <a:off x="0" y="0"/>
          <a:ext cx="0" cy="0"/>
          <a:chOff x="0" y="0"/>
          <a:chExt cx="0" cy="0"/>
        </a:xfrm>
      </p:grpSpPr>
      <p:pic>
        <p:nvPicPr>
          <p:cNvPr id="6" name="Imagen 5" descr="- PORTADILLA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3" name="Rectángulo 2"/>
          <p:cNvSpPr/>
          <p:nvPr userDrawn="1"/>
        </p:nvSpPr>
        <p:spPr>
          <a:xfrm>
            <a:off x="3386830" y="1958169"/>
            <a:ext cx="4257057" cy="6527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
        <p:nvSpPr>
          <p:cNvPr id="4" name="Título 1"/>
          <p:cNvSpPr>
            <a:spLocks noGrp="1"/>
          </p:cNvSpPr>
          <p:nvPr>
            <p:ph type="title" hasCustomPrompt="1"/>
          </p:nvPr>
        </p:nvSpPr>
        <p:spPr>
          <a:xfrm>
            <a:off x="3338291" y="1951631"/>
            <a:ext cx="7973160" cy="633257"/>
          </a:xfrm>
        </p:spPr>
        <p:txBody>
          <a:bodyPr>
            <a:normAutofit/>
          </a:bodyPr>
          <a:lstStyle>
            <a:lvl1pPr algn="l">
              <a:defRPr sz="3600" b="1" baseline="0">
                <a:solidFill>
                  <a:schemeClr val="tx2"/>
                </a:solidFill>
                <a:latin typeface="Calibri"/>
                <a:cs typeface="Calibri"/>
              </a:defRPr>
            </a:lvl1pPr>
          </a:lstStyle>
          <a:p>
            <a:r>
              <a:rPr lang="es-ES_tradnl" dirty="0"/>
              <a:t>Metodología</a:t>
            </a:r>
            <a:endParaRPr lang="es-CL" dirty="0"/>
          </a:p>
        </p:txBody>
      </p:sp>
      <p:sp>
        <p:nvSpPr>
          <p:cNvPr id="5" name="Rectángulo 4"/>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32444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ultados">
    <p:spTree>
      <p:nvGrpSpPr>
        <p:cNvPr id="1" name=""/>
        <p:cNvGrpSpPr/>
        <p:nvPr/>
      </p:nvGrpSpPr>
      <p:grpSpPr>
        <a:xfrm>
          <a:off x="0" y="0"/>
          <a:ext cx="0" cy="0"/>
          <a:chOff x="0" y="0"/>
          <a:chExt cx="0" cy="0"/>
        </a:xfrm>
      </p:grpSpPr>
      <p:pic>
        <p:nvPicPr>
          <p:cNvPr id="2" name="Imagen 1" descr="- PORTADILLA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4" name="Rectángulo 3"/>
          <p:cNvSpPr/>
          <p:nvPr userDrawn="1"/>
        </p:nvSpPr>
        <p:spPr>
          <a:xfrm>
            <a:off x="3386830" y="1958169"/>
            <a:ext cx="4257057" cy="6527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1800" dirty="0"/>
              <a:t> </a:t>
            </a:r>
          </a:p>
        </p:txBody>
      </p:sp>
      <p:sp>
        <p:nvSpPr>
          <p:cNvPr id="5" name="Título 1"/>
          <p:cNvSpPr>
            <a:spLocks noGrp="1"/>
          </p:cNvSpPr>
          <p:nvPr>
            <p:ph type="title" hasCustomPrompt="1"/>
          </p:nvPr>
        </p:nvSpPr>
        <p:spPr>
          <a:xfrm>
            <a:off x="3338291" y="1951631"/>
            <a:ext cx="7973160" cy="633257"/>
          </a:xfrm>
        </p:spPr>
        <p:txBody>
          <a:bodyPr>
            <a:normAutofit/>
          </a:bodyPr>
          <a:lstStyle>
            <a:lvl1pPr algn="l">
              <a:defRPr sz="3600" b="1" baseline="0">
                <a:solidFill>
                  <a:schemeClr val="tx2"/>
                </a:solidFill>
                <a:latin typeface="Calibri"/>
                <a:cs typeface="Calibri"/>
              </a:defRPr>
            </a:lvl1pPr>
          </a:lstStyle>
          <a:p>
            <a:r>
              <a:rPr lang="es-ES_tradnl" dirty="0"/>
              <a:t>Resultados</a:t>
            </a:r>
            <a:endParaRPr lang="es-CL" dirty="0"/>
          </a:p>
        </p:txBody>
      </p:sp>
      <p:sp>
        <p:nvSpPr>
          <p:cNvPr id="6" name="Rectángulo 5"/>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320457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ing / Costos">
    <p:spTree>
      <p:nvGrpSpPr>
        <p:cNvPr id="1" name=""/>
        <p:cNvGrpSpPr/>
        <p:nvPr/>
      </p:nvGrpSpPr>
      <p:grpSpPr>
        <a:xfrm>
          <a:off x="0" y="0"/>
          <a:ext cx="0" cy="0"/>
          <a:chOff x="0" y="0"/>
          <a:chExt cx="0" cy="0"/>
        </a:xfrm>
      </p:grpSpPr>
      <p:pic>
        <p:nvPicPr>
          <p:cNvPr id="2" name="Imagen 1" descr="- PORTADILLA 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3" name="Rectángulo 2"/>
          <p:cNvSpPr/>
          <p:nvPr userDrawn="1"/>
        </p:nvSpPr>
        <p:spPr>
          <a:xfrm>
            <a:off x="3386830" y="1958169"/>
            <a:ext cx="5386001" cy="6527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
        <p:nvSpPr>
          <p:cNvPr id="4" name="Título 1"/>
          <p:cNvSpPr>
            <a:spLocks noGrp="1"/>
          </p:cNvSpPr>
          <p:nvPr>
            <p:ph type="title" hasCustomPrompt="1"/>
          </p:nvPr>
        </p:nvSpPr>
        <p:spPr>
          <a:xfrm>
            <a:off x="3338291" y="1951631"/>
            <a:ext cx="7973160" cy="633257"/>
          </a:xfrm>
        </p:spPr>
        <p:txBody>
          <a:bodyPr>
            <a:normAutofit/>
          </a:bodyPr>
          <a:lstStyle>
            <a:lvl1pPr algn="l">
              <a:defRPr sz="3600" b="1" baseline="0">
                <a:solidFill>
                  <a:schemeClr val="tx2"/>
                </a:solidFill>
                <a:latin typeface="Calibri"/>
                <a:cs typeface="Calibri"/>
              </a:defRPr>
            </a:lvl1pPr>
          </a:lstStyle>
          <a:p>
            <a:r>
              <a:rPr lang="es-ES_tradnl" dirty="0"/>
              <a:t>Conclusiones</a:t>
            </a:r>
            <a:endParaRPr lang="es-CL" dirty="0"/>
          </a:p>
        </p:txBody>
      </p:sp>
      <p:sp>
        <p:nvSpPr>
          <p:cNvPr id="5" name="Rectángulo 4"/>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199636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slusiones">
    <p:spTree>
      <p:nvGrpSpPr>
        <p:cNvPr id="1" name=""/>
        <p:cNvGrpSpPr/>
        <p:nvPr/>
      </p:nvGrpSpPr>
      <p:grpSpPr>
        <a:xfrm>
          <a:off x="0" y="0"/>
          <a:ext cx="0" cy="0"/>
          <a:chOff x="0" y="0"/>
          <a:chExt cx="0" cy="0"/>
        </a:xfrm>
      </p:grpSpPr>
      <p:pic>
        <p:nvPicPr>
          <p:cNvPr id="2" name="Imagen 1" descr="- PORTADILLA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3" name="Rectángulo 2"/>
          <p:cNvSpPr/>
          <p:nvPr userDrawn="1"/>
        </p:nvSpPr>
        <p:spPr>
          <a:xfrm>
            <a:off x="3386830" y="1958169"/>
            <a:ext cx="7924621" cy="6527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
        <p:nvSpPr>
          <p:cNvPr id="4" name="Título 1"/>
          <p:cNvSpPr>
            <a:spLocks noGrp="1"/>
          </p:cNvSpPr>
          <p:nvPr>
            <p:ph type="title" hasCustomPrompt="1"/>
          </p:nvPr>
        </p:nvSpPr>
        <p:spPr>
          <a:xfrm>
            <a:off x="3338291" y="1974630"/>
            <a:ext cx="7973160" cy="633257"/>
          </a:xfrm>
        </p:spPr>
        <p:txBody>
          <a:bodyPr>
            <a:normAutofit/>
          </a:bodyPr>
          <a:lstStyle>
            <a:lvl1pPr algn="l">
              <a:defRPr sz="3600" b="1" baseline="0">
                <a:solidFill>
                  <a:schemeClr val="tx2"/>
                </a:solidFill>
                <a:latin typeface="Calibri"/>
                <a:cs typeface="Calibri"/>
              </a:defRPr>
            </a:lvl1pPr>
          </a:lstStyle>
          <a:p>
            <a:r>
              <a:rPr lang="es-ES_tradnl" dirty="0" err="1"/>
              <a:t>Timing</a:t>
            </a:r>
            <a:r>
              <a:rPr lang="es-ES_tradnl" dirty="0"/>
              <a:t> / Presupuesto</a:t>
            </a:r>
            <a:endParaRPr lang="es-CL" dirty="0"/>
          </a:p>
        </p:txBody>
      </p:sp>
      <p:sp>
        <p:nvSpPr>
          <p:cNvPr id="5" name="Rectángulo 4"/>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037738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bjetivos_Titulo_Sutbtitulo_Texto SIN MENU">
    <p:spTree>
      <p:nvGrpSpPr>
        <p:cNvPr id="1" name=""/>
        <p:cNvGrpSpPr/>
        <p:nvPr/>
      </p:nvGrpSpPr>
      <p:grpSpPr>
        <a:xfrm>
          <a:off x="0" y="0"/>
          <a:ext cx="0" cy="0"/>
          <a:chOff x="0" y="0"/>
          <a:chExt cx="0" cy="0"/>
        </a:xfrm>
      </p:grpSpPr>
      <p:pic>
        <p:nvPicPr>
          <p:cNvPr id="3" name="Imagen 2"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title"/>
          </p:nvPr>
        </p:nvSpPr>
        <p:spPr>
          <a:xfrm>
            <a:off x="1200151" y="499804"/>
            <a:ext cx="9736791" cy="947241"/>
          </a:xfrm>
        </p:spPr>
        <p:txBody>
          <a:bodyPr vert="horz" lIns="91440" tIns="45720" rIns="91440" bIns="45720" rtlCol="0" anchor="ctr">
            <a:normAutofit/>
          </a:bodyPr>
          <a:lstStyle>
            <a:lvl1pPr algn="ctr">
              <a:defRPr lang="es-CL" sz="3200" b="1">
                <a:solidFill>
                  <a:srgbClr val="1559A2"/>
                </a:solidFill>
                <a:latin typeface="Calibri"/>
                <a:ea typeface="+mn-ea"/>
                <a:cs typeface="Calibri"/>
              </a:defRPr>
            </a:lvl1pPr>
          </a:lstStyle>
          <a:p>
            <a:pPr marL="0" lvl="0" algn="l"/>
            <a:r>
              <a:rPr lang="es-ES_tradnl" dirty="0"/>
              <a:t>Clic para editar título</a:t>
            </a:r>
            <a:endParaRPr lang="es-CL" dirty="0"/>
          </a:p>
        </p:txBody>
      </p:sp>
      <p:sp>
        <p:nvSpPr>
          <p:cNvPr id="9" name="Marcador de texto 8"/>
          <p:cNvSpPr>
            <a:spLocks noGrp="1"/>
          </p:cNvSpPr>
          <p:nvPr>
            <p:ph type="body" sz="quarter" idx="10"/>
          </p:nvPr>
        </p:nvSpPr>
        <p:spPr>
          <a:xfrm>
            <a:off x="1200151" y="1535113"/>
            <a:ext cx="9736791" cy="793750"/>
          </a:xfrm>
        </p:spPr>
        <p:txBody>
          <a:bodyPr>
            <a:noAutofit/>
          </a:bodyPr>
          <a:lstStyle>
            <a:lvl1pPr marL="0" indent="0" algn="l">
              <a:buNone/>
              <a:defRPr sz="2000" b="1">
                <a:solidFill>
                  <a:srgbClr val="9E009E"/>
                </a:solidFill>
                <a:latin typeface="Calibri"/>
                <a:cs typeface="Calibri"/>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a:t>Haga clic para modificar el estilo de texto del patrón</a:t>
            </a:r>
          </a:p>
        </p:txBody>
      </p:sp>
      <p:sp>
        <p:nvSpPr>
          <p:cNvPr id="12" name="Marcador de contenido 11"/>
          <p:cNvSpPr>
            <a:spLocks noGrp="1"/>
          </p:cNvSpPr>
          <p:nvPr>
            <p:ph sz="quarter" idx="11"/>
          </p:nvPr>
        </p:nvSpPr>
        <p:spPr>
          <a:xfrm>
            <a:off x="1200151" y="2328864"/>
            <a:ext cx="9736791" cy="3246437"/>
          </a:xfrm>
        </p:spPr>
        <p:txBody>
          <a:bodyPr>
            <a:normAutofit/>
          </a:bodyPr>
          <a:lstStyle>
            <a:lvl1pPr marL="342900" indent="-342900" algn="l">
              <a:buClr>
                <a:srgbClr val="B000B0"/>
              </a:buClr>
              <a:buFont typeface="Lucida Grande"/>
              <a:buChar char="❯"/>
              <a:defRPr sz="2000">
                <a:solidFill>
                  <a:schemeClr val="tx1">
                    <a:lumMod val="85000"/>
                    <a:lumOff val="15000"/>
                  </a:schemeClr>
                </a:solidFill>
                <a:latin typeface="Calibri"/>
                <a:cs typeface="Calibri"/>
              </a:defRPr>
            </a:lvl1pPr>
            <a:lvl2pPr algn="l">
              <a:defRPr sz="1800">
                <a:solidFill>
                  <a:schemeClr val="tx1">
                    <a:lumMod val="85000"/>
                    <a:lumOff val="15000"/>
                  </a:schemeClr>
                </a:solidFill>
                <a:latin typeface="Calibri"/>
                <a:cs typeface="Calibri"/>
              </a:defRPr>
            </a:lvl2pPr>
            <a:lvl3pPr algn="l">
              <a:defRPr sz="1600">
                <a:solidFill>
                  <a:schemeClr val="tx1">
                    <a:lumMod val="85000"/>
                    <a:lumOff val="15000"/>
                  </a:schemeClr>
                </a:solidFill>
                <a:latin typeface="Calibri"/>
                <a:cs typeface="Calibri"/>
              </a:defRPr>
            </a:lvl3pPr>
            <a:lvl4pPr algn="l">
              <a:defRPr sz="1400">
                <a:solidFill>
                  <a:schemeClr val="tx1">
                    <a:lumMod val="85000"/>
                    <a:lumOff val="15000"/>
                  </a:schemeClr>
                </a:solidFill>
                <a:latin typeface="Calibri"/>
                <a:cs typeface="Calibri"/>
              </a:defRPr>
            </a:lvl4pPr>
            <a:lvl5pPr algn="l">
              <a:defRPr sz="1400">
                <a:solidFill>
                  <a:schemeClr val="tx1">
                    <a:lumMod val="85000"/>
                    <a:lumOff val="15000"/>
                  </a:schemeClr>
                </a:solidFill>
                <a:latin typeface="Calibri"/>
                <a:cs typeface="Calibri"/>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CL" dirty="0"/>
          </a:p>
        </p:txBody>
      </p:sp>
      <p:sp>
        <p:nvSpPr>
          <p:cNvPr id="6" name="Rectángulo 5"/>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150707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tivos_Titulo_SubTitulo_Text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title"/>
          </p:nvPr>
        </p:nvSpPr>
        <p:spPr>
          <a:xfrm>
            <a:off x="1200152" y="535086"/>
            <a:ext cx="9736789" cy="947241"/>
          </a:xfrm>
        </p:spPr>
        <p:txBody>
          <a:bodyPr vert="horz" lIns="91440" tIns="45720" rIns="91440" bIns="45720" rtlCol="0" anchor="ctr">
            <a:normAutofit/>
          </a:bodyPr>
          <a:lstStyle>
            <a:lvl1pPr algn="ctr">
              <a:defRPr lang="es-CL" sz="3200" b="1">
                <a:solidFill>
                  <a:srgbClr val="1559A2"/>
                </a:solidFill>
                <a:latin typeface="Calibri"/>
                <a:ea typeface="+mn-ea"/>
                <a:cs typeface="Calibri"/>
              </a:defRPr>
            </a:lvl1pPr>
          </a:lstStyle>
          <a:p>
            <a:pPr marL="0" lvl="0" algn="l"/>
            <a:r>
              <a:rPr lang="es-ES_tradnl" dirty="0"/>
              <a:t>Clic para editar título</a:t>
            </a:r>
            <a:endParaRPr lang="es-CL" dirty="0"/>
          </a:p>
        </p:txBody>
      </p:sp>
      <p:sp>
        <p:nvSpPr>
          <p:cNvPr id="9" name="Marcador de texto 8"/>
          <p:cNvSpPr>
            <a:spLocks noGrp="1"/>
          </p:cNvSpPr>
          <p:nvPr>
            <p:ph type="body" sz="quarter" idx="10"/>
          </p:nvPr>
        </p:nvSpPr>
        <p:spPr>
          <a:xfrm>
            <a:off x="1200151" y="1535113"/>
            <a:ext cx="9736791" cy="793750"/>
          </a:xfrm>
        </p:spPr>
        <p:txBody>
          <a:bodyPr>
            <a:noAutofit/>
          </a:bodyPr>
          <a:lstStyle>
            <a:lvl1pPr marL="0" indent="0" algn="l">
              <a:buNone/>
              <a:defRPr sz="2000" b="1">
                <a:solidFill>
                  <a:schemeClr val="accent3"/>
                </a:solidFill>
                <a:latin typeface="Calibri"/>
                <a:cs typeface="Calibri"/>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s-ES_tradnl" dirty="0"/>
              <a:t>Haga clic para modificar el estilo de texto del patrón</a:t>
            </a:r>
          </a:p>
        </p:txBody>
      </p:sp>
      <p:sp>
        <p:nvSpPr>
          <p:cNvPr id="6" name="Marcador de contenido 11"/>
          <p:cNvSpPr>
            <a:spLocks noGrp="1"/>
          </p:cNvSpPr>
          <p:nvPr>
            <p:ph sz="quarter" idx="11"/>
          </p:nvPr>
        </p:nvSpPr>
        <p:spPr>
          <a:xfrm>
            <a:off x="1200151" y="2328864"/>
            <a:ext cx="9736791" cy="3246437"/>
          </a:xfrm>
        </p:spPr>
        <p:txBody>
          <a:bodyPr>
            <a:normAutofit/>
          </a:bodyPr>
          <a:lstStyle>
            <a:lvl1pPr marL="342900" indent="-342900" algn="l">
              <a:buClr>
                <a:schemeClr val="bg2"/>
              </a:buClr>
              <a:buFont typeface="Lucida Grande"/>
              <a:buChar char="❯"/>
              <a:defRPr sz="2000">
                <a:solidFill>
                  <a:schemeClr val="tx1">
                    <a:lumMod val="85000"/>
                    <a:lumOff val="15000"/>
                  </a:schemeClr>
                </a:solidFill>
                <a:latin typeface="Calibri"/>
                <a:cs typeface="Calibri"/>
              </a:defRPr>
            </a:lvl1pPr>
            <a:lvl2pPr algn="l">
              <a:defRPr sz="1800">
                <a:solidFill>
                  <a:schemeClr val="tx1">
                    <a:lumMod val="85000"/>
                    <a:lumOff val="15000"/>
                  </a:schemeClr>
                </a:solidFill>
                <a:latin typeface="Calibri"/>
                <a:cs typeface="Calibri"/>
              </a:defRPr>
            </a:lvl2pPr>
            <a:lvl3pPr algn="l">
              <a:defRPr sz="1600">
                <a:solidFill>
                  <a:schemeClr val="tx1">
                    <a:lumMod val="85000"/>
                    <a:lumOff val="15000"/>
                  </a:schemeClr>
                </a:solidFill>
                <a:latin typeface="Calibri"/>
                <a:cs typeface="Calibri"/>
              </a:defRPr>
            </a:lvl3pPr>
            <a:lvl4pPr algn="l">
              <a:defRPr sz="1400">
                <a:solidFill>
                  <a:schemeClr val="tx1">
                    <a:lumMod val="85000"/>
                    <a:lumOff val="15000"/>
                  </a:schemeClr>
                </a:solidFill>
                <a:latin typeface="Calibri"/>
                <a:cs typeface="Calibri"/>
              </a:defRPr>
            </a:lvl4pPr>
            <a:lvl5pPr algn="l">
              <a:defRPr sz="1400">
                <a:solidFill>
                  <a:schemeClr val="tx1">
                    <a:lumMod val="85000"/>
                    <a:lumOff val="15000"/>
                  </a:schemeClr>
                </a:solidFill>
                <a:latin typeface="Calibri"/>
                <a:cs typeface="Calibri"/>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CL" dirty="0"/>
          </a:p>
        </p:txBody>
      </p:sp>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386946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ulo Estudio">
    <p:spTree>
      <p:nvGrpSpPr>
        <p:cNvPr id="1" name=""/>
        <p:cNvGrpSpPr/>
        <p:nvPr/>
      </p:nvGrpSpPr>
      <p:grpSpPr>
        <a:xfrm>
          <a:off x="0" y="0"/>
          <a:ext cx="0" cy="0"/>
          <a:chOff x="0" y="0"/>
          <a:chExt cx="0" cy="0"/>
        </a:xfrm>
      </p:grpSpPr>
      <p:pic>
        <p:nvPicPr>
          <p:cNvPr id="4" name="Imagen 3" descr="- PORTADILLA 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ctrTitle"/>
          </p:nvPr>
        </p:nvSpPr>
        <p:spPr>
          <a:xfrm>
            <a:off x="516667" y="1646897"/>
            <a:ext cx="7335335" cy="1004886"/>
          </a:xfrm>
          <a:no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lvl1pPr algn="l">
              <a:defRPr lang="es-CL" sz="3200" b="1" dirty="0">
                <a:solidFill>
                  <a:srgbClr val="1559A2"/>
                </a:solidFill>
                <a:latin typeface="Calibri"/>
                <a:ea typeface="+mn-ea"/>
                <a:cs typeface="Calibri"/>
              </a:defRPr>
            </a:lvl1pPr>
          </a:lstStyle>
          <a:p>
            <a:pPr marL="0" lvl="0" algn="l"/>
            <a:r>
              <a:rPr lang="es-ES_tradnl" dirty="0"/>
              <a:t>Clic para editar título</a:t>
            </a:r>
            <a:endParaRPr lang="es-CL" dirty="0"/>
          </a:p>
        </p:txBody>
      </p:sp>
      <p:sp>
        <p:nvSpPr>
          <p:cNvPr id="3" name="Subtítulo 2"/>
          <p:cNvSpPr>
            <a:spLocks noGrp="1"/>
          </p:cNvSpPr>
          <p:nvPr>
            <p:ph type="subTitle" idx="1" hasCustomPrompt="1"/>
          </p:nvPr>
        </p:nvSpPr>
        <p:spPr>
          <a:xfrm>
            <a:off x="579379" y="2688889"/>
            <a:ext cx="7335335" cy="1752600"/>
          </a:xfrm>
        </p:spPr>
        <p:txBody>
          <a:bodyPr>
            <a:normAutofit/>
          </a:bodyPr>
          <a:lstStyle>
            <a:lvl1pPr marL="0" indent="0" algn="l">
              <a:buNone/>
              <a:defRPr lang="es-CL" sz="1800" b="0" kern="1200" dirty="0">
                <a:solidFill>
                  <a:srgbClr val="1559A2"/>
                </a:solidFill>
                <a:latin typeface="Calibri"/>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CL" dirty="0"/>
          </a:p>
        </p:txBody>
      </p:sp>
      <p:sp>
        <p:nvSpPr>
          <p:cNvPr id="6" name="Rectángulo 5"/>
          <p:cNvSpPr/>
          <p:nvPr userDrawn="1"/>
        </p:nvSpPr>
        <p:spPr>
          <a:xfrm>
            <a:off x="940741" y="6321779"/>
            <a:ext cx="10103555" cy="536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375603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BRE con TEXTO">
    <p:spTree>
      <p:nvGrpSpPr>
        <p:cNvPr id="1" name=""/>
        <p:cNvGrpSpPr/>
        <p:nvPr/>
      </p:nvGrpSpPr>
      <p:grpSpPr>
        <a:xfrm>
          <a:off x="0" y="0"/>
          <a:ext cx="0" cy="0"/>
          <a:chOff x="0" y="0"/>
          <a:chExt cx="0" cy="0"/>
        </a:xfrm>
      </p:grpSpPr>
      <p:pic>
        <p:nvPicPr>
          <p:cNvPr id="7" name="Imagen 6"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title"/>
          </p:nvPr>
        </p:nvSpPr>
        <p:spPr>
          <a:xfrm>
            <a:off x="1129054" y="533093"/>
            <a:ext cx="8732121" cy="947241"/>
          </a:xfrm>
        </p:spPr>
        <p:txBody>
          <a:bodyPr vert="horz" lIns="91440" tIns="45720" rIns="91440" bIns="45720" rtlCol="0" anchor="ctr">
            <a:normAutofit/>
          </a:bodyPr>
          <a:lstStyle>
            <a:lvl1pPr>
              <a:defRPr lang="es-CL" sz="3200" b="1">
                <a:solidFill>
                  <a:srgbClr val="1559A2"/>
                </a:solidFill>
                <a:latin typeface="Calibri"/>
                <a:ea typeface="+mn-ea"/>
                <a:cs typeface="Calibri"/>
              </a:defRPr>
            </a:lvl1pPr>
          </a:lstStyle>
          <a:p>
            <a:pPr marL="0" lvl="0" algn="l"/>
            <a:r>
              <a:rPr lang="es-ES_tradnl" dirty="0"/>
              <a:t>Clic para editar título</a:t>
            </a:r>
            <a:endParaRPr lang="es-CL" dirty="0"/>
          </a:p>
        </p:txBody>
      </p:sp>
      <p:sp>
        <p:nvSpPr>
          <p:cNvPr id="4" name="Marcador de contenido 11"/>
          <p:cNvSpPr>
            <a:spLocks noGrp="1"/>
          </p:cNvSpPr>
          <p:nvPr>
            <p:ph sz="quarter" idx="11"/>
          </p:nvPr>
        </p:nvSpPr>
        <p:spPr>
          <a:xfrm>
            <a:off x="1136567" y="2074863"/>
            <a:ext cx="8724608" cy="3246437"/>
          </a:xfrm>
        </p:spPr>
        <p:txBody>
          <a:bodyPr>
            <a:normAutofit/>
          </a:bodyPr>
          <a:lstStyle>
            <a:lvl1pPr marL="342900" indent="-342900">
              <a:buClr>
                <a:srgbClr val="B000B0"/>
              </a:buClr>
              <a:buFont typeface="Lucida Grande"/>
              <a:buChar char="❯"/>
              <a:defRPr sz="2000">
                <a:solidFill>
                  <a:schemeClr val="tx1">
                    <a:lumMod val="85000"/>
                    <a:lumOff val="15000"/>
                  </a:schemeClr>
                </a:solidFill>
                <a:latin typeface="Calibri"/>
                <a:cs typeface="Calibri"/>
              </a:defRPr>
            </a:lvl1pPr>
            <a:lvl2pPr>
              <a:defRPr sz="1800">
                <a:solidFill>
                  <a:schemeClr val="tx1">
                    <a:lumMod val="85000"/>
                    <a:lumOff val="15000"/>
                  </a:schemeClr>
                </a:solidFill>
                <a:latin typeface="Calibri"/>
                <a:cs typeface="Calibri"/>
              </a:defRPr>
            </a:lvl2pPr>
            <a:lvl3pPr>
              <a:defRPr sz="1600">
                <a:solidFill>
                  <a:schemeClr val="tx1">
                    <a:lumMod val="85000"/>
                    <a:lumOff val="15000"/>
                  </a:schemeClr>
                </a:solidFill>
                <a:latin typeface="Calibri"/>
                <a:cs typeface="Calibri"/>
              </a:defRPr>
            </a:lvl3pPr>
            <a:lvl4pPr>
              <a:defRPr sz="1400">
                <a:solidFill>
                  <a:schemeClr val="tx1">
                    <a:lumMod val="85000"/>
                    <a:lumOff val="15000"/>
                  </a:schemeClr>
                </a:solidFill>
                <a:latin typeface="Calibri"/>
                <a:cs typeface="Calibri"/>
              </a:defRPr>
            </a:lvl4pPr>
            <a:lvl5pPr>
              <a:defRPr sz="1400">
                <a:solidFill>
                  <a:schemeClr val="tx1">
                    <a:lumMod val="85000"/>
                    <a:lumOff val="15000"/>
                  </a:schemeClr>
                </a:solidFill>
                <a:latin typeface="Calibri"/>
                <a:cs typeface="Calibri"/>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CL" dirty="0"/>
          </a:p>
        </p:txBody>
      </p:sp>
      <p:sp>
        <p:nvSpPr>
          <p:cNvPr id="5" name="Rectángulo 4"/>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19355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IBRE">
    <p:spTree>
      <p:nvGrpSpPr>
        <p:cNvPr id="1" name=""/>
        <p:cNvGrpSpPr/>
        <p:nvPr/>
      </p:nvGrpSpPr>
      <p:grpSpPr>
        <a:xfrm>
          <a:off x="0" y="0"/>
          <a:ext cx="0" cy="0"/>
          <a:chOff x="0" y="0"/>
          <a:chExt cx="0" cy="0"/>
        </a:xfrm>
      </p:grpSpPr>
      <p:pic>
        <p:nvPicPr>
          <p:cNvPr id="5" name="Imagen 4"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title"/>
          </p:nvPr>
        </p:nvSpPr>
        <p:spPr>
          <a:xfrm>
            <a:off x="1109133" y="520925"/>
            <a:ext cx="7023307" cy="947241"/>
          </a:xfrm>
        </p:spPr>
        <p:txBody>
          <a:bodyPr vert="horz" lIns="91440" tIns="45720" rIns="91440" bIns="45720" rtlCol="0" anchor="ctr">
            <a:normAutofit/>
          </a:bodyPr>
          <a:lstStyle>
            <a:lvl1pPr>
              <a:defRPr lang="es-CL" sz="3200" b="1">
                <a:solidFill>
                  <a:srgbClr val="1559A2"/>
                </a:solidFill>
                <a:latin typeface="Calibri"/>
                <a:ea typeface="+mn-ea"/>
                <a:cs typeface="Calibri"/>
              </a:defRPr>
            </a:lvl1pPr>
          </a:lstStyle>
          <a:p>
            <a:pPr marL="0" lvl="0" algn="l"/>
            <a:r>
              <a:rPr lang="es-ES_tradnl" dirty="0"/>
              <a:t>Clic para editar título</a:t>
            </a:r>
            <a:endParaRPr lang="es-CL" dirty="0"/>
          </a:p>
        </p:txBody>
      </p:sp>
      <p:sp>
        <p:nvSpPr>
          <p:cNvPr id="4" name="Rectángulo 3"/>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610313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todologia_Titulo_Espacio Libre_SIN MENU">
    <p:spTree>
      <p:nvGrpSpPr>
        <p:cNvPr id="1" name=""/>
        <p:cNvGrpSpPr/>
        <p:nvPr/>
      </p:nvGrpSpPr>
      <p:grpSpPr>
        <a:xfrm>
          <a:off x="0" y="0"/>
          <a:ext cx="0" cy="0"/>
          <a:chOff x="0" y="0"/>
          <a:chExt cx="0" cy="0"/>
        </a:xfrm>
      </p:grpSpPr>
      <p:pic>
        <p:nvPicPr>
          <p:cNvPr id="7" name="Imagen 6"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2" name="Título 1"/>
          <p:cNvSpPr>
            <a:spLocks noGrp="1"/>
          </p:cNvSpPr>
          <p:nvPr>
            <p:ph type="title"/>
          </p:nvPr>
        </p:nvSpPr>
        <p:spPr>
          <a:xfrm>
            <a:off x="1109133" y="550959"/>
            <a:ext cx="9449003" cy="868841"/>
          </a:xfrm>
        </p:spPr>
        <p:txBody>
          <a:bodyPr/>
          <a:lstStyle>
            <a:lvl1pPr algn="l">
              <a:defRPr lang="es-ES_tradnl" sz="3200" b="1" kern="1200" smtClean="0">
                <a:solidFill>
                  <a:srgbClr val="1559A2"/>
                </a:solidFill>
                <a:latin typeface="Calibri"/>
                <a:ea typeface="+mn-ea"/>
                <a:cs typeface="Calibri"/>
              </a:defRPr>
            </a:lvl1pPr>
          </a:lstStyle>
          <a:p>
            <a:r>
              <a:rPr lang="es-ES_tradnl" dirty="0"/>
              <a:t>Clic para editar título</a:t>
            </a:r>
            <a:endParaRPr lang="es-CL" dirty="0"/>
          </a:p>
        </p:txBody>
      </p:sp>
      <p:sp>
        <p:nvSpPr>
          <p:cNvPr id="5" name="Marcador de posición de imagen 4"/>
          <p:cNvSpPr>
            <a:spLocks noGrp="1"/>
          </p:cNvSpPr>
          <p:nvPr>
            <p:ph type="pic" sz="quarter" idx="10" hasCustomPrompt="1"/>
          </p:nvPr>
        </p:nvSpPr>
        <p:spPr>
          <a:xfrm>
            <a:off x="1109133" y="2135188"/>
            <a:ext cx="9449299" cy="3598862"/>
          </a:xfrm>
        </p:spPr>
        <p:txBody>
          <a:bodyPr>
            <a:normAutofit/>
          </a:bodyPr>
          <a:lstStyle>
            <a:lvl1pPr>
              <a:defRPr sz="2000">
                <a:latin typeface="Calibri"/>
                <a:cs typeface="Calibri"/>
              </a:defRPr>
            </a:lvl1pPr>
          </a:lstStyle>
          <a:p>
            <a:r>
              <a:rPr lang="es-CL" dirty="0"/>
              <a:t>Agregar imagen aquí</a:t>
            </a:r>
          </a:p>
        </p:txBody>
      </p:sp>
      <p:sp>
        <p:nvSpPr>
          <p:cNvPr id="6" name="Rectángulo 5"/>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0592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FINAL_1">
    <p:spTree>
      <p:nvGrpSpPr>
        <p:cNvPr id="1" name=""/>
        <p:cNvGrpSpPr/>
        <p:nvPr/>
      </p:nvGrpSpPr>
      <p:grpSpPr>
        <a:xfrm>
          <a:off x="0" y="0"/>
          <a:ext cx="0" cy="0"/>
          <a:chOff x="0" y="0"/>
          <a:chExt cx="0" cy="0"/>
        </a:xfrm>
      </p:grpSpPr>
      <p:pic>
        <p:nvPicPr>
          <p:cNvPr id="6" name="Imagen 5" descr="- TEMPLATES-31.jpg"/>
          <p:cNvPicPr>
            <a:picLocks noChangeAspect="1"/>
          </p:cNvPicPr>
          <p:nvPr userDrawn="1"/>
        </p:nvPicPr>
        <p:blipFill rotWithShape="1">
          <a:blip r:embed="rId2" cstate="email">
            <a:extLst>
              <a:ext uri="{28A0092B-C50C-407E-A947-70E740481C1C}">
                <a14:useLocalDpi xmlns:a14="http://schemas.microsoft.com/office/drawing/2010/main"/>
              </a:ext>
            </a:extLst>
          </a:blip>
          <a:srcRect r="373"/>
          <a:stretch/>
        </p:blipFill>
        <p:spPr>
          <a:xfrm>
            <a:off x="0" y="1"/>
            <a:ext cx="12192000" cy="6837405"/>
          </a:xfrm>
          <a:prstGeom prst="rect">
            <a:avLst/>
          </a:prstGeom>
        </p:spPr>
      </p:pic>
    </p:spTree>
    <p:extLst>
      <p:ext uri="{BB962C8B-B14F-4D97-AF65-F5344CB8AC3E}">
        <p14:creationId xmlns:p14="http://schemas.microsoft.com/office/powerpoint/2010/main" val="629685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OLO TEXTO Y FOND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600205"/>
            <a:ext cx="8567061" cy="4525963"/>
          </a:xfrm>
        </p:spPr>
        <p:txBody>
          <a:bodyPr/>
          <a:lstStyle>
            <a:lvl1pPr marL="342900" indent="-342900">
              <a:buClr>
                <a:srgbClr val="0F4EA5"/>
              </a:buClr>
              <a:buSzPct val="90000"/>
              <a:buFont typeface="Lucida Grande"/>
              <a:buChar char="❯"/>
              <a:defRPr sz="1800">
                <a:latin typeface="Arial"/>
                <a:cs typeface="Arial"/>
              </a:defRPr>
            </a:lvl1pPr>
            <a:lvl2pPr marL="742950" indent="-285750">
              <a:buClr>
                <a:srgbClr val="9E009E"/>
              </a:buClr>
              <a:buFont typeface="Arial"/>
              <a:buChar char="＞"/>
              <a:defRPr sz="1600">
                <a:solidFill>
                  <a:schemeClr val="tx1">
                    <a:lumMod val="75000"/>
                    <a:lumOff val="25000"/>
                  </a:schemeClr>
                </a:solidFill>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dirty="0"/>
          </a:p>
        </p:txBody>
      </p:sp>
      <p:pic>
        <p:nvPicPr>
          <p:cNvPr id="6" name="Imagen 5" descr="- TEMPLATES-7.jpg"/>
          <p:cNvPicPr>
            <a:picLocks noChangeAspect="1"/>
          </p:cNvPicPr>
          <p:nvPr userDrawn="1"/>
        </p:nvPicPr>
        <p:blipFill rotWithShape="1">
          <a:blip r:embed="rId2">
            <a:extLst>
              <a:ext uri="{28A0092B-C50C-407E-A947-70E740481C1C}">
                <a14:useLocalDpi xmlns:a14="http://schemas.microsoft.com/office/drawing/2010/main" val="0"/>
              </a:ext>
            </a:extLst>
          </a:blip>
          <a:srcRect r="243" b="371"/>
          <a:stretch/>
        </p:blipFill>
        <p:spPr>
          <a:xfrm>
            <a:off x="4" y="-738"/>
            <a:ext cx="12222825" cy="6820950"/>
          </a:xfrm>
          <a:prstGeom prst="rect">
            <a:avLst/>
          </a:prstGeom>
        </p:spPr>
      </p:pic>
      <p:sp>
        <p:nvSpPr>
          <p:cNvPr id="11" name="Marcador de contenido 2"/>
          <p:cNvSpPr>
            <a:spLocks noGrp="1"/>
          </p:cNvSpPr>
          <p:nvPr>
            <p:ph idx="10" hasCustomPrompt="1"/>
          </p:nvPr>
        </p:nvSpPr>
        <p:spPr>
          <a:xfrm>
            <a:off x="1147704" y="1600205"/>
            <a:ext cx="9407405" cy="4525963"/>
          </a:xfrm>
        </p:spPr>
        <p:txBody>
          <a:bodyPr/>
          <a:lstStyle>
            <a:lvl1pPr marL="342900" indent="-342900">
              <a:buClr>
                <a:srgbClr val="0F4EA5"/>
              </a:buClr>
              <a:buSzPct val="90000"/>
              <a:buFont typeface="Lucida Grande"/>
              <a:buChar char="❯"/>
              <a:defRPr sz="1800" baseline="0">
                <a:solidFill>
                  <a:schemeClr val="tx1">
                    <a:lumMod val="75000"/>
                    <a:lumOff val="25000"/>
                  </a:schemeClr>
                </a:solidFill>
                <a:latin typeface="Arial"/>
                <a:cs typeface="Arial"/>
              </a:defRPr>
            </a:lvl1pPr>
            <a:lvl2pPr marL="742950" indent="-285750">
              <a:buClr>
                <a:srgbClr val="9E009E"/>
              </a:buClr>
              <a:buFont typeface="Arial"/>
              <a:buChar char="＞"/>
              <a:defRPr sz="1400">
                <a:solidFill>
                  <a:schemeClr val="tx1">
                    <a:lumMod val="75000"/>
                    <a:lumOff val="25000"/>
                  </a:schemeClr>
                </a:solidFill>
                <a:latin typeface="Arial"/>
                <a:cs typeface="Arial"/>
              </a:defRPr>
            </a:lvl2pPr>
            <a:lvl3pPr marL="1143000" indent="-228600">
              <a:buClr>
                <a:schemeClr val="tx2"/>
              </a:buClr>
              <a:buFont typeface="Wingdings" charset="2"/>
              <a:buChar char="❯"/>
              <a:defRPr sz="1600">
                <a:latin typeface="Arial"/>
                <a:cs typeface="Arial"/>
              </a:defRPr>
            </a:lvl3pPr>
            <a:lvl4pPr>
              <a:defRPr sz="1400">
                <a:solidFill>
                  <a:schemeClr val="tx1">
                    <a:lumMod val="75000"/>
                    <a:lumOff val="25000"/>
                  </a:schemeClr>
                </a:solidFill>
                <a:latin typeface="Arial"/>
                <a:cs typeface="Arial"/>
              </a:defRPr>
            </a:lvl4pPr>
            <a:lvl5pPr>
              <a:defRPr sz="1400">
                <a:solidFill>
                  <a:schemeClr val="tx1">
                    <a:lumMod val="75000"/>
                    <a:lumOff val="25000"/>
                  </a:schemeClr>
                </a:solidFill>
                <a:latin typeface="Arial"/>
                <a:cs typeface="Arial"/>
              </a:defRPr>
            </a:lvl5pPr>
          </a:lstStyle>
          <a:p>
            <a:pPr lvl="0"/>
            <a:r>
              <a:rPr lang="es-ES" sz="1400" dirty="0"/>
              <a:t>T	</a:t>
            </a:r>
            <a:r>
              <a:rPr lang="es-ES" sz="1400" dirty="0" err="1"/>
              <a:t>exto</a:t>
            </a:r>
            <a:r>
              <a:rPr lang="es-ES" sz="1400" dirty="0"/>
              <a:t> primer nivel</a:t>
            </a:r>
          </a:p>
          <a:p>
            <a:pPr lvl="1"/>
            <a:r>
              <a:rPr lang="es-ES_tradnl" dirty="0"/>
              <a:t>Tercer nivel</a:t>
            </a:r>
          </a:p>
          <a:p>
            <a:pPr lvl="3"/>
            <a:r>
              <a:rPr lang="es-ES_tradnl" dirty="0"/>
              <a:t>Cuarto nivel</a:t>
            </a:r>
          </a:p>
          <a:p>
            <a:pPr lvl="4"/>
            <a:r>
              <a:rPr lang="es-ES_tradnl" dirty="0"/>
              <a:t>Quinto nivel</a:t>
            </a:r>
            <a:endParaRPr lang="es-CL" dirty="0"/>
          </a:p>
        </p:txBody>
      </p:sp>
      <p:sp>
        <p:nvSpPr>
          <p:cNvPr id="2" name="Título 1"/>
          <p:cNvSpPr>
            <a:spLocks noGrp="1"/>
          </p:cNvSpPr>
          <p:nvPr>
            <p:ph type="title" hasCustomPrompt="1"/>
          </p:nvPr>
        </p:nvSpPr>
        <p:spPr>
          <a:xfrm>
            <a:off x="1147705" y="274638"/>
            <a:ext cx="9407407" cy="1143000"/>
          </a:xfrm>
        </p:spPr>
        <p:txBody>
          <a:bodyPr>
            <a:normAutofit/>
          </a:bodyPr>
          <a:lstStyle>
            <a:lvl1pPr marL="0" algn="l" defTabSz="457200" rtl="0" eaLnBrk="1" latinLnBrk="0" hangingPunct="1">
              <a:spcBef>
                <a:spcPct val="0"/>
              </a:spcBef>
              <a:buNone/>
              <a:defRPr lang="es-CL" sz="2800" b="1" kern="1200" baseline="0" dirty="0">
                <a:solidFill>
                  <a:schemeClr val="tx2"/>
                </a:solidFill>
                <a:latin typeface="Arial"/>
                <a:ea typeface="+mj-ea"/>
                <a:cs typeface="Arial"/>
              </a:defRPr>
            </a:lvl1pPr>
          </a:lstStyle>
          <a:p>
            <a:r>
              <a:rPr lang="es-ES_tradnl" dirty="0"/>
              <a:t>Titulo del </a:t>
            </a:r>
            <a:r>
              <a:rPr lang="es-ES_tradnl" dirty="0" err="1"/>
              <a:t>slide</a:t>
            </a:r>
            <a:endParaRPr lang="es-CL" dirty="0"/>
          </a:p>
        </p:txBody>
      </p:sp>
    </p:spTree>
    <p:extLst>
      <p:ext uri="{BB962C8B-B14F-4D97-AF65-F5344CB8AC3E}">
        <p14:creationId xmlns:p14="http://schemas.microsoft.com/office/powerpoint/2010/main" val="2656871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ulo Largo">
    <p:spTree>
      <p:nvGrpSpPr>
        <p:cNvPr id="1" name=""/>
        <p:cNvGrpSpPr/>
        <p:nvPr/>
      </p:nvGrpSpPr>
      <p:grpSpPr>
        <a:xfrm>
          <a:off x="0" y="0"/>
          <a:ext cx="0" cy="0"/>
          <a:chOff x="0" y="0"/>
          <a:chExt cx="0" cy="0"/>
        </a:xfrm>
      </p:grpSpPr>
      <p:sp>
        <p:nvSpPr>
          <p:cNvPr id="10" name="Rectangle 5"/>
          <p:cNvSpPr>
            <a:spLocks noGrp="1" noChangeArrowheads="1"/>
          </p:cNvSpPr>
          <p:nvPr userDrawn="1">
            <p:ph type="title"/>
          </p:nvPr>
        </p:nvSpPr>
        <p:spPr bwMode="auto">
          <a:xfrm>
            <a:off x="0" y="2"/>
            <a:ext cx="11280576" cy="763479"/>
          </a:xfrm>
          <a:prstGeom prst="rect">
            <a:avLst/>
          </a:prstGeom>
          <a:noFill/>
          <a:ln w="9525">
            <a:noFill/>
            <a:miter lim="800000"/>
            <a:headEnd/>
            <a:tailEnd/>
          </a:ln>
        </p:spPr>
        <p:txBody>
          <a:bodyPr vert="horz" wrap="square" lIns="144000" tIns="45720" rIns="91440" bIns="45720" numCol="1" anchor="ctr" anchorCtr="0" compatLnSpc="1">
            <a:prstTxWarp prst="textNoShape">
              <a:avLst/>
            </a:prstTxWarp>
          </a:bodyPr>
          <a:lstStyle>
            <a:lvl1pPr>
              <a:defRPr sz="2400" i="0">
                <a:solidFill>
                  <a:srgbClr val="02267E"/>
                </a:solidFill>
              </a:defRPr>
            </a:lvl1pPr>
          </a:lstStyle>
          <a:p>
            <a:pPr lvl="0"/>
            <a:r>
              <a:rPr lang="es-ES" dirty="0"/>
              <a:t>Haga clic para cambiar el estilo de título	</a:t>
            </a:r>
          </a:p>
        </p:txBody>
      </p:sp>
      <p:cxnSp>
        <p:nvCxnSpPr>
          <p:cNvPr id="23" name="22 Conector recto"/>
          <p:cNvCxnSpPr/>
          <p:nvPr userDrawn="1"/>
        </p:nvCxnSpPr>
        <p:spPr>
          <a:xfrm flipV="1">
            <a:off x="0" y="6840001"/>
            <a:ext cx="12192000" cy="21"/>
          </a:xfrm>
          <a:prstGeom prst="line">
            <a:avLst/>
          </a:prstGeom>
          <a:ln w="41275">
            <a:solidFill>
              <a:srgbClr val="14468F"/>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userDrawn="1"/>
        </p:nvCxnSpPr>
        <p:spPr>
          <a:xfrm>
            <a:off x="0" y="837104"/>
            <a:ext cx="11568000" cy="1588"/>
          </a:xfrm>
          <a:prstGeom prst="line">
            <a:avLst/>
          </a:prstGeom>
          <a:ln w="127000">
            <a:solidFill>
              <a:srgbClr val="7BB5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userDrawn="1"/>
        </p:nvCxnSpPr>
        <p:spPr>
          <a:xfrm>
            <a:off x="11620539" y="837104"/>
            <a:ext cx="480000" cy="1588"/>
          </a:xfrm>
          <a:prstGeom prst="line">
            <a:avLst/>
          </a:prstGeom>
          <a:ln w="127000">
            <a:solidFill>
              <a:srgbClr val="585858"/>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15 Rectángulo"/>
          <p:cNvSpPr/>
          <p:nvPr userDrawn="1"/>
        </p:nvSpPr>
        <p:spPr>
          <a:xfrm>
            <a:off x="23208" y="801898"/>
            <a:ext cx="96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solidFill>
                <a:prstClr val="white"/>
              </a:solidFill>
            </a:endParaRPr>
          </a:p>
        </p:txBody>
      </p:sp>
      <p:sp>
        <p:nvSpPr>
          <p:cNvPr id="18" name="17 Rectángulo"/>
          <p:cNvSpPr/>
          <p:nvPr userDrawn="1"/>
        </p:nvSpPr>
        <p:spPr>
          <a:xfrm>
            <a:off x="144000" y="801898"/>
            <a:ext cx="96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solidFill>
                <a:prstClr val="white"/>
              </a:solidFill>
            </a:endParaRPr>
          </a:p>
        </p:txBody>
      </p:sp>
      <p:sp>
        <p:nvSpPr>
          <p:cNvPr id="20" name="19 CuadroTexto"/>
          <p:cNvSpPr txBox="1"/>
          <p:nvPr userDrawn="1"/>
        </p:nvSpPr>
        <p:spPr>
          <a:xfrm>
            <a:off x="11743248" y="761138"/>
            <a:ext cx="230832" cy="153888"/>
          </a:xfrm>
          <a:prstGeom prst="rect">
            <a:avLst/>
          </a:prstGeom>
          <a:noFill/>
        </p:spPr>
        <p:txBody>
          <a:bodyPr wrap="none" lIns="0" tIns="0" rIns="0" bIns="0" rtlCol="0">
            <a:spAutoFit/>
          </a:bodyPr>
          <a:lstStyle/>
          <a:p>
            <a:pPr algn="ctr">
              <a:defRPr/>
            </a:pPr>
            <a:fld id="{20214931-DC14-4856-A594-B0EE00BC530A}" type="slidenum">
              <a:rPr lang="es-ES" sz="1000" b="1" smtClean="0">
                <a:solidFill>
                  <a:prstClr val="white"/>
                </a:solidFill>
                <a:latin typeface="Calibri" pitchFamily="34" charset="0"/>
              </a:rPr>
              <a:pPr algn="ctr">
                <a:defRPr/>
              </a:pPr>
              <a:t>‹Nº›</a:t>
            </a:fld>
            <a:endParaRPr lang="es-MX" sz="1000" b="1" dirty="0">
              <a:solidFill>
                <a:prstClr val="black"/>
              </a:solidFill>
              <a:latin typeface="Calibri" pitchFamily="34" charset="0"/>
              <a:cs typeface="Calibri" pitchFamily="34" charset="0"/>
            </a:endParaRPr>
          </a:p>
        </p:txBody>
      </p:sp>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9846" t="252662" r="-90640" b="-252662"/>
          <a:stretch/>
        </p:blipFill>
        <p:spPr bwMode="auto">
          <a:xfrm>
            <a:off x="8432790" y="5445225"/>
            <a:ext cx="3759629" cy="67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18 Imagen" descr="Logo verde.jpg"/>
          <p:cNvPicPr>
            <a:picLocks noChangeAspect="1"/>
          </p:cNvPicPr>
          <p:nvPr userDrawn="1"/>
        </p:nvPicPr>
        <p:blipFill>
          <a:blip r:embed="rId3" cstate="print"/>
          <a:stretch>
            <a:fillRect/>
          </a:stretch>
        </p:blipFill>
        <p:spPr>
          <a:xfrm>
            <a:off x="11280576" y="1"/>
            <a:ext cx="911424" cy="697662"/>
          </a:xfrm>
          <a:prstGeom prst="rect">
            <a:avLst/>
          </a:prstGeom>
        </p:spPr>
      </p:pic>
    </p:spTree>
    <p:extLst>
      <p:ext uri="{BB962C8B-B14F-4D97-AF65-F5344CB8AC3E}">
        <p14:creationId xmlns:p14="http://schemas.microsoft.com/office/powerpoint/2010/main" val="3948797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0" name="4 Marcador de número de diapositiva"/>
          <p:cNvSpPr txBox="1">
            <a:spLocks/>
          </p:cNvSpPr>
          <p:nvPr userDrawn="1"/>
        </p:nvSpPr>
        <p:spPr bwMode="auto">
          <a:xfrm>
            <a:off x="11472333" y="6628333"/>
            <a:ext cx="431800" cy="127000"/>
          </a:xfrm>
          <a:prstGeom prst="rect">
            <a:avLst/>
          </a:prstGeom>
          <a:noFill/>
          <a:ln>
            <a:noFill/>
          </a:ln>
        </p:spPr>
        <p:txBody>
          <a:bodyPr lIns="0" tIns="0" rIns="0" bIns="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fld id="{CD7F3581-57F7-434F-8874-3EF1F6BBA015}" type="slidenum">
              <a:rPr lang="es-ES" sz="1000" smtClean="0">
                <a:solidFill>
                  <a:srgbClr val="000066"/>
                </a:solidFill>
                <a:latin typeface="Calibri" pitchFamily="34" charset="0"/>
              </a:rPr>
              <a:pPr algn="ctr" eaLnBrk="1" hangingPunct="1">
                <a:defRPr/>
              </a:pPr>
              <a:t>‹Nº›</a:t>
            </a:fld>
            <a:endParaRPr lang="es-ES" sz="1000" dirty="0">
              <a:solidFill>
                <a:srgbClr val="000066"/>
              </a:solidFill>
              <a:latin typeface="Calibri" pitchFamily="34" charset="0"/>
            </a:endParaRPr>
          </a:p>
        </p:txBody>
      </p:sp>
      <p:sp>
        <p:nvSpPr>
          <p:cNvPr id="3" name="Título 2"/>
          <p:cNvSpPr>
            <a:spLocks noGrp="1"/>
          </p:cNvSpPr>
          <p:nvPr>
            <p:ph type="title"/>
          </p:nvPr>
        </p:nvSpPr>
        <p:spPr>
          <a:xfrm>
            <a:off x="143339" y="-95250"/>
            <a:ext cx="10972800" cy="1143000"/>
          </a:xfrm>
        </p:spPr>
        <p:txBody>
          <a:bodyPr>
            <a:noAutofit/>
          </a:bodyPr>
          <a:lstStyle>
            <a:lvl1pPr algn="l">
              <a:defRPr sz="2400">
                <a:solidFill>
                  <a:srgbClr val="000066"/>
                </a:solidFill>
                <a:latin typeface="+mj-lt"/>
              </a:defRPr>
            </a:lvl1pPr>
          </a:lstStyle>
          <a:p>
            <a:r>
              <a:rPr lang="es-ES" dirty="0"/>
              <a:t>Haga clic para modificar el estilo de título del patrón</a:t>
            </a:r>
            <a:endParaRPr lang="es-CL" dirty="0"/>
          </a:p>
        </p:txBody>
      </p:sp>
      <p:pic>
        <p:nvPicPr>
          <p:cNvPr id="11"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2512" y="218083"/>
            <a:ext cx="1711621" cy="343672"/>
          </a:xfrm>
          <a:prstGeom prst="rect">
            <a:avLst/>
          </a:prstGeom>
        </p:spPr>
      </p:pic>
    </p:spTree>
    <p:extLst>
      <p:ext uri="{BB962C8B-B14F-4D97-AF65-F5344CB8AC3E}">
        <p14:creationId xmlns:p14="http://schemas.microsoft.com/office/powerpoint/2010/main" val="281267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ítulo y objetos">
    <p:spTree>
      <p:nvGrpSpPr>
        <p:cNvPr id="1" name=""/>
        <p:cNvGrpSpPr/>
        <p:nvPr/>
      </p:nvGrpSpPr>
      <p:grpSpPr>
        <a:xfrm>
          <a:off x="0" y="0"/>
          <a:ext cx="0" cy="0"/>
          <a:chOff x="0" y="0"/>
          <a:chExt cx="0" cy="0"/>
        </a:xfrm>
      </p:grpSpPr>
      <p:sp>
        <p:nvSpPr>
          <p:cNvPr id="5" name="4 Marcador de número de diapositiva"/>
          <p:cNvSpPr txBox="1">
            <a:spLocks/>
          </p:cNvSpPr>
          <p:nvPr userDrawn="1"/>
        </p:nvSpPr>
        <p:spPr bwMode="auto">
          <a:xfrm>
            <a:off x="11567584" y="765175"/>
            <a:ext cx="431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eaLnBrk="0" fontAlgn="base" hangingPunct="0">
              <a:spcBef>
                <a:spcPct val="0"/>
              </a:spcBef>
              <a:spcAft>
                <a:spcPct val="0"/>
              </a:spcAft>
              <a:defRPr sz="2800">
                <a:solidFill>
                  <a:schemeClr val="tx1"/>
                </a:solidFill>
                <a:latin typeface="Trebuchet MS" pitchFamily="34" charset="0"/>
              </a:defRPr>
            </a:lvl6pPr>
            <a:lvl7pPr marL="2971800" indent="-228600" eaLnBrk="0" fontAlgn="base" hangingPunct="0">
              <a:spcBef>
                <a:spcPct val="0"/>
              </a:spcBef>
              <a:spcAft>
                <a:spcPct val="0"/>
              </a:spcAft>
              <a:defRPr sz="2800">
                <a:solidFill>
                  <a:schemeClr val="tx1"/>
                </a:solidFill>
                <a:latin typeface="Trebuchet MS" pitchFamily="34" charset="0"/>
              </a:defRPr>
            </a:lvl7pPr>
            <a:lvl8pPr marL="3429000" indent="-228600" eaLnBrk="0" fontAlgn="base" hangingPunct="0">
              <a:spcBef>
                <a:spcPct val="0"/>
              </a:spcBef>
              <a:spcAft>
                <a:spcPct val="0"/>
              </a:spcAft>
              <a:defRPr sz="2800">
                <a:solidFill>
                  <a:schemeClr val="tx1"/>
                </a:solidFill>
                <a:latin typeface="Trebuchet MS" pitchFamily="34" charset="0"/>
              </a:defRPr>
            </a:lvl8pPr>
            <a:lvl9pPr marL="3886200" indent="-228600" eaLnBrk="0" fontAlgn="base" hangingPunct="0">
              <a:spcBef>
                <a:spcPct val="0"/>
              </a:spcBef>
              <a:spcAft>
                <a:spcPct val="0"/>
              </a:spcAft>
              <a:defRPr sz="2800">
                <a:solidFill>
                  <a:schemeClr val="tx1"/>
                </a:solidFill>
                <a:latin typeface="Trebuchet MS" pitchFamily="34" charset="0"/>
              </a:defRPr>
            </a:lvl9pPr>
          </a:lstStyle>
          <a:p>
            <a:pPr algn="ctr" eaLnBrk="1" fontAlgn="auto" hangingPunct="1">
              <a:spcBef>
                <a:spcPts val="0"/>
              </a:spcBef>
              <a:spcAft>
                <a:spcPts val="0"/>
              </a:spcAft>
              <a:defRPr/>
            </a:pPr>
            <a:fld id="{2346A365-ECF2-4BCC-9781-72C4A47AF12B}" type="slidenum">
              <a:rPr lang="es-ES" sz="1000" smtClean="0">
                <a:solidFill>
                  <a:srgbClr val="003399"/>
                </a:solidFill>
              </a:rPr>
              <a:pPr algn="ctr" eaLnBrk="1" fontAlgn="auto" hangingPunct="1">
                <a:spcBef>
                  <a:spcPts val="0"/>
                </a:spcBef>
                <a:spcAft>
                  <a:spcPts val="0"/>
                </a:spcAft>
                <a:defRPr/>
              </a:pPr>
              <a:t>‹Nº›</a:t>
            </a:fld>
            <a:endParaRPr lang="es-ES" sz="1000" dirty="0">
              <a:solidFill>
                <a:srgbClr val="003399"/>
              </a:solidFill>
            </a:endParaRPr>
          </a:p>
        </p:txBody>
      </p:sp>
      <p:sp>
        <p:nvSpPr>
          <p:cNvPr id="10" name="Rectangle 2"/>
          <p:cNvSpPr>
            <a:spLocks noGrp="1" noChangeArrowheads="1"/>
          </p:cNvSpPr>
          <p:nvPr>
            <p:ph type="title"/>
          </p:nvPr>
        </p:nvSpPr>
        <p:spPr bwMode="auto">
          <a:xfrm>
            <a:off x="182880" y="71984"/>
            <a:ext cx="9657504" cy="620713"/>
          </a:xfrm>
          <a:prstGeom prst="rect">
            <a:avLst/>
          </a:prstGeom>
          <a:noFill/>
          <a:ln w="9525">
            <a:noFill/>
            <a:miter lim="800000"/>
            <a:headEnd/>
            <a:tailEnd/>
          </a:ln>
        </p:spPr>
        <p:txBody>
          <a:bodyPr>
            <a:noAutofit/>
          </a:bodyPr>
          <a:lstStyle>
            <a:lvl1pPr algn="l">
              <a:defRPr sz="2800">
                <a:solidFill>
                  <a:srgbClr val="000082"/>
                </a:solidFill>
              </a:defRPr>
            </a:lvl1pPr>
          </a:lstStyle>
          <a:p>
            <a:pPr lvl="0"/>
            <a:r>
              <a:rPr lang="es-CL" dirty="0"/>
              <a:t>Haga clic para cambiar el estilo de título	</a:t>
            </a:r>
          </a:p>
        </p:txBody>
      </p:sp>
    </p:spTree>
    <p:extLst>
      <p:ext uri="{BB962C8B-B14F-4D97-AF65-F5344CB8AC3E}">
        <p14:creationId xmlns:p14="http://schemas.microsoft.com/office/powerpoint/2010/main" val="3217387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8_Título y objetos">
    <p:spTree>
      <p:nvGrpSpPr>
        <p:cNvPr id="1" name=""/>
        <p:cNvGrpSpPr/>
        <p:nvPr/>
      </p:nvGrpSpPr>
      <p:grpSpPr>
        <a:xfrm>
          <a:off x="0" y="0"/>
          <a:ext cx="0" cy="0"/>
          <a:chOff x="0" y="0"/>
          <a:chExt cx="0" cy="0"/>
        </a:xfrm>
      </p:grpSpPr>
      <p:sp>
        <p:nvSpPr>
          <p:cNvPr id="5" name="4 Marcador de número de diapositiva"/>
          <p:cNvSpPr txBox="1">
            <a:spLocks/>
          </p:cNvSpPr>
          <p:nvPr userDrawn="1"/>
        </p:nvSpPr>
        <p:spPr bwMode="auto">
          <a:xfrm>
            <a:off x="11567584" y="765175"/>
            <a:ext cx="431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800">
                <a:solidFill>
                  <a:schemeClr val="tx1"/>
                </a:solidFill>
                <a:latin typeface="Trebuchet MS" pitchFamily="34" charset="0"/>
              </a:defRPr>
            </a:lvl1pPr>
            <a:lvl2pPr marL="742950" indent="-285750" eaLnBrk="0" hangingPunct="0">
              <a:defRPr sz="2800">
                <a:solidFill>
                  <a:schemeClr val="tx1"/>
                </a:solidFill>
                <a:latin typeface="Trebuchet MS" pitchFamily="34" charset="0"/>
              </a:defRPr>
            </a:lvl2pPr>
            <a:lvl3pPr marL="1143000" indent="-228600" eaLnBrk="0" hangingPunct="0">
              <a:defRPr sz="2800">
                <a:solidFill>
                  <a:schemeClr val="tx1"/>
                </a:solidFill>
                <a:latin typeface="Trebuchet MS" pitchFamily="34" charset="0"/>
              </a:defRPr>
            </a:lvl3pPr>
            <a:lvl4pPr marL="1600200" indent="-228600" eaLnBrk="0" hangingPunct="0">
              <a:defRPr sz="2800">
                <a:solidFill>
                  <a:schemeClr val="tx1"/>
                </a:solidFill>
                <a:latin typeface="Trebuchet MS" pitchFamily="34" charset="0"/>
              </a:defRPr>
            </a:lvl4pPr>
            <a:lvl5pPr marL="2057400" indent="-228600" eaLnBrk="0" hangingPunct="0">
              <a:defRPr sz="2800">
                <a:solidFill>
                  <a:schemeClr val="tx1"/>
                </a:solidFill>
                <a:latin typeface="Trebuchet MS" pitchFamily="34" charset="0"/>
              </a:defRPr>
            </a:lvl5pPr>
            <a:lvl6pPr marL="2514600" indent="-228600" eaLnBrk="0" fontAlgn="base" hangingPunct="0">
              <a:spcBef>
                <a:spcPct val="0"/>
              </a:spcBef>
              <a:spcAft>
                <a:spcPct val="0"/>
              </a:spcAft>
              <a:defRPr sz="2800">
                <a:solidFill>
                  <a:schemeClr val="tx1"/>
                </a:solidFill>
                <a:latin typeface="Trebuchet MS" pitchFamily="34" charset="0"/>
              </a:defRPr>
            </a:lvl6pPr>
            <a:lvl7pPr marL="2971800" indent="-228600" eaLnBrk="0" fontAlgn="base" hangingPunct="0">
              <a:spcBef>
                <a:spcPct val="0"/>
              </a:spcBef>
              <a:spcAft>
                <a:spcPct val="0"/>
              </a:spcAft>
              <a:defRPr sz="2800">
                <a:solidFill>
                  <a:schemeClr val="tx1"/>
                </a:solidFill>
                <a:latin typeface="Trebuchet MS" pitchFamily="34" charset="0"/>
              </a:defRPr>
            </a:lvl7pPr>
            <a:lvl8pPr marL="3429000" indent="-228600" eaLnBrk="0" fontAlgn="base" hangingPunct="0">
              <a:spcBef>
                <a:spcPct val="0"/>
              </a:spcBef>
              <a:spcAft>
                <a:spcPct val="0"/>
              </a:spcAft>
              <a:defRPr sz="2800">
                <a:solidFill>
                  <a:schemeClr val="tx1"/>
                </a:solidFill>
                <a:latin typeface="Trebuchet MS" pitchFamily="34" charset="0"/>
              </a:defRPr>
            </a:lvl8pPr>
            <a:lvl9pPr marL="3886200" indent="-228600" eaLnBrk="0" fontAlgn="base" hangingPunct="0">
              <a:spcBef>
                <a:spcPct val="0"/>
              </a:spcBef>
              <a:spcAft>
                <a:spcPct val="0"/>
              </a:spcAft>
              <a:defRPr sz="2800">
                <a:solidFill>
                  <a:schemeClr val="tx1"/>
                </a:solidFill>
                <a:latin typeface="Trebuchet MS" pitchFamily="34" charset="0"/>
              </a:defRPr>
            </a:lvl9pPr>
          </a:lstStyle>
          <a:p>
            <a:pPr algn="ctr" eaLnBrk="1" fontAlgn="auto" hangingPunct="1">
              <a:spcBef>
                <a:spcPts val="0"/>
              </a:spcBef>
              <a:spcAft>
                <a:spcPts val="0"/>
              </a:spcAft>
              <a:defRPr/>
            </a:pPr>
            <a:fld id="{2346A365-ECF2-4BCC-9781-72C4A47AF12B}" type="slidenum">
              <a:rPr lang="es-ES" sz="1000" smtClean="0">
                <a:solidFill>
                  <a:srgbClr val="003399"/>
                </a:solidFill>
              </a:rPr>
              <a:pPr algn="ctr" eaLnBrk="1" fontAlgn="auto" hangingPunct="1">
                <a:spcBef>
                  <a:spcPts val="0"/>
                </a:spcBef>
                <a:spcAft>
                  <a:spcPts val="0"/>
                </a:spcAft>
                <a:defRPr/>
              </a:pPr>
              <a:t>‹Nº›</a:t>
            </a:fld>
            <a:endParaRPr lang="es-ES" sz="1000" dirty="0">
              <a:solidFill>
                <a:srgbClr val="003399"/>
              </a:solidFill>
            </a:endParaRPr>
          </a:p>
        </p:txBody>
      </p:sp>
      <p:sp>
        <p:nvSpPr>
          <p:cNvPr id="10" name="Rectangle 2"/>
          <p:cNvSpPr>
            <a:spLocks noGrp="1" noChangeArrowheads="1"/>
          </p:cNvSpPr>
          <p:nvPr>
            <p:ph type="title"/>
          </p:nvPr>
        </p:nvSpPr>
        <p:spPr bwMode="auto">
          <a:xfrm>
            <a:off x="182880" y="71984"/>
            <a:ext cx="9657504" cy="620713"/>
          </a:xfrm>
          <a:prstGeom prst="rect">
            <a:avLst/>
          </a:prstGeom>
          <a:noFill/>
          <a:ln w="9525">
            <a:noFill/>
            <a:miter lim="800000"/>
            <a:headEnd/>
            <a:tailEnd/>
          </a:ln>
        </p:spPr>
        <p:txBody>
          <a:bodyPr>
            <a:noAutofit/>
          </a:bodyPr>
          <a:lstStyle>
            <a:lvl1pPr algn="l">
              <a:defRPr sz="2800">
                <a:solidFill>
                  <a:srgbClr val="000082"/>
                </a:solidFill>
              </a:defRPr>
            </a:lvl1pPr>
          </a:lstStyle>
          <a:p>
            <a:pPr lvl="0"/>
            <a:r>
              <a:rPr lang="es-CL" dirty="0"/>
              <a:t>Haga clic para cambiar el estilo de título	</a:t>
            </a:r>
          </a:p>
        </p:txBody>
      </p:sp>
    </p:spTree>
    <p:extLst>
      <p:ext uri="{BB962C8B-B14F-4D97-AF65-F5344CB8AC3E}">
        <p14:creationId xmlns:p14="http://schemas.microsoft.com/office/powerpoint/2010/main" val="2396240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30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TEXTO Y FONDO">
    <p:spTree>
      <p:nvGrpSpPr>
        <p:cNvPr id="1" name=""/>
        <p:cNvGrpSpPr/>
        <p:nvPr/>
      </p:nvGrpSpPr>
      <p:grpSpPr>
        <a:xfrm>
          <a:off x="0" y="0"/>
          <a:ext cx="0" cy="0"/>
          <a:chOff x="0" y="0"/>
          <a:chExt cx="0" cy="0"/>
        </a:xfrm>
      </p:grpSpPr>
      <p:pic>
        <p:nvPicPr>
          <p:cNvPr id="2" name="Imagen 1"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3" name="Marcador de contenido 2"/>
          <p:cNvSpPr>
            <a:spLocks noGrp="1"/>
          </p:cNvSpPr>
          <p:nvPr>
            <p:ph idx="1"/>
          </p:nvPr>
        </p:nvSpPr>
        <p:spPr>
          <a:xfrm>
            <a:off x="609600" y="1600201"/>
            <a:ext cx="8567061" cy="4525963"/>
          </a:xfrm>
        </p:spPr>
        <p:txBody>
          <a:bodyPr/>
          <a:lstStyle>
            <a:lvl1pPr marL="342900" indent="-342900">
              <a:buClr>
                <a:srgbClr val="0F4EA5"/>
              </a:buClr>
              <a:buSzPct val="90000"/>
              <a:buFont typeface="Lucida Grande"/>
              <a:buChar char="❯"/>
              <a:defRPr sz="1800">
                <a:latin typeface="Arial"/>
                <a:cs typeface="Arial"/>
              </a:defRPr>
            </a:lvl1pPr>
            <a:lvl2pPr marL="742950" indent="-285750">
              <a:buClr>
                <a:srgbClr val="9E009E"/>
              </a:buClr>
              <a:buFont typeface="Arial"/>
              <a:buChar char="＞"/>
              <a:defRPr sz="1600">
                <a:solidFill>
                  <a:schemeClr val="tx1">
                    <a:lumMod val="75000"/>
                    <a:lumOff val="25000"/>
                  </a:schemeClr>
                </a:solidFill>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dirty="0"/>
          </a:p>
        </p:txBody>
      </p:sp>
      <p:sp>
        <p:nvSpPr>
          <p:cNvPr id="11" name="Marcador de contenido 2"/>
          <p:cNvSpPr>
            <a:spLocks noGrp="1"/>
          </p:cNvSpPr>
          <p:nvPr>
            <p:ph idx="10" hasCustomPrompt="1"/>
          </p:nvPr>
        </p:nvSpPr>
        <p:spPr>
          <a:xfrm>
            <a:off x="1147704" y="1600201"/>
            <a:ext cx="8805107" cy="4525963"/>
          </a:xfrm>
        </p:spPr>
        <p:txBody>
          <a:bodyPr/>
          <a:lstStyle>
            <a:lvl1pPr marL="342900" indent="-342900">
              <a:buClr>
                <a:srgbClr val="0F4EA5"/>
              </a:buClr>
              <a:buSzPct val="90000"/>
              <a:buFont typeface="Lucida Grande"/>
              <a:buChar char="❯"/>
              <a:defRPr sz="1800" baseline="0">
                <a:solidFill>
                  <a:schemeClr val="tx1">
                    <a:lumMod val="75000"/>
                    <a:lumOff val="25000"/>
                  </a:schemeClr>
                </a:solidFill>
                <a:latin typeface="Calibri"/>
                <a:cs typeface="Calibri"/>
              </a:defRPr>
            </a:lvl1pPr>
            <a:lvl2pPr marL="742950" indent="-285750">
              <a:buClr>
                <a:srgbClr val="9E009E"/>
              </a:buClr>
              <a:buFont typeface="Arial"/>
              <a:buChar char="＞"/>
              <a:defRPr sz="1400">
                <a:solidFill>
                  <a:schemeClr val="tx1">
                    <a:lumMod val="75000"/>
                    <a:lumOff val="25000"/>
                  </a:schemeClr>
                </a:solidFill>
                <a:latin typeface="Calibri"/>
                <a:cs typeface="Calibri"/>
              </a:defRPr>
            </a:lvl2pPr>
            <a:lvl3pPr marL="1143000" indent="-228600">
              <a:buClr>
                <a:schemeClr val="tx2"/>
              </a:buClr>
              <a:buFont typeface="Wingdings" charset="2"/>
              <a:buChar char="❯"/>
              <a:defRPr sz="1600">
                <a:latin typeface="Arial"/>
                <a:cs typeface="Arial"/>
              </a:defRPr>
            </a:lvl3pPr>
            <a:lvl4pPr>
              <a:defRPr sz="1400">
                <a:solidFill>
                  <a:schemeClr val="tx1">
                    <a:lumMod val="75000"/>
                    <a:lumOff val="25000"/>
                  </a:schemeClr>
                </a:solidFill>
                <a:latin typeface="Calibri"/>
                <a:cs typeface="Calibri"/>
              </a:defRPr>
            </a:lvl4pPr>
            <a:lvl5pPr>
              <a:defRPr sz="1400">
                <a:solidFill>
                  <a:schemeClr val="tx1">
                    <a:lumMod val="75000"/>
                    <a:lumOff val="25000"/>
                  </a:schemeClr>
                </a:solidFill>
                <a:latin typeface="Calibri"/>
                <a:cs typeface="Calibri"/>
              </a:defRPr>
            </a:lvl5pPr>
          </a:lstStyle>
          <a:p>
            <a:pPr lvl="0"/>
            <a:r>
              <a:rPr lang="es-ES" sz="1400" dirty="0"/>
              <a:t>T	</a:t>
            </a:r>
            <a:r>
              <a:rPr lang="es-ES" sz="1400" dirty="0" err="1"/>
              <a:t>exto</a:t>
            </a:r>
            <a:r>
              <a:rPr lang="es-ES" sz="1400" dirty="0"/>
              <a:t> primer nivel</a:t>
            </a:r>
          </a:p>
          <a:p>
            <a:pPr lvl="1"/>
            <a:r>
              <a:rPr lang="es-ES_tradnl" dirty="0"/>
              <a:t>Tercer nivel</a:t>
            </a:r>
          </a:p>
          <a:p>
            <a:pPr lvl="3"/>
            <a:r>
              <a:rPr lang="es-ES_tradnl" dirty="0"/>
              <a:t>Cuarto nivel</a:t>
            </a:r>
          </a:p>
          <a:p>
            <a:pPr lvl="4"/>
            <a:r>
              <a:rPr lang="es-ES_tradnl" dirty="0"/>
              <a:t>Quinto nivel</a:t>
            </a:r>
            <a:endParaRPr lang="es-CL" dirty="0"/>
          </a:p>
        </p:txBody>
      </p:sp>
      <p:sp>
        <p:nvSpPr>
          <p:cNvPr id="5" name="Rectángulo 4"/>
          <p:cNvSpPr/>
          <p:nvPr userDrawn="1"/>
        </p:nvSpPr>
        <p:spPr>
          <a:xfrm>
            <a:off x="1769145" y="6251899"/>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71202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245DC5CD-FB3F-42E8-904D-F9CA3FFB34D2}" type="datetime1">
              <a:rPr lang="es-ES" smtClean="0"/>
              <a:pPr>
                <a:defRPr/>
              </a:pPr>
              <a:t>22/02/2021</a:t>
            </a:fld>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E1BE9E15-51A8-4D72-AD9D-B7DC97208D72}" type="slidenum">
              <a:rPr lang="es-ES"/>
              <a:pPr>
                <a:defRPr/>
              </a:pPr>
              <a:t>‹Nº›</a:t>
            </a:fld>
            <a:endParaRPr lang="es-ES" dirty="0"/>
          </a:p>
        </p:txBody>
      </p:sp>
    </p:spTree>
    <p:extLst>
      <p:ext uri="{BB962C8B-B14F-4D97-AF65-F5344CB8AC3E}">
        <p14:creationId xmlns:p14="http://schemas.microsoft.com/office/powerpoint/2010/main" val="117047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apítulos ">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A048-FB6D-4FC1-A558-8D45EB6CE0D1}"/>
              </a:ext>
            </a:extLst>
          </p:cNvPr>
          <p:cNvSpPr/>
          <p:nvPr userDrawn="1"/>
        </p:nvSpPr>
        <p:spPr>
          <a:xfrm>
            <a:off x="0" y="0"/>
            <a:ext cx="12192000" cy="6858000"/>
          </a:xfrm>
          <a:prstGeom prst="rect">
            <a:avLst/>
          </a:prstGeom>
          <a:solidFill>
            <a:srgbClr val="233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s-CL" dirty="0">
              <a:solidFill>
                <a:prstClr val="white"/>
              </a:solidFill>
              <a:latin typeface="Calibri" panose="020F0502020204030204"/>
            </a:endParaRPr>
          </a:p>
        </p:txBody>
      </p:sp>
      <p:sp>
        <p:nvSpPr>
          <p:cNvPr id="2" name="Título 1">
            <a:extLst>
              <a:ext uri="{FF2B5EF4-FFF2-40B4-BE49-F238E27FC236}">
                <a16:creationId xmlns:a16="http://schemas.microsoft.com/office/drawing/2014/main" id="{87FD6A0D-6F0B-41E1-9FBA-3235CF743E12}"/>
              </a:ext>
            </a:extLst>
          </p:cNvPr>
          <p:cNvSpPr>
            <a:spLocks noGrp="1"/>
          </p:cNvSpPr>
          <p:nvPr>
            <p:ph type="ctrTitle"/>
          </p:nvPr>
        </p:nvSpPr>
        <p:spPr>
          <a:xfrm>
            <a:off x="1039368" y="1032256"/>
            <a:ext cx="9144000" cy="2387600"/>
          </a:xfrm>
        </p:spPr>
        <p:txBody>
          <a:bodyPr anchor="b">
            <a:normAutofit/>
          </a:bodyPr>
          <a:lstStyle>
            <a:lvl1pPr algn="r">
              <a:defRPr sz="3600">
                <a:solidFill>
                  <a:schemeClr val="bg1"/>
                </a:solidFill>
              </a:defRPr>
            </a:lvl1pPr>
          </a:lstStyle>
          <a:p>
            <a:r>
              <a:rPr lang="es-ES" dirty="0"/>
              <a:t>Haga clic para modificar el estilo de título del patrón</a:t>
            </a:r>
            <a:endParaRPr lang="es-CL" dirty="0"/>
          </a:p>
        </p:txBody>
      </p:sp>
      <p:sp>
        <p:nvSpPr>
          <p:cNvPr id="4" name="Marcador de fecha 3">
            <a:extLst>
              <a:ext uri="{FF2B5EF4-FFF2-40B4-BE49-F238E27FC236}">
                <a16:creationId xmlns:a16="http://schemas.microsoft.com/office/drawing/2014/main" id="{4634DE50-0F96-485D-A004-E88DF6D86173}"/>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35663CA7-5A7C-4B9D-BDB4-58230582B99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523140E-5672-4060-B29A-8170F09E1B34}"/>
              </a:ext>
            </a:extLst>
          </p:cNvPr>
          <p:cNvSpPr>
            <a:spLocks noGrp="1"/>
          </p:cNvSpPr>
          <p:nvPr>
            <p:ph type="sldNum" sz="quarter" idx="12"/>
          </p:nvPr>
        </p:nvSpPr>
        <p:spPr/>
        <p:txBody>
          <a:bodyPr/>
          <a:lstStyle/>
          <a:p>
            <a:fld id="{C210F467-BA68-4A1A-9D37-6A6AAF0447E2}" type="slidenum">
              <a:rPr lang="es-CL" smtClean="0"/>
              <a:t>‹Nº›</a:t>
            </a:fld>
            <a:endParaRPr lang="es-CL" dirty="0"/>
          </a:p>
        </p:txBody>
      </p:sp>
      <p:grpSp>
        <p:nvGrpSpPr>
          <p:cNvPr id="9" name="Grupo 8">
            <a:extLst>
              <a:ext uri="{FF2B5EF4-FFF2-40B4-BE49-F238E27FC236}">
                <a16:creationId xmlns:a16="http://schemas.microsoft.com/office/drawing/2014/main" id="{63878798-A27F-4624-A128-81D340B36C25}"/>
              </a:ext>
            </a:extLst>
          </p:cNvPr>
          <p:cNvGrpSpPr/>
          <p:nvPr userDrawn="1"/>
        </p:nvGrpSpPr>
        <p:grpSpPr>
          <a:xfrm>
            <a:off x="8247888" y="3429000"/>
            <a:ext cx="1835784" cy="353977"/>
            <a:chOff x="4017898" y="1645831"/>
            <a:chExt cx="2672193" cy="0"/>
          </a:xfrm>
        </p:grpSpPr>
        <p:cxnSp>
          <p:nvCxnSpPr>
            <p:cNvPr id="10" name="Conector recto 9">
              <a:extLst>
                <a:ext uri="{FF2B5EF4-FFF2-40B4-BE49-F238E27FC236}">
                  <a16:creationId xmlns:a16="http://schemas.microsoft.com/office/drawing/2014/main" id="{EAB9D5E4-77F9-4356-ABDB-844568375D86}"/>
                </a:ext>
              </a:extLst>
            </p:cNvPr>
            <p:cNvCxnSpPr/>
            <p:nvPr/>
          </p:nvCxnSpPr>
          <p:spPr>
            <a:xfrm>
              <a:off x="4017898" y="1645831"/>
              <a:ext cx="2646218" cy="0"/>
            </a:xfrm>
            <a:prstGeom prst="line">
              <a:avLst/>
            </a:prstGeom>
            <a:ln w="19050" cap="rnd">
              <a:solidFill>
                <a:srgbClr val="0055A5"/>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41509476-4BB4-407C-8866-2359B375A0BF}"/>
                </a:ext>
              </a:extLst>
            </p:cNvPr>
            <p:cNvCxnSpPr/>
            <p:nvPr/>
          </p:nvCxnSpPr>
          <p:spPr>
            <a:xfrm>
              <a:off x="5697639" y="1645831"/>
              <a:ext cx="992452" cy="0"/>
            </a:xfrm>
            <a:prstGeom prst="line">
              <a:avLst/>
            </a:prstGeom>
            <a:ln w="19050" cap="rnd">
              <a:solidFill>
                <a:srgbClr val="97188F"/>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350ACEA9-490F-492C-AB0E-BDFD5E5A39E3}"/>
                </a:ext>
              </a:extLst>
            </p:cNvPr>
            <p:cNvCxnSpPr/>
            <p:nvPr/>
          </p:nvCxnSpPr>
          <p:spPr>
            <a:xfrm>
              <a:off x="4929962" y="1645831"/>
              <a:ext cx="946098" cy="0"/>
            </a:xfrm>
            <a:prstGeom prst="line">
              <a:avLst/>
            </a:prstGeom>
            <a:ln w="19050" cap="sq">
              <a:solidFill>
                <a:srgbClr val="A2E22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612654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pítulos ">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A048-FB6D-4FC1-A558-8D45EB6CE0D1}"/>
              </a:ext>
            </a:extLst>
          </p:cNvPr>
          <p:cNvSpPr/>
          <p:nvPr userDrawn="1"/>
        </p:nvSpPr>
        <p:spPr>
          <a:xfrm>
            <a:off x="0" y="0"/>
            <a:ext cx="12192000" cy="6858000"/>
          </a:xfrm>
          <a:prstGeom prst="rect">
            <a:avLst/>
          </a:prstGeom>
          <a:solidFill>
            <a:srgbClr val="233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s-CL" dirty="0">
              <a:solidFill>
                <a:prstClr val="white"/>
              </a:solidFill>
              <a:latin typeface="Calibri" panose="020F0502020204030204"/>
            </a:endParaRPr>
          </a:p>
        </p:txBody>
      </p:sp>
      <p:sp>
        <p:nvSpPr>
          <p:cNvPr id="2" name="Título 1">
            <a:extLst>
              <a:ext uri="{FF2B5EF4-FFF2-40B4-BE49-F238E27FC236}">
                <a16:creationId xmlns:a16="http://schemas.microsoft.com/office/drawing/2014/main" id="{87FD6A0D-6F0B-41E1-9FBA-3235CF743E12}"/>
              </a:ext>
            </a:extLst>
          </p:cNvPr>
          <p:cNvSpPr>
            <a:spLocks noGrp="1"/>
          </p:cNvSpPr>
          <p:nvPr>
            <p:ph type="ctrTitle"/>
          </p:nvPr>
        </p:nvSpPr>
        <p:spPr>
          <a:xfrm>
            <a:off x="1039368" y="1032256"/>
            <a:ext cx="9144000" cy="2387600"/>
          </a:xfrm>
        </p:spPr>
        <p:txBody>
          <a:bodyPr anchor="b">
            <a:normAutofit/>
          </a:bodyPr>
          <a:lstStyle>
            <a:lvl1pPr algn="r">
              <a:defRPr sz="3600">
                <a:solidFill>
                  <a:schemeClr val="bg1"/>
                </a:solidFill>
              </a:defRPr>
            </a:lvl1pPr>
          </a:lstStyle>
          <a:p>
            <a:r>
              <a:rPr lang="es-ES" dirty="0"/>
              <a:t>Haga clic para modificar el estilo de título del patrón</a:t>
            </a:r>
            <a:endParaRPr lang="es-CL" dirty="0"/>
          </a:p>
        </p:txBody>
      </p:sp>
      <p:sp>
        <p:nvSpPr>
          <p:cNvPr id="4" name="Marcador de fecha 3">
            <a:extLst>
              <a:ext uri="{FF2B5EF4-FFF2-40B4-BE49-F238E27FC236}">
                <a16:creationId xmlns:a16="http://schemas.microsoft.com/office/drawing/2014/main" id="{4634DE50-0F96-485D-A004-E88DF6D86173}"/>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35663CA7-5A7C-4B9D-BDB4-58230582B99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523140E-5672-4060-B29A-8170F09E1B34}"/>
              </a:ext>
            </a:extLst>
          </p:cNvPr>
          <p:cNvSpPr>
            <a:spLocks noGrp="1"/>
          </p:cNvSpPr>
          <p:nvPr>
            <p:ph type="sldNum" sz="quarter" idx="12"/>
          </p:nvPr>
        </p:nvSpPr>
        <p:spPr/>
        <p:txBody>
          <a:bodyPr/>
          <a:lstStyle/>
          <a:p>
            <a:fld id="{C210F467-BA68-4A1A-9D37-6A6AAF0447E2}" type="slidenum">
              <a:rPr lang="es-CL" smtClean="0"/>
              <a:t>‹Nº›</a:t>
            </a:fld>
            <a:endParaRPr lang="es-CL" dirty="0"/>
          </a:p>
        </p:txBody>
      </p:sp>
      <p:grpSp>
        <p:nvGrpSpPr>
          <p:cNvPr id="9" name="Grupo 8">
            <a:extLst>
              <a:ext uri="{FF2B5EF4-FFF2-40B4-BE49-F238E27FC236}">
                <a16:creationId xmlns:a16="http://schemas.microsoft.com/office/drawing/2014/main" id="{63878798-A27F-4624-A128-81D340B36C25}"/>
              </a:ext>
            </a:extLst>
          </p:cNvPr>
          <p:cNvGrpSpPr/>
          <p:nvPr userDrawn="1"/>
        </p:nvGrpSpPr>
        <p:grpSpPr>
          <a:xfrm>
            <a:off x="8247888" y="3429000"/>
            <a:ext cx="1835784" cy="353977"/>
            <a:chOff x="4017898" y="1645831"/>
            <a:chExt cx="2672193" cy="0"/>
          </a:xfrm>
        </p:grpSpPr>
        <p:cxnSp>
          <p:nvCxnSpPr>
            <p:cNvPr id="10" name="Conector recto 9">
              <a:extLst>
                <a:ext uri="{FF2B5EF4-FFF2-40B4-BE49-F238E27FC236}">
                  <a16:creationId xmlns:a16="http://schemas.microsoft.com/office/drawing/2014/main" id="{EAB9D5E4-77F9-4356-ABDB-844568375D86}"/>
                </a:ext>
              </a:extLst>
            </p:cNvPr>
            <p:cNvCxnSpPr/>
            <p:nvPr/>
          </p:nvCxnSpPr>
          <p:spPr>
            <a:xfrm>
              <a:off x="4017898" y="1645831"/>
              <a:ext cx="2646218" cy="0"/>
            </a:xfrm>
            <a:prstGeom prst="line">
              <a:avLst/>
            </a:prstGeom>
            <a:ln w="19050" cap="rnd">
              <a:solidFill>
                <a:srgbClr val="0055A5"/>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41509476-4BB4-407C-8866-2359B375A0BF}"/>
                </a:ext>
              </a:extLst>
            </p:cNvPr>
            <p:cNvCxnSpPr/>
            <p:nvPr/>
          </p:nvCxnSpPr>
          <p:spPr>
            <a:xfrm>
              <a:off x="5697639" y="1645831"/>
              <a:ext cx="992452" cy="0"/>
            </a:xfrm>
            <a:prstGeom prst="line">
              <a:avLst/>
            </a:prstGeom>
            <a:ln w="19050" cap="rnd">
              <a:solidFill>
                <a:srgbClr val="97188F"/>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350ACEA9-490F-492C-AB0E-BDFD5E5A39E3}"/>
                </a:ext>
              </a:extLst>
            </p:cNvPr>
            <p:cNvCxnSpPr/>
            <p:nvPr/>
          </p:nvCxnSpPr>
          <p:spPr>
            <a:xfrm>
              <a:off x="4929962" y="1645831"/>
              <a:ext cx="946098" cy="0"/>
            </a:xfrm>
            <a:prstGeom prst="line">
              <a:avLst/>
            </a:prstGeom>
            <a:ln w="19050" cap="sq">
              <a:solidFill>
                <a:srgbClr val="A2E22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853635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lide 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8DE85-D989-4842-B932-F51CD51F2A31}"/>
              </a:ext>
            </a:extLst>
          </p:cNvPr>
          <p:cNvSpPr>
            <a:spLocks noGrp="1"/>
          </p:cNvSpPr>
          <p:nvPr>
            <p:ph type="title"/>
          </p:nvPr>
        </p:nvSpPr>
        <p:spPr>
          <a:xfrm>
            <a:off x="838200" y="425925"/>
            <a:ext cx="10515600" cy="630969"/>
          </a:xfrm>
        </p:spPr>
        <p:txBody>
          <a:bodyPr>
            <a:normAutofit/>
          </a:bodyPr>
          <a:lstStyle>
            <a:lvl1pPr>
              <a:defRPr sz="2600"/>
            </a:lvl1p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id="{AF8DA252-F1BF-47C9-86B5-66F1543FEC81}"/>
              </a:ext>
            </a:extLst>
          </p:cNvPr>
          <p:cNvSpPr>
            <a:spLocks noGrp="1"/>
          </p:cNvSpPr>
          <p:nvPr>
            <p:ph idx="1"/>
          </p:nvPr>
        </p:nvSpPr>
        <p:spPr>
          <a:xfrm>
            <a:off x="838200" y="902081"/>
            <a:ext cx="10515600" cy="4351338"/>
          </a:xfrm>
        </p:spPr>
        <p:txBody>
          <a:bodyPr/>
          <a:lstStyle>
            <a:lvl1pPr marL="0" indent="0">
              <a:buFontTx/>
              <a:buNone/>
              <a:defRPr lang="es-ES" sz="1400" kern="1200" dirty="0">
                <a:solidFill>
                  <a:srgbClr val="717274"/>
                </a:solidFill>
                <a:latin typeface="Calibri Light" panose="020F0302020204030204"/>
                <a:ea typeface="Open Sans" panose="020B0606030504020204" pitchFamily="34" charset="0"/>
                <a:cs typeface="Open Sans" panose="020B0606030504020204" pitchFamily="34" charset="0"/>
              </a:defRPr>
            </a:lvl1pPr>
          </a:lstStyle>
          <a:p>
            <a:pPr lvl="0"/>
            <a:r>
              <a:rPr lang="es-ES" dirty="0"/>
              <a:t>Editar los estilos de texto del patrón</a:t>
            </a:r>
            <a:endParaRPr lang="es-CL" dirty="0"/>
          </a:p>
        </p:txBody>
      </p:sp>
      <p:sp>
        <p:nvSpPr>
          <p:cNvPr id="4" name="Marcador de fecha 3">
            <a:extLst>
              <a:ext uri="{FF2B5EF4-FFF2-40B4-BE49-F238E27FC236}">
                <a16:creationId xmlns:a16="http://schemas.microsoft.com/office/drawing/2014/main" id="{0C44BC03-E8FD-4458-99D0-A259BBBFC67E}"/>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E2910D41-CBC2-4F7B-ABEF-2FF0DCF972E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12B2F2E4-49F9-4192-9A7C-DC7F9B722864}"/>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35822654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686">
          <p15:clr>
            <a:srgbClr val="FBAE40"/>
          </p15:clr>
        </p15:guide>
        <p15:guide id="4" orient="horz" pos="52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0508C-AC05-4FAA-A037-11A026556E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CD11102-4B7B-41B4-8487-06AEA46B6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B57D4EE-6264-4C1B-8AC6-691CB5FE978E}"/>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03AA5D2A-5783-41AA-B4AA-641CF125A7F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B4045A62-3141-43A9-9104-52CC23B1A450}"/>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1960450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2EF68-7966-421E-ADCB-D89B074AC9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20D0318-C989-4AAC-82B1-62D0B060DBA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BAA8DE3-3089-4A19-B57B-42D5F76D774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534F360-C544-4F4B-8B9A-018DFF13739A}"/>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6" name="Marcador de pie de página 5">
            <a:extLst>
              <a:ext uri="{FF2B5EF4-FFF2-40B4-BE49-F238E27FC236}">
                <a16:creationId xmlns:a16="http://schemas.microsoft.com/office/drawing/2014/main" id="{B9526388-3D94-427A-8B9C-91B89F496E30}"/>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700250EA-47EA-4F18-9201-40B8BBC1EF5E}"/>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2481009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65385-688E-431E-A221-260E4D24343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B146A2C-D301-4B15-BC87-49570866A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0A2445-49F0-4922-85C4-BAA8052534B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DE16075-9041-4549-83D4-D27A49BE0E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A63C474-9F92-4ED1-BE05-511273F2E5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1B0219D-9CED-4100-9378-8CAB72510CD7}"/>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8" name="Marcador de pie de página 7">
            <a:extLst>
              <a:ext uri="{FF2B5EF4-FFF2-40B4-BE49-F238E27FC236}">
                <a16:creationId xmlns:a16="http://schemas.microsoft.com/office/drawing/2014/main" id="{480F8313-9B02-4299-80BC-E6A93236B338}"/>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12FE5BC6-E839-4B06-8478-C42DEAF4898E}"/>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2406739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B12A7-6D12-4629-8C9D-E7B70CB0F37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0A0B687C-CEA2-49A8-9B6C-990F3785DFD5}"/>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4" name="Marcador de pie de página 3">
            <a:extLst>
              <a:ext uri="{FF2B5EF4-FFF2-40B4-BE49-F238E27FC236}">
                <a16:creationId xmlns:a16="http://schemas.microsoft.com/office/drawing/2014/main" id="{093CEE94-A3F0-4B79-860E-9C97852A011B}"/>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6A30EA09-7A68-4F41-9E66-0DFBF82E3C9C}"/>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1148671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3156E1-9246-48FB-8184-C663CC9EABD8}"/>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3" name="Marcador de pie de página 2">
            <a:extLst>
              <a:ext uri="{FF2B5EF4-FFF2-40B4-BE49-F238E27FC236}">
                <a16:creationId xmlns:a16="http://schemas.microsoft.com/office/drawing/2014/main" id="{7E220F22-7A29-4C2C-A890-356EEC58CA7F}"/>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3209ED44-D6AC-406A-8F86-644A66A60B9A}"/>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1202906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2F6A-6AE5-4380-A952-4FD6932D86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6A90D1C-EFF6-4D07-B2BC-3819EB889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2093449-3531-4DF1-AC47-C322A5F4E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A7CD9DA-A307-4ACE-9CEC-0FA13781FD95}"/>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6" name="Marcador de pie de página 5">
            <a:extLst>
              <a:ext uri="{FF2B5EF4-FFF2-40B4-BE49-F238E27FC236}">
                <a16:creationId xmlns:a16="http://schemas.microsoft.com/office/drawing/2014/main" id="{D49243C9-A8E3-400E-84E3-59547C7CCFE3}"/>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F1B3FA0F-8955-4DDA-B3D1-5F8C03CF3268}"/>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286904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OLO TEXTO Y FOND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11" name="Marcador de contenido 2"/>
          <p:cNvSpPr>
            <a:spLocks noGrp="1"/>
          </p:cNvSpPr>
          <p:nvPr>
            <p:ph idx="10" hasCustomPrompt="1"/>
          </p:nvPr>
        </p:nvSpPr>
        <p:spPr>
          <a:xfrm>
            <a:off x="1147703" y="1659966"/>
            <a:ext cx="9407405" cy="4525963"/>
          </a:xfrm>
        </p:spPr>
        <p:txBody>
          <a:bodyPr/>
          <a:lstStyle>
            <a:lvl1pPr marL="342900" indent="-342900">
              <a:buClr>
                <a:srgbClr val="0F4EA5"/>
              </a:buClr>
              <a:buSzPct val="90000"/>
              <a:buFont typeface="Lucida Grande"/>
              <a:buChar char="❯"/>
              <a:defRPr sz="1800" baseline="0">
                <a:solidFill>
                  <a:schemeClr val="tx1">
                    <a:lumMod val="75000"/>
                    <a:lumOff val="25000"/>
                  </a:schemeClr>
                </a:solidFill>
                <a:latin typeface="Calibri"/>
                <a:cs typeface="Calibri"/>
              </a:defRPr>
            </a:lvl1pPr>
            <a:lvl2pPr marL="742950" indent="-285750">
              <a:buClr>
                <a:srgbClr val="9E009E"/>
              </a:buClr>
              <a:buFont typeface="Arial"/>
              <a:buChar char="＞"/>
              <a:defRPr sz="1400">
                <a:solidFill>
                  <a:schemeClr val="tx1">
                    <a:lumMod val="75000"/>
                    <a:lumOff val="25000"/>
                  </a:schemeClr>
                </a:solidFill>
                <a:latin typeface="Calibri"/>
                <a:cs typeface="Calibri"/>
              </a:defRPr>
            </a:lvl2pPr>
            <a:lvl3pPr marL="1143000" indent="-228600">
              <a:buClr>
                <a:schemeClr val="tx2"/>
              </a:buClr>
              <a:buFont typeface="Wingdings" charset="2"/>
              <a:buChar char="❯"/>
              <a:defRPr sz="1600">
                <a:latin typeface="Arial"/>
                <a:cs typeface="Arial"/>
              </a:defRPr>
            </a:lvl3pPr>
            <a:lvl4pPr>
              <a:defRPr sz="1400">
                <a:solidFill>
                  <a:schemeClr val="tx1">
                    <a:lumMod val="75000"/>
                    <a:lumOff val="25000"/>
                  </a:schemeClr>
                </a:solidFill>
                <a:latin typeface="Calibri"/>
                <a:cs typeface="Calibri"/>
              </a:defRPr>
            </a:lvl4pPr>
            <a:lvl5pPr>
              <a:defRPr sz="1400">
                <a:solidFill>
                  <a:schemeClr val="tx1">
                    <a:lumMod val="75000"/>
                    <a:lumOff val="25000"/>
                  </a:schemeClr>
                </a:solidFill>
                <a:latin typeface="Calibri"/>
                <a:cs typeface="Calibri"/>
              </a:defRPr>
            </a:lvl5pPr>
          </a:lstStyle>
          <a:p>
            <a:pPr lvl="0"/>
            <a:r>
              <a:rPr lang="es-ES" sz="1400" dirty="0"/>
              <a:t>T	</a:t>
            </a:r>
            <a:r>
              <a:rPr lang="es-ES" sz="1400" dirty="0" err="1"/>
              <a:t>exto</a:t>
            </a:r>
            <a:r>
              <a:rPr lang="es-ES" sz="1400" dirty="0"/>
              <a:t> primer nivel</a:t>
            </a:r>
          </a:p>
          <a:p>
            <a:pPr lvl="1"/>
            <a:r>
              <a:rPr lang="es-ES_tradnl" dirty="0"/>
              <a:t>Tercer nivel</a:t>
            </a:r>
          </a:p>
          <a:p>
            <a:pPr lvl="3"/>
            <a:r>
              <a:rPr lang="es-ES_tradnl" dirty="0"/>
              <a:t>Cuarto nivel</a:t>
            </a:r>
          </a:p>
          <a:p>
            <a:pPr lvl="4"/>
            <a:r>
              <a:rPr lang="es-ES_tradnl" dirty="0"/>
              <a:t>Quinto nivel</a:t>
            </a:r>
            <a:endParaRPr lang="es-CL" dirty="0"/>
          </a:p>
        </p:txBody>
      </p:sp>
      <p:sp>
        <p:nvSpPr>
          <p:cNvPr id="2" name="Título 1"/>
          <p:cNvSpPr>
            <a:spLocks noGrp="1"/>
          </p:cNvSpPr>
          <p:nvPr>
            <p:ph type="title" hasCustomPrompt="1"/>
          </p:nvPr>
        </p:nvSpPr>
        <p:spPr>
          <a:xfrm>
            <a:off x="1147703" y="274638"/>
            <a:ext cx="9407407" cy="1143000"/>
          </a:xfrm>
        </p:spPr>
        <p:txBody>
          <a:bodyPr>
            <a:normAutofit/>
          </a:bodyPr>
          <a:lstStyle>
            <a:lvl1pPr marL="0" algn="l" defTabSz="457200" rtl="0" eaLnBrk="1" latinLnBrk="0" hangingPunct="1">
              <a:spcBef>
                <a:spcPct val="0"/>
              </a:spcBef>
              <a:buNone/>
              <a:defRPr lang="es-CL" sz="2800" b="1" kern="1200" baseline="0" dirty="0">
                <a:solidFill>
                  <a:schemeClr val="tx2"/>
                </a:solidFill>
                <a:latin typeface="Calibri"/>
                <a:ea typeface="+mj-ea"/>
                <a:cs typeface="Calibri"/>
              </a:defRPr>
            </a:lvl1pPr>
          </a:lstStyle>
          <a:p>
            <a:r>
              <a:rPr lang="es-ES_tradnl" dirty="0"/>
              <a:t>Titulo del </a:t>
            </a:r>
            <a:r>
              <a:rPr lang="es-ES_tradnl" dirty="0" err="1"/>
              <a:t>slide</a:t>
            </a:r>
            <a:endParaRPr lang="es-CL" dirty="0"/>
          </a:p>
        </p:txBody>
      </p:sp>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3328439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5A95F-9E10-41C0-A09B-B5F77D204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C30C199-442B-45D2-84B0-10E9BCCBD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E398E4A4-9799-4E7A-92EF-CC70E8004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2BD3D3C-65D3-4BA3-91D2-EB013771B2F0}"/>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6" name="Marcador de pie de página 5">
            <a:extLst>
              <a:ext uri="{FF2B5EF4-FFF2-40B4-BE49-F238E27FC236}">
                <a16:creationId xmlns:a16="http://schemas.microsoft.com/office/drawing/2014/main" id="{71E43CFB-F7CB-48AB-A4B6-4702AF165F96}"/>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4EC8CAAA-4CA0-4F0A-8735-183AF8355A40}"/>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15010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410BE-4874-4686-AEE5-0FBF7EE4737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B83050-823E-47EB-8CDE-E7D12E06DEE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5918DAF-B29B-417B-A7DD-9441594A1CD5}"/>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A2977413-005B-4267-9FF6-141D574B9104}"/>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C263D1B-757D-4778-B379-34607EA4A4C3}"/>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3778343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993FC8-CE7C-4A03-8B5F-6E92C4A21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1AC1984-D11C-4F20-BC36-B4F6948F39D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203DF5C-C7A8-484C-9084-54685636874A}"/>
              </a:ext>
            </a:extLst>
          </p:cNvPr>
          <p:cNvSpPr>
            <a:spLocks noGrp="1"/>
          </p:cNvSpPr>
          <p:nvPr>
            <p:ph type="dt" sz="half" idx="10"/>
          </p:nvPr>
        </p:nvSpPr>
        <p:spPr/>
        <p:txBody>
          <a:body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787E6E23-C4F9-46C0-9877-C7EF7849126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AF1A0A98-9327-4701-A9BA-C5A4AF8D4341}"/>
              </a:ext>
            </a:extLst>
          </p:cNvPr>
          <p:cNvSpPr>
            <a:spLocks noGrp="1"/>
          </p:cNvSpPr>
          <p:nvPr>
            <p:ph type="sldNum" sz="quarter" idx="12"/>
          </p:nvPr>
        </p:nvSpPr>
        <p:spPr/>
        <p:txBody>
          <a:bodyPr/>
          <a:lstStyle/>
          <a:p>
            <a:fld id="{C210F467-BA68-4A1A-9D37-6A6AAF0447E2}" type="slidenum">
              <a:rPr lang="es-CL" smtClean="0"/>
              <a:t>‹Nº›</a:t>
            </a:fld>
            <a:endParaRPr lang="es-CL" dirty="0"/>
          </a:p>
        </p:txBody>
      </p:sp>
    </p:spTree>
    <p:extLst>
      <p:ext uri="{BB962C8B-B14F-4D97-AF65-F5344CB8AC3E}">
        <p14:creationId xmlns:p14="http://schemas.microsoft.com/office/powerpoint/2010/main" val="4198068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F35390AD-2325-E945-83E5-7C85FC616D80}" type="slidenum">
              <a:rPr lang="es-CL" smtClean="0"/>
              <a:t>‹Nº›</a:t>
            </a:fld>
            <a:endParaRPr lang="es-CL" dirty="0"/>
          </a:p>
        </p:txBody>
      </p:sp>
    </p:spTree>
    <p:extLst>
      <p:ext uri="{BB962C8B-B14F-4D97-AF65-F5344CB8AC3E}">
        <p14:creationId xmlns:p14="http://schemas.microsoft.com/office/powerpoint/2010/main" val="1645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OLO TEXTO Y FOND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37405"/>
          </a:xfrm>
          <a:prstGeom prst="rect">
            <a:avLst/>
          </a:prstGeom>
        </p:spPr>
      </p:pic>
      <p:sp>
        <p:nvSpPr>
          <p:cNvPr id="11" name="Marcador de contenido 2"/>
          <p:cNvSpPr>
            <a:spLocks noGrp="1"/>
          </p:cNvSpPr>
          <p:nvPr>
            <p:ph idx="10" hasCustomPrompt="1"/>
          </p:nvPr>
        </p:nvSpPr>
        <p:spPr>
          <a:xfrm>
            <a:off x="1147704" y="1659968"/>
            <a:ext cx="9407405" cy="4525963"/>
          </a:xfrm>
        </p:spPr>
        <p:txBody>
          <a:bodyPr/>
          <a:lstStyle>
            <a:lvl1pPr marL="342900" indent="-342900">
              <a:buClr>
                <a:srgbClr val="0F4EA5"/>
              </a:buClr>
              <a:buSzPct val="90000"/>
              <a:buFont typeface="Lucida Grande"/>
              <a:buChar char="❯"/>
              <a:defRPr sz="1800" baseline="0">
                <a:solidFill>
                  <a:schemeClr val="tx1">
                    <a:lumMod val="75000"/>
                    <a:lumOff val="25000"/>
                  </a:schemeClr>
                </a:solidFill>
                <a:latin typeface="Calibri"/>
                <a:cs typeface="Calibri"/>
              </a:defRPr>
            </a:lvl1pPr>
            <a:lvl2pPr marL="742950" indent="-285750">
              <a:buClr>
                <a:srgbClr val="9E009E"/>
              </a:buClr>
              <a:buFont typeface="Arial"/>
              <a:buChar char="＞"/>
              <a:defRPr sz="1400">
                <a:solidFill>
                  <a:schemeClr val="tx1">
                    <a:lumMod val="75000"/>
                    <a:lumOff val="25000"/>
                  </a:schemeClr>
                </a:solidFill>
                <a:latin typeface="Calibri"/>
                <a:cs typeface="Calibri"/>
              </a:defRPr>
            </a:lvl2pPr>
            <a:lvl3pPr marL="1143000" indent="-228600">
              <a:buClr>
                <a:schemeClr val="tx2"/>
              </a:buClr>
              <a:buFont typeface="Wingdings" charset="2"/>
              <a:buChar char="❯"/>
              <a:defRPr sz="1600">
                <a:latin typeface="Arial"/>
                <a:cs typeface="Arial"/>
              </a:defRPr>
            </a:lvl3pPr>
            <a:lvl4pPr>
              <a:defRPr sz="1400">
                <a:solidFill>
                  <a:schemeClr val="tx1">
                    <a:lumMod val="75000"/>
                    <a:lumOff val="25000"/>
                  </a:schemeClr>
                </a:solidFill>
                <a:latin typeface="Calibri"/>
                <a:cs typeface="Calibri"/>
              </a:defRPr>
            </a:lvl4pPr>
            <a:lvl5pPr>
              <a:defRPr sz="1400">
                <a:solidFill>
                  <a:schemeClr val="tx1">
                    <a:lumMod val="75000"/>
                    <a:lumOff val="25000"/>
                  </a:schemeClr>
                </a:solidFill>
                <a:latin typeface="Calibri"/>
                <a:cs typeface="Calibri"/>
              </a:defRPr>
            </a:lvl5pPr>
          </a:lstStyle>
          <a:p>
            <a:pPr lvl="0"/>
            <a:r>
              <a:rPr lang="es-ES" sz="1400" dirty="0"/>
              <a:t>T	</a:t>
            </a:r>
            <a:r>
              <a:rPr lang="es-ES" sz="1400" dirty="0" err="1"/>
              <a:t>exto</a:t>
            </a:r>
            <a:r>
              <a:rPr lang="es-ES" sz="1400" dirty="0"/>
              <a:t> primer nivel</a:t>
            </a:r>
          </a:p>
          <a:p>
            <a:pPr lvl="1"/>
            <a:r>
              <a:rPr lang="es-ES_tradnl" dirty="0"/>
              <a:t>Tercer nivel</a:t>
            </a:r>
          </a:p>
          <a:p>
            <a:pPr lvl="3"/>
            <a:r>
              <a:rPr lang="es-ES_tradnl" dirty="0"/>
              <a:t>Cuarto nivel</a:t>
            </a:r>
          </a:p>
          <a:p>
            <a:pPr lvl="4"/>
            <a:r>
              <a:rPr lang="es-ES_tradnl" dirty="0"/>
              <a:t>Quinto nivel</a:t>
            </a:r>
            <a:endParaRPr lang="es-CL" dirty="0"/>
          </a:p>
        </p:txBody>
      </p:sp>
      <p:sp>
        <p:nvSpPr>
          <p:cNvPr id="2" name="Título 1"/>
          <p:cNvSpPr>
            <a:spLocks noGrp="1"/>
          </p:cNvSpPr>
          <p:nvPr>
            <p:ph type="title" hasCustomPrompt="1"/>
          </p:nvPr>
        </p:nvSpPr>
        <p:spPr>
          <a:xfrm>
            <a:off x="1147705" y="274638"/>
            <a:ext cx="9407407" cy="1143000"/>
          </a:xfrm>
        </p:spPr>
        <p:txBody>
          <a:bodyPr>
            <a:normAutofit/>
          </a:bodyPr>
          <a:lstStyle>
            <a:lvl1pPr marL="0" algn="l" defTabSz="457200" rtl="0" eaLnBrk="1" latinLnBrk="0" hangingPunct="1">
              <a:spcBef>
                <a:spcPct val="0"/>
              </a:spcBef>
              <a:buNone/>
              <a:defRPr lang="es-CL" sz="2800" b="1" kern="1200" baseline="0" dirty="0">
                <a:solidFill>
                  <a:schemeClr val="tx2"/>
                </a:solidFill>
                <a:latin typeface="Calibri"/>
                <a:ea typeface="+mj-ea"/>
                <a:cs typeface="Calibri"/>
              </a:defRPr>
            </a:lvl1pPr>
          </a:lstStyle>
          <a:p>
            <a:r>
              <a:rPr lang="es-ES_tradnl" dirty="0"/>
              <a:t>Titulo del </a:t>
            </a:r>
            <a:r>
              <a:rPr lang="es-ES_tradnl" dirty="0" err="1"/>
              <a:t>slide</a:t>
            </a:r>
            <a:endParaRPr lang="es-CL" dirty="0"/>
          </a:p>
        </p:txBody>
      </p:sp>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
        <p:nvSpPr>
          <p:cNvPr id="6" name="Marcador de fecha 5"/>
          <p:cNvSpPr>
            <a:spLocks noGrp="1"/>
          </p:cNvSpPr>
          <p:nvPr>
            <p:ph type="dt" sz="half" idx="11"/>
          </p:nvPr>
        </p:nvSpPr>
        <p:spPr/>
        <p:txBody>
          <a:bodyPr/>
          <a:lstStyle/>
          <a:p>
            <a:endParaRPr lang="es-CL" dirty="0"/>
          </a:p>
        </p:txBody>
      </p:sp>
      <p:sp>
        <p:nvSpPr>
          <p:cNvPr id="10" name="Marcador de pie de página 9"/>
          <p:cNvSpPr>
            <a:spLocks noGrp="1"/>
          </p:cNvSpPr>
          <p:nvPr>
            <p:ph type="ftr" sz="quarter" idx="12"/>
          </p:nvPr>
        </p:nvSpPr>
        <p:spPr/>
        <p:txBody>
          <a:bodyPr/>
          <a:lstStyle/>
          <a:p>
            <a:endParaRPr lang="es-CL" dirty="0"/>
          </a:p>
        </p:txBody>
      </p:sp>
      <p:sp>
        <p:nvSpPr>
          <p:cNvPr id="12" name="Marcador de número de diapositiva 11"/>
          <p:cNvSpPr>
            <a:spLocks noGrp="1"/>
          </p:cNvSpPr>
          <p:nvPr>
            <p:ph type="sldNum" sz="quarter" idx="13"/>
          </p:nvPr>
        </p:nvSpPr>
        <p:spPr>
          <a:xfrm>
            <a:off x="9347200" y="6545265"/>
            <a:ext cx="2844800" cy="365125"/>
          </a:xfrm>
        </p:spPr>
        <p:txBody>
          <a:bodyPr/>
          <a:lstStyle/>
          <a:p>
            <a:fld id="{F35390AD-2325-E945-83E5-7C85FC616D80}" type="slidenum">
              <a:rPr lang="es-CL" smtClean="0"/>
              <a:t>‹Nº›</a:t>
            </a:fld>
            <a:endParaRPr lang="es-CL" dirty="0"/>
          </a:p>
        </p:txBody>
      </p:sp>
    </p:spTree>
    <p:extLst>
      <p:ext uri="{BB962C8B-B14F-4D97-AF65-F5344CB8AC3E}">
        <p14:creationId xmlns:p14="http://schemas.microsoft.com/office/powerpoint/2010/main" val="3688580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slusion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726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pítulos ">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0C94B9B-C8CD-468A-81D6-A83C025B597C}"/>
              </a:ext>
            </a:extLst>
          </p:cNvPr>
          <p:cNvSpPr/>
          <p:nvPr userDrawn="1"/>
        </p:nvSpPr>
        <p:spPr>
          <a:xfrm>
            <a:off x="0" y="0"/>
            <a:ext cx="12192000" cy="6858000"/>
          </a:xfrm>
          <a:prstGeom prst="rect">
            <a:avLst/>
          </a:prstGeom>
          <a:solidFill>
            <a:srgbClr val="2332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dirty="0">
              <a:solidFill>
                <a:prstClr val="white"/>
              </a:solidFill>
            </a:endParaRPr>
          </a:p>
        </p:txBody>
      </p:sp>
      <p:grpSp>
        <p:nvGrpSpPr>
          <p:cNvPr id="4" name="Grupo 13">
            <a:extLst>
              <a:ext uri="{FF2B5EF4-FFF2-40B4-BE49-F238E27FC236}">
                <a16:creationId xmlns:a16="http://schemas.microsoft.com/office/drawing/2014/main" id="{E8CF025F-C20A-440B-A988-E16E983ACD5E}"/>
              </a:ext>
            </a:extLst>
          </p:cNvPr>
          <p:cNvGrpSpPr>
            <a:grpSpLocks/>
          </p:cNvGrpSpPr>
          <p:nvPr userDrawn="1"/>
        </p:nvGrpSpPr>
        <p:grpSpPr bwMode="auto">
          <a:xfrm>
            <a:off x="8248650" y="3429000"/>
            <a:ext cx="1835150" cy="354013"/>
            <a:chOff x="4017898" y="1645831"/>
            <a:chExt cx="2672193" cy="0"/>
          </a:xfrm>
        </p:grpSpPr>
        <p:cxnSp>
          <p:nvCxnSpPr>
            <p:cNvPr id="5" name="Conector recto 4">
              <a:extLst>
                <a:ext uri="{FF2B5EF4-FFF2-40B4-BE49-F238E27FC236}">
                  <a16:creationId xmlns:a16="http://schemas.microsoft.com/office/drawing/2014/main" id="{277BEA1B-B5F9-4005-9254-A5018A5A8C44}"/>
                </a:ext>
              </a:extLst>
            </p:cNvPr>
            <p:cNvCxnSpPr/>
            <p:nvPr/>
          </p:nvCxnSpPr>
          <p:spPr>
            <a:xfrm>
              <a:off x="4017898" y="1645831"/>
              <a:ext cx="2646766" cy="0"/>
            </a:xfrm>
            <a:prstGeom prst="line">
              <a:avLst/>
            </a:prstGeom>
            <a:ln w="19050" cap="rnd">
              <a:solidFill>
                <a:srgbClr val="0055A5"/>
              </a:solidFill>
            </a:ln>
            <a:effectLst/>
          </p:spPr>
          <p:style>
            <a:lnRef idx="2">
              <a:schemeClr val="accent1"/>
            </a:lnRef>
            <a:fillRef idx="0">
              <a:schemeClr val="accent1"/>
            </a:fillRef>
            <a:effectRef idx="1">
              <a:schemeClr val="accent1"/>
            </a:effectRef>
            <a:fontRef idx="minor">
              <a:schemeClr val="tx1"/>
            </a:fontRef>
          </p:style>
        </p:cxnSp>
        <p:cxnSp>
          <p:nvCxnSpPr>
            <p:cNvPr id="6" name="Conector recto 5">
              <a:extLst>
                <a:ext uri="{FF2B5EF4-FFF2-40B4-BE49-F238E27FC236}">
                  <a16:creationId xmlns:a16="http://schemas.microsoft.com/office/drawing/2014/main" id="{0CA90376-5149-477E-BDC7-417514A848A0}"/>
                </a:ext>
              </a:extLst>
            </p:cNvPr>
            <p:cNvCxnSpPr/>
            <p:nvPr/>
          </p:nvCxnSpPr>
          <p:spPr>
            <a:xfrm>
              <a:off x="5698421" y="1645831"/>
              <a:ext cx="991670" cy="0"/>
            </a:xfrm>
            <a:prstGeom prst="line">
              <a:avLst/>
            </a:prstGeom>
            <a:ln w="19050" cap="rnd">
              <a:solidFill>
                <a:srgbClr val="97188F"/>
              </a:solidFill>
            </a:ln>
            <a:effectLst/>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59BF7735-920E-41B1-9E67-2E1CCCA71167}"/>
                </a:ext>
              </a:extLst>
            </p:cNvPr>
            <p:cNvCxnSpPr/>
            <p:nvPr/>
          </p:nvCxnSpPr>
          <p:spPr>
            <a:xfrm>
              <a:off x="4930975" y="1645831"/>
              <a:ext cx="945438" cy="0"/>
            </a:xfrm>
            <a:prstGeom prst="line">
              <a:avLst/>
            </a:prstGeom>
            <a:ln w="19050" cap="sq">
              <a:solidFill>
                <a:srgbClr val="A2E22B"/>
              </a:solidFill>
            </a:ln>
            <a:effectLst/>
          </p:spPr>
          <p:style>
            <a:lnRef idx="2">
              <a:schemeClr val="accent1"/>
            </a:lnRef>
            <a:fillRef idx="0">
              <a:schemeClr val="accent1"/>
            </a:fillRef>
            <a:effectRef idx="1">
              <a:schemeClr val="accent1"/>
            </a:effectRef>
            <a:fontRef idx="minor">
              <a:schemeClr val="tx1"/>
            </a:fontRef>
          </p:style>
        </p:cxnSp>
      </p:grpSp>
      <p:sp>
        <p:nvSpPr>
          <p:cNvPr id="2" name="Título 1">
            <a:extLst>
              <a:ext uri="{FF2B5EF4-FFF2-40B4-BE49-F238E27FC236}">
                <a16:creationId xmlns:a16="http://schemas.microsoft.com/office/drawing/2014/main" id="{87FD6A0D-6F0B-41E1-9FBA-3235CF743E12}"/>
              </a:ext>
            </a:extLst>
          </p:cNvPr>
          <p:cNvSpPr>
            <a:spLocks noGrp="1"/>
          </p:cNvSpPr>
          <p:nvPr>
            <p:ph type="ctrTitle"/>
          </p:nvPr>
        </p:nvSpPr>
        <p:spPr>
          <a:xfrm>
            <a:off x="1039368" y="1032256"/>
            <a:ext cx="9144000" cy="2387600"/>
          </a:xfrm>
        </p:spPr>
        <p:txBody>
          <a:bodyPr anchor="b">
            <a:normAutofit/>
          </a:bodyPr>
          <a:lstStyle>
            <a:lvl1pPr algn="r">
              <a:defRPr sz="3600">
                <a:solidFill>
                  <a:schemeClr val="bg1"/>
                </a:solidFill>
              </a:defRPr>
            </a:lvl1pPr>
          </a:lstStyle>
          <a:p>
            <a:r>
              <a:rPr lang="es-ES" dirty="0"/>
              <a:t>Haga clic para modificar el estilo de título del patrón</a:t>
            </a:r>
            <a:endParaRPr lang="es-CL" dirty="0"/>
          </a:p>
        </p:txBody>
      </p:sp>
      <p:sp>
        <p:nvSpPr>
          <p:cNvPr id="8" name="Marcador de fecha 3">
            <a:extLst>
              <a:ext uri="{FF2B5EF4-FFF2-40B4-BE49-F238E27FC236}">
                <a16:creationId xmlns:a16="http://schemas.microsoft.com/office/drawing/2014/main" id="{9EDE8BD5-14C1-4D79-A716-0BD98D7782C7}"/>
              </a:ext>
            </a:extLst>
          </p:cNvPr>
          <p:cNvSpPr>
            <a:spLocks noGrp="1"/>
          </p:cNvSpPr>
          <p:nvPr>
            <p:ph type="dt" sz="half" idx="10"/>
          </p:nvPr>
        </p:nvSpPr>
        <p:spPr/>
        <p:txBody>
          <a:bodyPr/>
          <a:lstStyle>
            <a:lvl1pPr>
              <a:defRPr/>
            </a:lvl1pPr>
          </a:lstStyle>
          <a:p>
            <a:pPr>
              <a:defRPr/>
            </a:pPr>
            <a:fld id="{FB0942DE-E37D-43D7-A7A0-B5E85BE6A123}" type="datetimeFigureOut">
              <a:rPr lang="es-CL"/>
              <a:pPr>
                <a:defRPr/>
              </a:pPr>
              <a:t>22-02-2021</a:t>
            </a:fld>
            <a:endParaRPr lang="es-CL" dirty="0"/>
          </a:p>
        </p:txBody>
      </p:sp>
      <p:sp>
        <p:nvSpPr>
          <p:cNvPr id="9" name="Marcador de pie de página 4">
            <a:extLst>
              <a:ext uri="{FF2B5EF4-FFF2-40B4-BE49-F238E27FC236}">
                <a16:creationId xmlns:a16="http://schemas.microsoft.com/office/drawing/2014/main" id="{1D5FDC9D-0988-4D3E-8E20-45C103E60402}"/>
              </a:ext>
            </a:extLst>
          </p:cNvPr>
          <p:cNvSpPr>
            <a:spLocks noGrp="1"/>
          </p:cNvSpPr>
          <p:nvPr>
            <p:ph type="ftr" sz="quarter" idx="11"/>
          </p:nvPr>
        </p:nvSpPr>
        <p:spPr/>
        <p:txBody>
          <a:bodyPr/>
          <a:lstStyle>
            <a:lvl1pPr>
              <a:defRPr/>
            </a:lvl1pPr>
          </a:lstStyle>
          <a:p>
            <a:pPr>
              <a:defRPr/>
            </a:pPr>
            <a:endParaRPr lang="es-CL" dirty="0"/>
          </a:p>
        </p:txBody>
      </p:sp>
      <p:sp>
        <p:nvSpPr>
          <p:cNvPr id="10" name="Marcador de número de diapositiva 5">
            <a:extLst>
              <a:ext uri="{FF2B5EF4-FFF2-40B4-BE49-F238E27FC236}">
                <a16:creationId xmlns:a16="http://schemas.microsoft.com/office/drawing/2014/main" id="{2FA3CADD-226D-4ACF-AF9B-EF5D2EAE6F82}"/>
              </a:ext>
            </a:extLst>
          </p:cNvPr>
          <p:cNvSpPr>
            <a:spLocks noGrp="1"/>
          </p:cNvSpPr>
          <p:nvPr>
            <p:ph type="sldNum" sz="quarter" idx="12"/>
          </p:nvPr>
        </p:nvSpPr>
        <p:spPr/>
        <p:txBody>
          <a:bodyPr/>
          <a:lstStyle>
            <a:lvl1pPr>
              <a:defRPr/>
            </a:lvl1pPr>
          </a:lstStyle>
          <a:p>
            <a:pPr>
              <a:defRPr/>
            </a:pPr>
            <a:fld id="{FE2D0BCF-7A8B-4903-9D98-9B36B25C3067}" type="slidenum">
              <a:rPr lang="es-CL"/>
              <a:pPr>
                <a:defRPr/>
              </a:pPr>
              <a:t>‹Nº›</a:t>
            </a:fld>
            <a:endParaRPr lang="es-CL" dirty="0"/>
          </a:p>
        </p:txBody>
      </p:sp>
    </p:spTree>
    <p:extLst>
      <p:ext uri="{BB962C8B-B14F-4D97-AF65-F5344CB8AC3E}">
        <p14:creationId xmlns:p14="http://schemas.microsoft.com/office/powerpoint/2010/main" val="4033811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lide 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8DE85-D989-4842-B932-F51CD51F2A31}"/>
              </a:ext>
            </a:extLst>
          </p:cNvPr>
          <p:cNvSpPr>
            <a:spLocks noGrp="1"/>
          </p:cNvSpPr>
          <p:nvPr>
            <p:ph type="title"/>
          </p:nvPr>
        </p:nvSpPr>
        <p:spPr>
          <a:xfrm>
            <a:off x="838200" y="425925"/>
            <a:ext cx="10515600" cy="630969"/>
          </a:xfrm>
        </p:spPr>
        <p:txBody>
          <a:bodyPr>
            <a:normAutofit/>
          </a:bodyPr>
          <a:lstStyle>
            <a:lvl1pPr>
              <a:defRPr sz="2600"/>
            </a:lvl1p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id="{AF8DA252-F1BF-47C9-86B5-66F1543FEC81}"/>
              </a:ext>
            </a:extLst>
          </p:cNvPr>
          <p:cNvSpPr>
            <a:spLocks noGrp="1"/>
          </p:cNvSpPr>
          <p:nvPr>
            <p:ph idx="1"/>
          </p:nvPr>
        </p:nvSpPr>
        <p:spPr>
          <a:xfrm>
            <a:off x="838200" y="902081"/>
            <a:ext cx="10515600" cy="4351338"/>
          </a:xfrm>
        </p:spPr>
        <p:txBody>
          <a:bodyPr/>
          <a:lstStyle>
            <a:lvl1pPr marL="0" indent="0">
              <a:buFontTx/>
              <a:buNone/>
              <a:defRPr lang="es-ES" sz="1400" kern="1200" dirty="0">
                <a:solidFill>
                  <a:srgbClr val="717274"/>
                </a:solidFill>
                <a:latin typeface="Calibri Light" panose="020F0302020204030204"/>
                <a:ea typeface="Open Sans" panose="020B0606030504020204" pitchFamily="34" charset="0"/>
                <a:cs typeface="Open Sans" panose="020B0606030504020204" pitchFamily="34" charset="0"/>
              </a:defRPr>
            </a:lvl1pPr>
          </a:lstStyle>
          <a:p>
            <a:pPr lvl="0"/>
            <a:r>
              <a:rPr lang="es-ES" dirty="0"/>
              <a:t>Editar los estilos de texto del patrón</a:t>
            </a:r>
            <a:endParaRPr lang="es-CL" dirty="0"/>
          </a:p>
        </p:txBody>
      </p:sp>
      <p:sp>
        <p:nvSpPr>
          <p:cNvPr id="4" name="Marcador de fecha 3">
            <a:extLst>
              <a:ext uri="{FF2B5EF4-FFF2-40B4-BE49-F238E27FC236}">
                <a16:creationId xmlns:a16="http://schemas.microsoft.com/office/drawing/2014/main" id="{548BC6D3-688D-4F26-91A3-F35300C1257D}"/>
              </a:ext>
            </a:extLst>
          </p:cNvPr>
          <p:cNvSpPr>
            <a:spLocks noGrp="1"/>
          </p:cNvSpPr>
          <p:nvPr>
            <p:ph type="dt" sz="half" idx="10"/>
          </p:nvPr>
        </p:nvSpPr>
        <p:spPr/>
        <p:txBody>
          <a:bodyPr/>
          <a:lstStyle>
            <a:lvl1pPr>
              <a:defRPr/>
            </a:lvl1pPr>
          </a:lstStyle>
          <a:p>
            <a:pPr>
              <a:defRPr/>
            </a:pPr>
            <a:fld id="{6180C7E1-F79D-41FA-A0B7-40A846F56519}" type="datetimeFigureOut">
              <a:rPr lang="es-CL"/>
              <a:pPr>
                <a:defRPr/>
              </a:pPr>
              <a:t>22-02-2021</a:t>
            </a:fld>
            <a:endParaRPr lang="es-CL" dirty="0"/>
          </a:p>
        </p:txBody>
      </p:sp>
      <p:sp>
        <p:nvSpPr>
          <p:cNvPr id="5" name="Marcador de pie de página 4">
            <a:extLst>
              <a:ext uri="{FF2B5EF4-FFF2-40B4-BE49-F238E27FC236}">
                <a16:creationId xmlns:a16="http://schemas.microsoft.com/office/drawing/2014/main" id="{35292A54-93AF-49CC-A87B-8093CA6B33ED}"/>
              </a:ext>
            </a:extLst>
          </p:cNvPr>
          <p:cNvSpPr>
            <a:spLocks noGrp="1"/>
          </p:cNvSpPr>
          <p:nvPr>
            <p:ph type="ftr" sz="quarter" idx="11"/>
          </p:nvPr>
        </p:nvSpPr>
        <p:spPr/>
        <p:txBody>
          <a:bodyPr/>
          <a:lstStyle>
            <a:lvl1pPr>
              <a:defRPr/>
            </a:lvl1pPr>
          </a:lstStyle>
          <a:p>
            <a:pPr>
              <a:defRPr/>
            </a:pPr>
            <a:endParaRPr lang="es-CL" dirty="0"/>
          </a:p>
        </p:txBody>
      </p:sp>
      <p:sp>
        <p:nvSpPr>
          <p:cNvPr id="6" name="Marcador de número de diapositiva 5">
            <a:extLst>
              <a:ext uri="{FF2B5EF4-FFF2-40B4-BE49-F238E27FC236}">
                <a16:creationId xmlns:a16="http://schemas.microsoft.com/office/drawing/2014/main" id="{A40AC177-8B26-43B0-8935-9CA54F933B7D}"/>
              </a:ext>
            </a:extLst>
          </p:cNvPr>
          <p:cNvSpPr>
            <a:spLocks noGrp="1"/>
          </p:cNvSpPr>
          <p:nvPr>
            <p:ph type="sldNum" sz="quarter" idx="12"/>
          </p:nvPr>
        </p:nvSpPr>
        <p:spPr/>
        <p:txBody>
          <a:bodyPr/>
          <a:lstStyle>
            <a:lvl1pPr>
              <a:defRPr/>
            </a:lvl1pPr>
          </a:lstStyle>
          <a:p>
            <a:pPr>
              <a:defRPr/>
            </a:pPr>
            <a:fld id="{8DBFC0EB-7EB2-425E-A6C4-7BC95F80BE21}" type="slidenum">
              <a:rPr lang="es-CL"/>
              <a:pPr>
                <a:defRPr/>
              </a:pPr>
              <a:t>‹Nº›</a:t>
            </a:fld>
            <a:endParaRPr lang="es-CL" dirty="0"/>
          </a:p>
        </p:txBody>
      </p:sp>
    </p:spTree>
    <p:extLst>
      <p:ext uri="{BB962C8B-B14F-4D97-AF65-F5344CB8AC3E}">
        <p14:creationId xmlns:p14="http://schemas.microsoft.com/office/powerpoint/2010/main" val="1042507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0508C-AC05-4FAA-A037-11A026556E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CD11102-4B7B-41B4-8487-06AEA46B6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A85BC04-6FA7-44DA-B7FE-2BF95D27A02F}"/>
              </a:ext>
            </a:extLst>
          </p:cNvPr>
          <p:cNvSpPr>
            <a:spLocks noGrp="1"/>
          </p:cNvSpPr>
          <p:nvPr>
            <p:ph type="dt" sz="half" idx="10"/>
          </p:nvPr>
        </p:nvSpPr>
        <p:spPr/>
        <p:txBody>
          <a:bodyPr/>
          <a:lstStyle>
            <a:lvl1pPr>
              <a:defRPr/>
            </a:lvl1pPr>
          </a:lstStyle>
          <a:p>
            <a:pPr>
              <a:defRPr/>
            </a:pPr>
            <a:fld id="{CA420F39-08D2-4B55-9256-7CF5B54C9C9E}" type="datetimeFigureOut">
              <a:rPr lang="es-CL"/>
              <a:pPr>
                <a:defRPr/>
              </a:pPr>
              <a:t>22-02-2021</a:t>
            </a:fld>
            <a:endParaRPr lang="es-CL" dirty="0"/>
          </a:p>
        </p:txBody>
      </p:sp>
      <p:sp>
        <p:nvSpPr>
          <p:cNvPr id="5" name="Marcador de pie de página 4">
            <a:extLst>
              <a:ext uri="{FF2B5EF4-FFF2-40B4-BE49-F238E27FC236}">
                <a16:creationId xmlns:a16="http://schemas.microsoft.com/office/drawing/2014/main" id="{CFEA2D88-87A0-447B-97A2-16D63532D037}"/>
              </a:ext>
            </a:extLst>
          </p:cNvPr>
          <p:cNvSpPr>
            <a:spLocks noGrp="1"/>
          </p:cNvSpPr>
          <p:nvPr>
            <p:ph type="ftr" sz="quarter" idx="11"/>
          </p:nvPr>
        </p:nvSpPr>
        <p:spPr/>
        <p:txBody>
          <a:bodyPr/>
          <a:lstStyle>
            <a:lvl1pPr>
              <a:defRPr/>
            </a:lvl1pPr>
          </a:lstStyle>
          <a:p>
            <a:pPr>
              <a:defRPr/>
            </a:pPr>
            <a:endParaRPr lang="es-CL" dirty="0"/>
          </a:p>
        </p:txBody>
      </p:sp>
      <p:sp>
        <p:nvSpPr>
          <p:cNvPr id="6" name="Marcador de número de diapositiva 5">
            <a:extLst>
              <a:ext uri="{FF2B5EF4-FFF2-40B4-BE49-F238E27FC236}">
                <a16:creationId xmlns:a16="http://schemas.microsoft.com/office/drawing/2014/main" id="{886AA9B6-C517-4A7E-AFCF-9235613790E6}"/>
              </a:ext>
            </a:extLst>
          </p:cNvPr>
          <p:cNvSpPr>
            <a:spLocks noGrp="1"/>
          </p:cNvSpPr>
          <p:nvPr>
            <p:ph type="sldNum" sz="quarter" idx="12"/>
          </p:nvPr>
        </p:nvSpPr>
        <p:spPr/>
        <p:txBody>
          <a:bodyPr/>
          <a:lstStyle>
            <a:lvl1pPr>
              <a:defRPr/>
            </a:lvl1pPr>
          </a:lstStyle>
          <a:p>
            <a:pPr>
              <a:defRPr/>
            </a:pPr>
            <a:fld id="{05C31EEE-31B8-485A-9B95-5B37B3E48D7C}" type="slidenum">
              <a:rPr lang="es-CL"/>
              <a:pPr>
                <a:defRPr/>
              </a:pPr>
              <a:t>‹Nº›</a:t>
            </a:fld>
            <a:endParaRPr lang="es-CL" dirty="0"/>
          </a:p>
        </p:txBody>
      </p:sp>
    </p:spTree>
    <p:extLst>
      <p:ext uri="{BB962C8B-B14F-4D97-AF65-F5344CB8AC3E}">
        <p14:creationId xmlns:p14="http://schemas.microsoft.com/office/powerpoint/2010/main" val="1864300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2EF68-7966-421E-ADCB-D89B074AC9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20D0318-C989-4AAC-82B1-62D0B060DBA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BAA8DE3-3089-4A19-B57B-42D5F76D774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A4DC3CBC-22CF-4F89-B3A9-89C7875CD153}"/>
              </a:ext>
            </a:extLst>
          </p:cNvPr>
          <p:cNvSpPr>
            <a:spLocks noGrp="1"/>
          </p:cNvSpPr>
          <p:nvPr>
            <p:ph type="dt" sz="half" idx="10"/>
          </p:nvPr>
        </p:nvSpPr>
        <p:spPr/>
        <p:txBody>
          <a:bodyPr/>
          <a:lstStyle>
            <a:lvl1pPr>
              <a:defRPr/>
            </a:lvl1pPr>
          </a:lstStyle>
          <a:p>
            <a:pPr>
              <a:defRPr/>
            </a:pPr>
            <a:fld id="{EEC389A4-ED4B-43B7-A4B3-3321C1D6C9C1}" type="datetimeFigureOut">
              <a:rPr lang="es-CL"/>
              <a:pPr>
                <a:defRPr/>
              </a:pPr>
              <a:t>22-02-2021</a:t>
            </a:fld>
            <a:endParaRPr lang="es-CL" dirty="0"/>
          </a:p>
        </p:txBody>
      </p:sp>
      <p:sp>
        <p:nvSpPr>
          <p:cNvPr id="6" name="Marcador de pie de página 4">
            <a:extLst>
              <a:ext uri="{FF2B5EF4-FFF2-40B4-BE49-F238E27FC236}">
                <a16:creationId xmlns:a16="http://schemas.microsoft.com/office/drawing/2014/main" id="{213A8324-6B5A-4AC0-A040-B4F4BFF1BEFB}"/>
              </a:ext>
            </a:extLst>
          </p:cNvPr>
          <p:cNvSpPr>
            <a:spLocks noGrp="1"/>
          </p:cNvSpPr>
          <p:nvPr>
            <p:ph type="ftr" sz="quarter" idx="11"/>
          </p:nvPr>
        </p:nvSpPr>
        <p:spPr/>
        <p:txBody>
          <a:bodyPr/>
          <a:lstStyle>
            <a:lvl1pPr>
              <a:defRPr/>
            </a:lvl1pPr>
          </a:lstStyle>
          <a:p>
            <a:pPr>
              <a:defRPr/>
            </a:pPr>
            <a:endParaRPr lang="es-CL" dirty="0"/>
          </a:p>
        </p:txBody>
      </p:sp>
      <p:sp>
        <p:nvSpPr>
          <p:cNvPr id="7" name="Marcador de número de diapositiva 5">
            <a:extLst>
              <a:ext uri="{FF2B5EF4-FFF2-40B4-BE49-F238E27FC236}">
                <a16:creationId xmlns:a16="http://schemas.microsoft.com/office/drawing/2014/main" id="{7083BCAF-C663-4F91-B714-5265765E4E7D}"/>
              </a:ext>
            </a:extLst>
          </p:cNvPr>
          <p:cNvSpPr>
            <a:spLocks noGrp="1"/>
          </p:cNvSpPr>
          <p:nvPr>
            <p:ph type="sldNum" sz="quarter" idx="12"/>
          </p:nvPr>
        </p:nvSpPr>
        <p:spPr/>
        <p:txBody>
          <a:bodyPr/>
          <a:lstStyle>
            <a:lvl1pPr>
              <a:defRPr/>
            </a:lvl1pPr>
          </a:lstStyle>
          <a:p>
            <a:pPr>
              <a:defRPr/>
            </a:pPr>
            <a:fld id="{17719BAE-32C3-4709-A5D8-0CFD45E6DF2F}" type="slidenum">
              <a:rPr lang="es-CL"/>
              <a:pPr>
                <a:defRPr/>
              </a:pPr>
              <a:t>‹Nº›</a:t>
            </a:fld>
            <a:endParaRPr lang="es-CL" dirty="0"/>
          </a:p>
        </p:txBody>
      </p:sp>
    </p:spTree>
    <p:extLst>
      <p:ext uri="{BB962C8B-B14F-4D97-AF65-F5344CB8AC3E}">
        <p14:creationId xmlns:p14="http://schemas.microsoft.com/office/powerpoint/2010/main" val="88578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tiutlo y fondo">
    <p:spTree>
      <p:nvGrpSpPr>
        <p:cNvPr id="1" name=""/>
        <p:cNvGrpSpPr/>
        <p:nvPr/>
      </p:nvGrpSpPr>
      <p:grpSpPr>
        <a:xfrm>
          <a:off x="0" y="0"/>
          <a:ext cx="0" cy="0"/>
          <a:chOff x="0" y="0"/>
          <a:chExt cx="0" cy="0"/>
        </a:xfrm>
      </p:grpSpPr>
      <p:pic>
        <p:nvPicPr>
          <p:cNvPr id="7" name="Imagen 6"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3" name="Marcador de contenido 2"/>
          <p:cNvSpPr>
            <a:spLocks noGrp="1"/>
          </p:cNvSpPr>
          <p:nvPr>
            <p:ph idx="1"/>
          </p:nvPr>
        </p:nvSpPr>
        <p:spPr>
          <a:xfrm>
            <a:off x="609600" y="1600201"/>
            <a:ext cx="8567061" cy="4525963"/>
          </a:xfrm>
        </p:spPr>
        <p:txBody>
          <a:bodyPr/>
          <a:lstStyle>
            <a:lvl1pPr marL="342900" indent="-342900">
              <a:buClr>
                <a:srgbClr val="0F4EA5"/>
              </a:buClr>
              <a:buSzPct val="90000"/>
              <a:buFont typeface="Lucida Grande"/>
              <a:buChar char="❯"/>
              <a:defRPr sz="1800">
                <a:latin typeface="Arial"/>
                <a:cs typeface="Arial"/>
              </a:defRPr>
            </a:lvl1pPr>
            <a:lvl2pPr marL="742950" indent="-285750">
              <a:buClr>
                <a:srgbClr val="9E009E"/>
              </a:buClr>
              <a:buFont typeface="Arial"/>
              <a:buChar char="＞"/>
              <a:defRPr sz="1600">
                <a:solidFill>
                  <a:schemeClr val="tx1">
                    <a:lumMod val="75000"/>
                    <a:lumOff val="25000"/>
                  </a:schemeClr>
                </a:solidFill>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dirty="0"/>
          </a:p>
        </p:txBody>
      </p:sp>
      <p:sp>
        <p:nvSpPr>
          <p:cNvPr id="2" name="Título 1"/>
          <p:cNvSpPr>
            <a:spLocks noGrp="1"/>
          </p:cNvSpPr>
          <p:nvPr>
            <p:ph type="title" hasCustomPrompt="1"/>
          </p:nvPr>
        </p:nvSpPr>
        <p:spPr>
          <a:xfrm>
            <a:off x="1147703" y="274638"/>
            <a:ext cx="9407407" cy="1143000"/>
          </a:xfrm>
        </p:spPr>
        <p:txBody>
          <a:bodyPr>
            <a:normAutofit/>
          </a:bodyPr>
          <a:lstStyle>
            <a:lvl1pPr marL="0" algn="l" defTabSz="457200" rtl="0" eaLnBrk="1" latinLnBrk="0" hangingPunct="1">
              <a:spcBef>
                <a:spcPct val="0"/>
              </a:spcBef>
              <a:buNone/>
              <a:defRPr lang="es-CL" sz="2800" b="1" kern="1200" baseline="0" dirty="0">
                <a:solidFill>
                  <a:schemeClr val="tx2"/>
                </a:solidFill>
                <a:latin typeface="Calibri"/>
                <a:ea typeface="+mj-ea"/>
                <a:cs typeface="Calibri"/>
              </a:defRPr>
            </a:lvl1pPr>
          </a:lstStyle>
          <a:p>
            <a:r>
              <a:rPr lang="es-ES_tradnl" dirty="0"/>
              <a:t>Titulo del </a:t>
            </a:r>
            <a:r>
              <a:rPr lang="es-ES_tradnl" dirty="0" err="1"/>
              <a:t>slide</a:t>
            </a:r>
            <a:endParaRPr lang="es-CL" dirty="0"/>
          </a:p>
        </p:txBody>
      </p:sp>
      <p:sp>
        <p:nvSpPr>
          <p:cNvPr id="5" name="Rectángulo 4"/>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2745194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565385-688E-431E-A221-260E4D24343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B146A2C-D301-4B15-BC87-49570866A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AB0A2445-49F0-4922-85C4-BAA8052534B3}"/>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DE16075-9041-4549-83D4-D27A49BE0E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A63C474-9F92-4ED1-BE05-511273F2E5FB}"/>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F100A1BC-4541-4AF4-BD86-8E47ACE63787}"/>
              </a:ext>
            </a:extLst>
          </p:cNvPr>
          <p:cNvSpPr>
            <a:spLocks noGrp="1"/>
          </p:cNvSpPr>
          <p:nvPr>
            <p:ph type="dt" sz="half" idx="10"/>
          </p:nvPr>
        </p:nvSpPr>
        <p:spPr/>
        <p:txBody>
          <a:bodyPr/>
          <a:lstStyle>
            <a:lvl1pPr>
              <a:defRPr/>
            </a:lvl1pPr>
          </a:lstStyle>
          <a:p>
            <a:pPr>
              <a:defRPr/>
            </a:pPr>
            <a:fld id="{F96D357C-10A9-4C3B-A2A0-2E81E8612071}" type="datetimeFigureOut">
              <a:rPr lang="es-CL"/>
              <a:pPr>
                <a:defRPr/>
              </a:pPr>
              <a:t>22-02-2021</a:t>
            </a:fld>
            <a:endParaRPr lang="es-CL" dirty="0"/>
          </a:p>
        </p:txBody>
      </p:sp>
      <p:sp>
        <p:nvSpPr>
          <p:cNvPr id="8" name="Marcador de pie de página 4">
            <a:extLst>
              <a:ext uri="{FF2B5EF4-FFF2-40B4-BE49-F238E27FC236}">
                <a16:creationId xmlns:a16="http://schemas.microsoft.com/office/drawing/2014/main" id="{E42EA3C2-E0EA-4A8A-9374-E082931F7AF1}"/>
              </a:ext>
            </a:extLst>
          </p:cNvPr>
          <p:cNvSpPr>
            <a:spLocks noGrp="1"/>
          </p:cNvSpPr>
          <p:nvPr>
            <p:ph type="ftr" sz="quarter" idx="11"/>
          </p:nvPr>
        </p:nvSpPr>
        <p:spPr/>
        <p:txBody>
          <a:bodyPr/>
          <a:lstStyle>
            <a:lvl1pPr>
              <a:defRPr/>
            </a:lvl1pPr>
          </a:lstStyle>
          <a:p>
            <a:pPr>
              <a:defRPr/>
            </a:pPr>
            <a:endParaRPr lang="es-CL" dirty="0"/>
          </a:p>
        </p:txBody>
      </p:sp>
      <p:sp>
        <p:nvSpPr>
          <p:cNvPr id="9" name="Marcador de número de diapositiva 5">
            <a:extLst>
              <a:ext uri="{FF2B5EF4-FFF2-40B4-BE49-F238E27FC236}">
                <a16:creationId xmlns:a16="http://schemas.microsoft.com/office/drawing/2014/main" id="{33604BB9-D73E-4969-B021-898E0E4C215E}"/>
              </a:ext>
            </a:extLst>
          </p:cNvPr>
          <p:cNvSpPr>
            <a:spLocks noGrp="1"/>
          </p:cNvSpPr>
          <p:nvPr>
            <p:ph type="sldNum" sz="quarter" idx="12"/>
          </p:nvPr>
        </p:nvSpPr>
        <p:spPr/>
        <p:txBody>
          <a:bodyPr/>
          <a:lstStyle>
            <a:lvl1pPr>
              <a:defRPr/>
            </a:lvl1pPr>
          </a:lstStyle>
          <a:p>
            <a:pPr>
              <a:defRPr/>
            </a:pPr>
            <a:fld id="{B9E1C667-4790-4B91-8291-265188F08560}" type="slidenum">
              <a:rPr lang="es-CL"/>
              <a:pPr>
                <a:defRPr/>
              </a:pPr>
              <a:t>‹Nº›</a:t>
            </a:fld>
            <a:endParaRPr lang="es-CL" dirty="0"/>
          </a:p>
        </p:txBody>
      </p:sp>
    </p:spTree>
    <p:extLst>
      <p:ext uri="{BB962C8B-B14F-4D97-AF65-F5344CB8AC3E}">
        <p14:creationId xmlns:p14="http://schemas.microsoft.com/office/powerpoint/2010/main" val="3557522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5B12A7-6D12-4629-8C9D-E7B70CB0F37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06F06367-43F3-4C1C-B4A4-51D3A5EF48AB}"/>
              </a:ext>
            </a:extLst>
          </p:cNvPr>
          <p:cNvSpPr>
            <a:spLocks noGrp="1"/>
          </p:cNvSpPr>
          <p:nvPr>
            <p:ph type="dt" sz="half" idx="10"/>
          </p:nvPr>
        </p:nvSpPr>
        <p:spPr/>
        <p:txBody>
          <a:bodyPr/>
          <a:lstStyle>
            <a:lvl1pPr>
              <a:defRPr/>
            </a:lvl1pPr>
          </a:lstStyle>
          <a:p>
            <a:pPr>
              <a:defRPr/>
            </a:pPr>
            <a:fld id="{3476DFD0-5FF5-4E72-B137-0C7A513DB72B}" type="datetimeFigureOut">
              <a:rPr lang="es-CL"/>
              <a:pPr>
                <a:defRPr/>
              </a:pPr>
              <a:t>22-02-2021</a:t>
            </a:fld>
            <a:endParaRPr lang="es-CL" dirty="0"/>
          </a:p>
        </p:txBody>
      </p:sp>
      <p:sp>
        <p:nvSpPr>
          <p:cNvPr id="4" name="Marcador de pie de página 4">
            <a:extLst>
              <a:ext uri="{FF2B5EF4-FFF2-40B4-BE49-F238E27FC236}">
                <a16:creationId xmlns:a16="http://schemas.microsoft.com/office/drawing/2014/main" id="{879BE03E-3144-4F5B-8137-AAFF6DCA7DC8}"/>
              </a:ext>
            </a:extLst>
          </p:cNvPr>
          <p:cNvSpPr>
            <a:spLocks noGrp="1"/>
          </p:cNvSpPr>
          <p:nvPr>
            <p:ph type="ftr" sz="quarter" idx="11"/>
          </p:nvPr>
        </p:nvSpPr>
        <p:spPr/>
        <p:txBody>
          <a:bodyPr/>
          <a:lstStyle>
            <a:lvl1pPr>
              <a:defRPr/>
            </a:lvl1pPr>
          </a:lstStyle>
          <a:p>
            <a:pPr>
              <a:defRPr/>
            </a:pPr>
            <a:endParaRPr lang="es-CL" dirty="0"/>
          </a:p>
        </p:txBody>
      </p:sp>
      <p:sp>
        <p:nvSpPr>
          <p:cNvPr id="5" name="Marcador de número de diapositiva 5">
            <a:extLst>
              <a:ext uri="{FF2B5EF4-FFF2-40B4-BE49-F238E27FC236}">
                <a16:creationId xmlns:a16="http://schemas.microsoft.com/office/drawing/2014/main" id="{5D7F1542-01D4-4680-93D3-1AF950D279E2}"/>
              </a:ext>
            </a:extLst>
          </p:cNvPr>
          <p:cNvSpPr>
            <a:spLocks noGrp="1"/>
          </p:cNvSpPr>
          <p:nvPr>
            <p:ph type="sldNum" sz="quarter" idx="12"/>
          </p:nvPr>
        </p:nvSpPr>
        <p:spPr/>
        <p:txBody>
          <a:bodyPr/>
          <a:lstStyle>
            <a:lvl1pPr>
              <a:defRPr/>
            </a:lvl1pPr>
          </a:lstStyle>
          <a:p>
            <a:pPr>
              <a:defRPr/>
            </a:pPr>
            <a:fld id="{82B9FD54-41FF-47E2-BDC2-63FD29CDB4C0}" type="slidenum">
              <a:rPr lang="es-CL"/>
              <a:pPr>
                <a:defRPr/>
              </a:pPr>
              <a:t>‹Nº›</a:t>
            </a:fld>
            <a:endParaRPr lang="es-CL" dirty="0"/>
          </a:p>
        </p:txBody>
      </p:sp>
    </p:spTree>
    <p:extLst>
      <p:ext uri="{BB962C8B-B14F-4D97-AF65-F5344CB8AC3E}">
        <p14:creationId xmlns:p14="http://schemas.microsoft.com/office/powerpoint/2010/main" val="2642574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CA0B48E2-389B-4E63-AE41-B89FCDA529E1}"/>
              </a:ext>
            </a:extLst>
          </p:cNvPr>
          <p:cNvSpPr>
            <a:spLocks noGrp="1"/>
          </p:cNvSpPr>
          <p:nvPr>
            <p:ph type="dt" sz="half" idx="10"/>
          </p:nvPr>
        </p:nvSpPr>
        <p:spPr/>
        <p:txBody>
          <a:bodyPr/>
          <a:lstStyle>
            <a:lvl1pPr>
              <a:defRPr/>
            </a:lvl1pPr>
          </a:lstStyle>
          <a:p>
            <a:pPr>
              <a:defRPr/>
            </a:pPr>
            <a:fld id="{BB39FBF7-A935-4BE8-9D2F-E821BDA3C6A2}" type="datetimeFigureOut">
              <a:rPr lang="es-CL"/>
              <a:pPr>
                <a:defRPr/>
              </a:pPr>
              <a:t>22-02-2021</a:t>
            </a:fld>
            <a:endParaRPr lang="es-CL" dirty="0"/>
          </a:p>
        </p:txBody>
      </p:sp>
      <p:sp>
        <p:nvSpPr>
          <p:cNvPr id="3" name="Marcador de pie de página 4">
            <a:extLst>
              <a:ext uri="{FF2B5EF4-FFF2-40B4-BE49-F238E27FC236}">
                <a16:creationId xmlns:a16="http://schemas.microsoft.com/office/drawing/2014/main" id="{B8CBC9EB-6858-43BD-8FCC-D21459FE6952}"/>
              </a:ext>
            </a:extLst>
          </p:cNvPr>
          <p:cNvSpPr>
            <a:spLocks noGrp="1"/>
          </p:cNvSpPr>
          <p:nvPr>
            <p:ph type="ftr" sz="quarter" idx="11"/>
          </p:nvPr>
        </p:nvSpPr>
        <p:spPr/>
        <p:txBody>
          <a:bodyPr/>
          <a:lstStyle>
            <a:lvl1pPr>
              <a:defRPr/>
            </a:lvl1pPr>
          </a:lstStyle>
          <a:p>
            <a:pPr>
              <a:defRPr/>
            </a:pPr>
            <a:endParaRPr lang="es-CL" dirty="0"/>
          </a:p>
        </p:txBody>
      </p:sp>
      <p:sp>
        <p:nvSpPr>
          <p:cNvPr id="4" name="Marcador de número de diapositiva 5">
            <a:extLst>
              <a:ext uri="{FF2B5EF4-FFF2-40B4-BE49-F238E27FC236}">
                <a16:creationId xmlns:a16="http://schemas.microsoft.com/office/drawing/2014/main" id="{2753A0A2-D4A7-425C-ABB5-55C502AA480B}"/>
              </a:ext>
            </a:extLst>
          </p:cNvPr>
          <p:cNvSpPr>
            <a:spLocks noGrp="1"/>
          </p:cNvSpPr>
          <p:nvPr>
            <p:ph type="sldNum" sz="quarter" idx="12"/>
          </p:nvPr>
        </p:nvSpPr>
        <p:spPr/>
        <p:txBody>
          <a:bodyPr/>
          <a:lstStyle>
            <a:lvl1pPr>
              <a:defRPr/>
            </a:lvl1pPr>
          </a:lstStyle>
          <a:p>
            <a:pPr>
              <a:defRPr/>
            </a:pPr>
            <a:fld id="{701A6A62-D0A8-4536-9209-2FDF8740F105}" type="slidenum">
              <a:rPr lang="es-CL"/>
              <a:pPr>
                <a:defRPr/>
              </a:pPr>
              <a:t>‹Nº›</a:t>
            </a:fld>
            <a:endParaRPr lang="es-CL" dirty="0"/>
          </a:p>
        </p:txBody>
      </p:sp>
    </p:spTree>
    <p:extLst>
      <p:ext uri="{BB962C8B-B14F-4D97-AF65-F5344CB8AC3E}">
        <p14:creationId xmlns:p14="http://schemas.microsoft.com/office/powerpoint/2010/main" val="3319590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2F6A-6AE5-4380-A952-4FD6932D86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6A90D1C-EFF6-4D07-B2BC-3819EB889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2093449-3531-4DF1-AC47-C322A5F4E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27ADBDEB-0313-4632-B6E1-09FBCB622DBB}"/>
              </a:ext>
            </a:extLst>
          </p:cNvPr>
          <p:cNvSpPr>
            <a:spLocks noGrp="1"/>
          </p:cNvSpPr>
          <p:nvPr>
            <p:ph type="dt" sz="half" idx="10"/>
          </p:nvPr>
        </p:nvSpPr>
        <p:spPr/>
        <p:txBody>
          <a:bodyPr/>
          <a:lstStyle>
            <a:lvl1pPr>
              <a:defRPr/>
            </a:lvl1pPr>
          </a:lstStyle>
          <a:p>
            <a:pPr>
              <a:defRPr/>
            </a:pPr>
            <a:fld id="{1B7F0A1D-7E48-497E-968E-52461B7D6281}" type="datetimeFigureOut">
              <a:rPr lang="es-CL"/>
              <a:pPr>
                <a:defRPr/>
              </a:pPr>
              <a:t>22-02-2021</a:t>
            </a:fld>
            <a:endParaRPr lang="es-CL" dirty="0"/>
          </a:p>
        </p:txBody>
      </p:sp>
      <p:sp>
        <p:nvSpPr>
          <p:cNvPr id="6" name="Marcador de pie de página 4">
            <a:extLst>
              <a:ext uri="{FF2B5EF4-FFF2-40B4-BE49-F238E27FC236}">
                <a16:creationId xmlns:a16="http://schemas.microsoft.com/office/drawing/2014/main" id="{BFC85B7E-E10B-498E-884B-3063DA4ECFFC}"/>
              </a:ext>
            </a:extLst>
          </p:cNvPr>
          <p:cNvSpPr>
            <a:spLocks noGrp="1"/>
          </p:cNvSpPr>
          <p:nvPr>
            <p:ph type="ftr" sz="quarter" idx="11"/>
          </p:nvPr>
        </p:nvSpPr>
        <p:spPr/>
        <p:txBody>
          <a:bodyPr/>
          <a:lstStyle>
            <a:lvl1pPr>
              <a:defRPr/>
            </a:lvl1pPr>
          </a:lstStyle>
          <a:p>
            <a:pPr>
              <a:defRPr/>
            </a:pPr>
            <a:endParaRPr lang="es-CL" dirty="0"/>
          </a:p>
        </p:txBody>
      </p:sp>
      <p:sp>
        <p:nvSpPr>
          <p:cNvPr id="7" name="Marcador de número de diapositiva 5">
            <a:extLst>
              <a:ext uri="{FF2B5EF4-FFF2-40B4-BE49-F238E27FC236}">
                <a16:creationId xmlns:a16="http://schemas.microsoft.com/office/drawing/2014/main" id="{E62BA7B9-B81E-4F5C-BBE1-DD036CA601D1}"/>
              </a:ext>
            </a:extLst>
          </p:cNvPr>
          <p:cNvSpPr>
            <a:spLocks noGrp="1"/>
          </p:cNvSpPr>
          <p:nvPr>
            <p:ph type="sldNum" sz="quarter" idx="12"/>
          </p:nvPr>
        </p:nvSpPr>
        <p:spPr/>
        <p:txBody>
          <a:bodyPr/>
          <a:lstStyle>
            <a:lvl1pPr>
              <a:defRPr/>
            </a:lvl1pPr>
          </a:lstStyle>
          <a:p>
            <a:pPr>
              <a:defRPr/>
            </a:pPr>
            <a:fld id="{75B9757A-3A94-4716-AFE9-6128E17D9846}" type="slidenum">
              <a:rPr lang="es-CL"/>
              <a:pPr>
                <a:defRPr/>
              </a:pPr>
              <a:t>‹Nº›</a:t>
            </a:fld>
            <a:endParaRPr lang="es-CL" dirty="0"/>
          </a:p>
        </p:txBody>
      </p:sp>
    </p:spTree>
    <p:extLst>
      <p:ext uri="{BB962C8B-B14F-4D97-AF65-F5344CB8AC3E}">
        <p14:creationId xmlns:p14="http://schemas.microsoft.com/office/powerpoint/2010/main" val="3335482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05A95F-9E10-41C0-A09B-B5F77D2041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0C30C199-442B-45D2-84B0-10E9BCCBDE7B}"/>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Marcador de texto 3">
            <a:extLst>
              <a:ext uri="{FF2B5EF4-FFF2-40B4-BE49-F238E27FC236}">
                <a16:creationId xmlns:a16="http://schemas.microsoft.com/office/drawing/2014/main" id="{E398E4A4-9799-4E7A-92EF-CC70E8004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6B7B97AA-4700-4F25-88BC-5BA80F64CD81}"/>
              </a:ext>
            </a:extLst>
          </p:cNvPr>
          <p:cNvSpPr>
            <a:spLocks noGrp="1"/>
          </p:cNvSpPr>
          <p:nvPr>
            <p:ph type="dt" sz="half" idx="10"/>
          </p:nvPr>
        </p:nvSpPr>
        <p:spPr/>
        <p:txBody>
          <a:bodyPr/>
          <a:lstStyle>
            <a:lvl1pPr>
              <a:defRPr/>
            </a:lvl1pPr>
          </a:lstStyle>
          <a:p>
            <a:pPr>
              <a:defRPr/>
            </a:pPr>
            <a:fld id="{5BFCEDD1-626F-40E0-8949-07AE0B678892}" type="datetimeFigureOut">
              <a:rPr lang="es-CL"/>
              <a:pPr>
                <a:defRPr/>
              </a:pPr>
              <a:t>22-02-2021</a:t>
            </a:fld>
            <a:endParaRPr lang="es-CL" dirty="0"/>
          </a:p>
        </p:txBody>
      </p:sp>
      <p:sp>
        <p:nvSpPr>
          <p:cNvPr id="6" name="Marcador de pie de página 4">
            <a:extLst>
              <a:ext uri="{FF2B5EF4-FFF2-40B4-BE49-F238E27FC236}">
                <a16:creationId xmlns:a16="http://schemas.microsoft.com/office/drawing/2014/main" id="{FE4C3816-A956-41A0-80E4-2172EB294A5C}"/>
              </a:ext>
            </a:extLst>
          </p:cNvPr>
          <p:cNvSpPr>
            <a:spLocks noGrp="1"/>
          </p:cNvSpPr>
          <p:nvPr>
            <p:ph type="ftr" sz="quarter" idx="11"/>
          </p:nvPr>
        </p:nvSpPr>
        <p:spPr/>
        <p:txBody>
          <a:bodyPr/>
          <a:lstStyle>
            <a:lvl1pPr>
              <a:defRPr/>
            </a:lvl1pPr>
          </a:lstStyle>
          <a:p>
            <a:pPr>
              <a:defRPr/>
            </a:pPr>
            <a:endParaRPr lang="es-CL" dirty="0"/>
          </a:p>
        </p:txBody>
      </p:sp>
      <p:sp>
        <p:nvSpPr>
          <p:cNvPr id="7" name="Marcador de número de diapositiva 5">
            <a:extLst>
              <a:ext uri="{FF2B5EF4-FFF2-40B4-BE49-F238E27FC236}">
                <a16:creationId xmlns:a16="http://schemas.microsoft.com/office/drawing/2014/main" id="{54407CBE-8079-4E07-B452-17E43CA42C17}"/>
              </a:ext>
            </a:extLst>
          </p:cNvPr>
          <p:cNvSpPr>
            <a:spLocks noGrp="1"/>
          </p:cNvSpPr>
          <p:nvPr>
            <p:ph type="sldNum" sz="quarter" idx="12"/>
          </p:nvPr>
        </p:nvSpPr>
        <p:spPr/>
        <p:txBody>
          <a:bodyPr/>
          <a:lstStyle>
            <a:lvl1pPr>
              <a:defRPr/>
            </a:lvl1pPr>
          </a:lstStyle>
          <a:p>
            <a:pPr>
              <a:defRPr/>
            </a:pPr>
            <a:fld id="{3EB859D0-5629-4B52-ABC1-2A029DFCADDB}" type="slidenum">
              <a:rPr lang="es-CL"/>
              <a:pPr>
                <a:defRPr/>
              </a:pPr>
              <a:t>‹Nº›</a:t>
            </a:fld>
            <a:endParaRPr lang="es-CL" dirty="0"/>
          </a:p>
        </p:txBody>
      </p:sp>
    </p:spTree>
    <p:extLst>
      <p:ext uri="{BB962C8B-B14F-4D97-AF65-F5344CB8AC3E}">
        <p14:creationId xmlns:p14="http://schemas.microsoft.com/office/powerpoint/2010/main" val="1916968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410BE-4874-4686-AEE5-0FBF7EE4737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CB83050-823E-47EB-8CDE-E7D12E06DEEF}"/>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49C7CC2-BD93-4B3C-A546-8373BC0ADE34}"/>
              </a:ext>
            </a:extLst>
          </p:cNvPr>
          <p:cNvSpPr>
            <a:spLocks noGrp="1"/>
          </p:cNvSpPr>
          <p:nvPr>
            <p:ph type="dt" sz="half" idx="10"/>
          </p:nvPr>
        </p:nvSpPr>
        <p:spPr/>
        <p:txBody>
          <a:bodyPr/>
          <a:lstStyle>
            <a:lvl1pPr>
              <a:defRPr/>
            </a:lvl1pPr>
          </a:lstStyle>
          <a:p>
            <a:pPr>
              <a:defRPr/>
            </a:pPr>
            <a:fld id="{2395782F-C3A7-4494-9E77-884CD36BB539}" type="datetimeFigureOut">
              <a:rPr lang="es-CL"/>
              <a:pPr>
                <a:defRPr/>
              </a:pPr>
              <a:t>22-02-2021</a:t>
            </a:fld>
            <a:endParaRPr lang="es-CL" dirty="0"/>
          </a:p>
        </p:txBody>
      </p:sp>
      <p:sp>
        <p:nvSpPr>
          <p:cNvPr id="5" name="Marcador de pie de página 4">
            <a:extLst>
              <a:ext uri="{FF2B5EF4-FFF2-40B4-BE49-F238E27FC236}">
                <a16:creationId xmlns:a16="http://schemas.microsoft.com/office/drawing/2014/main" id="{64E4EC21-452F-41C9-BF7A-00641C16A74E}"/>
              </a:ext>
            </a:extLst>
          </p:cNvPr>
          <p:cNvSpPr>
            <a:spLocks noGrp="1"/>
          </p:cNvSpPr>
          <p:nvPr>
            <p:ph type="ftr" sz="quarter" idx="11"/>
          </p:nvPr>
        </p:nvSpPr>
        <p:spPr/>
        <p:txBody>
          <a:bodyPr/>
          <a:lstStyle>
            <a:lvl1pPr>
              <a:defRPr/>
            </a:lvl1pPr>
          </a:lstStyle>
          <a:p>
            <a:pPr>
              <a:defRPr/>
            </a:pPr>
            <a:endParaRPr lang="es-CL" dirty="0"/>
          </a:p>
        </p:txBody>
      </p:sp>
      <p:sp>
        <p:nvSpPr>
          <p:cNvPr id="6" name="Marcador de número de diapositiva 5">
            <a:extLst>
              <a:ext uri="{FF2B5EF4-FFF2-40B4-BE49-F238E27FC236}">
                <a16:creationId xmlns:a16="http://schemas.microsoft.com/office/drawing/2014/main" id="{6E3667FD-DEE1-4023-B21A-13C60388E800}"/>
              </a:ext>
            </a:extLst>
          </p:cNvPr>
          <p:cNvSpPr>
            <a:spLocks noGrp="1"/>
          </p:cNvSpPr>
          <p:nvPr>
            <p:ph type="sldNum" sz="quarter" idx="12"/>
          </p:nvPr>
        </p:nvSpPr>
        <p:spPr/>
        <p:txBody>
          <a:bodyPr/>
          <a:lstStyle>
            <a:lvl1pPr>
              <a:defRPr/>
            </a:lvl1pPr>
          </a:lstStyle>
          <a:p>
            <a:pPr>
              <a:defRPr/>
            </a:pPr>
            <a:fld id="{28222654-12D2-495C-B099-8A50C7FC11BE}" type="slidenum">
              <a:rPr lang="es-CL"/>
              <a:pPr>
                <a:defRPr/>
              </a:pPr>
              <a:t>‹Nº›</a:t>
            </a:fld>
            <a:endParaRPr lang="es-CL" dirty="0"/>
          </a:p>
        </p:txBody>
      </p:sp>
    </p:spTree>
    <p:extLst>
      <p:ext uri="{BB962C8B-B14F-4D97-AF65-F5344CB8AC3E}">
        <p14:creationId xmlns:p14="http://schemas.microsoft.com/office/powerpoint/2010/main" val="4239941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993FC8-CE7C-4A03-8B5F-6E92C4A21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1AC1984-D11C-4F20-BC36-B4F6948F39DE}"/>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40031EC-C5B2-49C2-9EBF-18A0FDE4C970}"/>
              </a:ext>
            </a:extLst>
          </p:cNvPr>
          <p:cNvSpPr>
            <a:spLocks noGrp="1"/>
          </p:cNvSpPr>
          <p:nvPr>
            <p:ph type="dt" sz="half" idx="10"/>
          </p:nvPr>
        </p:nvSpPr>
        <p:spPr/>
        <p:txBody>
          <a:bodyPr/>
          <a:lstStyle>
            <a:lvl1pPr>
              <a:defRPr/>
            </a:lvl1pPr>
          </a:lstStyle>
          <a:p>
            <a:pPr>
              <a:defRPr/>
            </a:pPr>
            <a:fld id="{DE6D1CE8-95B5-4F4D-8F5D-2F91EF7AEA6A}" type="datetimeFigureOut">
              <a:rPr lang="es-CL"/>
              <a:pPr>
                <a:defRPr/>
              </a:pPr>
              <a:t>22-02-2021</a:t>
            </a:fld>
            <a:endParaRPr lang="es-CL" dirty="0"/>
          </a:p>
        </p:txBody>
      </p:sp>
      <p:sp>
        <p:nvSpPr>
          <p:cNvPr id="5" name="Marcador de pie de página 4">
            <a:extLst>
              <a:ext uri="{FF2B5EF4-FFF2-40B4-BE49-F238E27FC236}">
                <a16:creationId xmlns:a16="http://schemas.microsoft.com/office/drawing/2014/main" id="{B90DD8A4-AE2F-4E0F-985A-A2D6E95AE344}"/>
              </a:ext>
            </a:extLst>
          </p:cNvPr>
          <p:cNvSpPr>
            <a:spLocks noGrp="1"/>
          </p:cNvSpPr>
          <p:nvPr>
            <p:ph type="ftr" sz="quarter" idx="11"/>
          </p:nvPr>
        </p:nvSpPr>
        <p:spPr/>
        <p:txBody>
          <a:bodyPr/>
          <a:lstStyle>
            <a:lvl1pPr>
              <a:defRPr/>
            </a:lvl1pPr>
          </a:lstStyle>
          <a:p>
            <a:pPr>
              <a:defRPr/>
            </a:pPr>
            <a:endParaRPr lang="es-CL" dirty="0"/>
          </a:p>
        </p:txBody>
      </p:sp>
      <p:sp>
        <p:nvSpPr>
          <p:cNvPr id="6" name="Marcador de número de diapositiva 5">
            <a:extLst>
              <a:ext uri="{FF2B5EF4-FFF2-40B4-BE49-F238E27FC236}">
                <a16:creationId xmlns:a16="http://schemas.microsoft.com/office/drawing/2014/main" id="{3CE8D110-40D5-4431-A43A-646B8F7AB9BF}"/>
              </a:ext>
            </a:extLst>
          </p:cNvPr>
          <p:cNvSpPr>
            <a:spLocks noGrp="1"/>
          </p:cNvSpPr>
          <p:nvPr>
            <p:ph type="sldNum" sz="quarter" idx="12"/>
          </p:nvPr>
        </p:nvSpPr>
        <p:spPr/>
        <p:txBody>
          <a:bodyPr/>
          <a:lstStyle>
            <a:lvl1pPr>
              <a:defRPr/>
            </a:lvl1pPr>
          </a:lstStyle>
          <a:p>
            <a:pPr>
              <a:defRPr/>
            </a:pPr>
            <a:fld id="{0D2C7D18-3197-4A1C-9AA1-669CDAE3922F}" type="slidenum">
              <a:rPr lang="es-CL"/>
              <a:pPr>
                <a:defRPr/>
              </a:pPr>
              <a:t>‹Nº›</a:t>
            </a:fld>
            <a:endParaRPr lang="es-CL" dirty="0"/>
          </a:p>
        </p:txBody>
      </p:sp>
    </p:spTree>
    <p:extLst>
      <p:ext uri="{BB962C8B-B14F-4D97-AF65-F5344CB8AC3E}">
        <p14:creationId xmlns:p14="http://schemas.microsoft.com/office/powerpoint/2010/main" val="33542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CIO CON FONDO">
    <p:spTree>
      <p:nvGrpSpPr>
        <p:cNvPr id="1" name=""/>
        <p:cNvGrpSpPr/>
        <p:nvPr/>
      </p:nvGrpSpPr>
      <p:grpSpPr>
        <a:xfrm>
          <a:off x="0" y="0"/>
          <a:ext cx="0" cy="0"/>
          <a:chOff x="0" y="0"/>
          <a:chExt cx="0" cy="0"/>
        </a:xfrm>
      </p:grpSpPr>
      <p:pic>
        <p:nvPicPr>
          <p:cNvPr id="5" name="Imagen 4"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3" name="Marcador de contenido 2"/>
          <p:cNvSpPr>
            <a:spLocks noGrp="1"/>
          </p:cNvSpPr>
          <p:nvPr>
            <p:ph idx="1"/>
          </p:nvPr>
        </p:nvSpPr>
        <p:spPr>
          <a:xfrm>
            <a:off x="609600" y="1600201"/>
            <a:ext cx="8567061" cy="4525963"/>
          </a:xfrm>
        </p:spPr>
        <p:txBody>
          <a:bodyPr/>
          <a:lstStyle>
            <a:lvl1pPr marL="342900" indent="-342900">
              <a:buClr>
                <a:srgbClr val="0F4EA5"/>
              </a:buClr>
              <a:buSzPct val="90000"/>
              <a:buFont typeface="Lucida Grande"/>
              <a:buChar char="❯"/>
              <a:defRPr sz="1800">
                <a:latin typeface="Arial"/>
                <a:cs typeface="Arial"/>
              </a:defRPr>
            </a:lvl1pPr>
            <a:lvl2pPr marL="742950" indent="-285750">
              <a:buClr>
                <a:srgbClr val="9E009E"/>
              </a:buClr>
              <a:buFont typeface="Arial"/>
              <a:buChar char="＞"/>
              <a:defRPr sz="1600">
                <a:solidFill>
                  <a:schemeClr val="tx1">
                    <a:lumMod val="75000"/>
                    <a:lumOff val="25000"/>
                  </a:schemeClr>
                </a:solidFill>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CL" dirty="0"/>
          </a:p>
        </p:txBody>
      </p:sp>
      <p:sp>
        <p:nvSpPr>
          <p:cNvPr id="4" name="Rectángulo 3"/>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36613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MPTY NUEV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27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MPTY NUEV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209774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NUEVO">
    <p:spTree>
      <p:nvGrpSpPr>
        <p:cNvPr id="1" name=""/>
        <p:cNvGrpSpPr/>
        <p:nvPr/>
      </p:nvGrpSpPr>
      <p:grpSpPr>
        <a:xfrm>
          <a:off x="0" y="0"/>
          <a:ext cx="0" cy="0"/>
          <a:chOff x="0" y="0"/>
          <a:chExt cx="0" cy="0"/>
        </a:xfrm>
      </p:grpSpPr>
      <p:pic>
        <p:nvPicPr>
          <p:cNvPr id="8" name="Imagen 7" descr="- FONDO BA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37405"/>
          </a:xfrm>
          <a:prstGeom prst="rect">
            <a:avLst/>
          </a:prstGeom>
        </p:spPr>
      </p:pic>
      <p:sp>
        <p:nvSpPr>
          <p:cNvPr id="7" name="Rectángulo 6"/>
          <p:cNvSpPr/>
          <p:nvPr userDrawn="1"/>
        </p:nvSpPr>
        <p:spPr>
          <a:xfrm>
            <a:off x="940741" y="6364111"/>
            <a:ext cx="10103555" cy="493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800" dirty="0"/>
          </a:p>
        </p:txBody>
      </p:sp>
    </p:spTree>
    <p:extLst>
      <p:ext uri="{BB962C8B-B14F-4D97-AF65-F5344CB8AC3E}">
        <p14:creationId xmlns:p14="http://schemas.microsoft.com/office/powerpoint/2010/main" val="15226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5.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2.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CL"/>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FCC14-BD61-0742-9E80-C0D61C41095D}" type="datetimeFigureOut">
              <a:rPr lang="es-ES" smtClean="0"/>
              <a:pPr/>
              <a:t>22/02/2021</a:t>
            </a:fld>
            <a:endParaRPr lang="es-CL" dirty="0"/>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390AD-2325-E945-83E5-7C85FC616D80}" type="slidenum">
              <a:rPr lang="es-CL" smtClean="0"/>
              <a:pPr/>
              <a:t>‹Nº›</a:t>
            </a:fld>
            <a:endParaRPr lang="es-CL" dirty="0"/>
          </a:p>
        </p:txBody>
      </p:sp>
    </p:spTree>
    <p:extLst>
      <p:ext uri="{BB962C8B-B14F-4D97-AF65-F5344CB8AC3E}">
        <p14:creationId xmlns:p14="http://schemas.microsoft.com/office/powerpoint/2010/main" val="29505999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AB7CC1B-76A6-43DF-9216-52B5C0B26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a:extLst>
              <a:ext uri="{FF2B5EF4-FFF2-40B4-BE49-F238E27FC236}">
                <a16:creationId xmlns:a16="http://schemas.microsoft.com/office/drawing/2014/main" id="{231D6325-05FD-4CFE-9B53-780C4806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6A53127-50C8-4A82-99C6-42E1C707B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4AEAF-ADC8-4D6E-B0AC-11F44CF6AD4E}" type="datetimeFigureOut">
              <a:rPr lang="es-CL" smtClean="0"/>
              <a:t>22-02-2021</a:t>
            </a:fld>
            <a:endParaRPr lang="es-CL" dirty="0"/>
          </a:p>
        </p:txBody>
      </p:sp>
      <p:sp>
        <p:nvSpPr>
          <p:cNvPr id="5" name="Marcador de pie de página 4">
            <a:extLst>
              <a:ext uri="{FF2B5EF4-FFF2-40B4-BE49-F238E27FC236}">
                <a16:creationId xmlns:a16="http://schemas.microsoft.com/office/drawing/2014/main" id="{1A025881-94C1-438A-96FC-EBCA18B2F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CC4C6798-220C-495D-ADF2-0E290E607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0F467-BA68-4A1A-9D37-6A6AAF0447E2}" type="slidenum">
              <a:rPr lang="es-CL" smtClean="0"/>
              <a:t>‹Nº›</a:t>
            </a:fld>
            <a:endParaRPr lang="es-CL" dirty="0"/>
          </a:p>
        </p:txBody>
      </p:sp>
      <p:grpSp>
        <p:nvGrpSpPr>
          <p:cNvPr id="8" name="Grupo 7">
            <a:extLst>
              <a:ext uri="{FF2B5EF4-FFF2-40B4-BE49-F238E27FC236}">
                <a16:creationId xmlns:a16="http://schemas.microsoft.com/office/drawing/2014/main" id="{B2A44B45-8E06-441C-BCE9-D11EF0A45289}"/>
              </a:ext>
            </a:extLst>
          </p:cNvPr>
          <p:cNvGrpSpPr/>
          <p:nvPr userDrawn="1"/>
        </p:nvGrpSpPr>
        <p:grpSpPr>
          <a:xfrm>
            <a:off x="0" y="6457554"/>
            <a:ext cx="10430033" cy="205383"/>
            <a:chOff x="-1" y="6592152"/>
            <a:chExt cx="8059272" cy="0"/>
          </a:xfrm>
        </p:grpSpPr>
        <p:cxnSp>
          <p:nvCxnSpPr>
            <p:cNvPr id="9" name="Conector recto 8">
              <a:extLst>
                <a:ext uri="{FF2B5EF4-FFF2-40B4-BE49-F238E27FC236}">
                  <a16:creationId xmlns:a16="http://schemas.microsoft.com/office/drawing/2014/main" id="{AB39E83A-511D-4D75-B716-B18FBE86DD6B}"/>
                </a:ext>
              </a:extLst>
            </p:cNvPr>
            <p:cNvCxnSpPr/>
            <p:nvPr/>
          </p:nvCxnSpPr>
          <p:spPr>
            <a:xfrm>
              <a:off x="-1" y="6592152"/>
              <a:ext cx="2693991" cy="0"/>
            </a:xfrm>
            <a:prstGeom prst="line">
              <a:avLst/>
            </a:prstGeom>
            <a:ln w="19050">
              <a:solidFill>
                <a:srgbClr val="963791"/>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a:extLst>
                <a:ext uri="{FF2B5EF4-FFF2-40B4-BE49-F238E27FC236}">
                  <a16:creationId xmlns:a16="http://schemas.microsoft.com/office/drawing/2014/main" id="{1D25CA4D-1912-4B11-9141-D01914E714F9}"/>
                </a:ext>
              </a:extLst>
            </p:cNvPr>
            <p:cNvCxnSpPr/>
            <p:nvPr/>
          </p:nvCxnSpPr>
          <p:spPr>
            <a:xfrm>
              <a:off x="2671288" y="6592152"/>
              <a:ext cx="2693991" cy="0"/>
            </a:xfrm>
            <a:prstGeom prst="line">
              <a:avLst/>
            </a:prstGeom>
            <a:ln w="19050">
              <a:solidFill>
                <a:srgbClr val="A2CD3A"/>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BA37FD93-E5DC-4446-B834-2C2F26641B65}"/>
                </a:ext>
              </a:extLst>
            </p:cNvPr>
            <p:cNvCxnSpPr/>
            <p:nvPr/>
          </p:nvCxnSpPr>
          <p:spPr>
            <a:xfrm>
              <a:off x="5365280" y="6592152"/>
              <a:ext cx="2693991" cy="0"/>
            </a:xfrm>
            <a:prstGeom prst="line">
              <a:avLst/>
            </a:prstGeom>
            <a:ln w="19050">
              <a:solidFill>
                <a:srgbClr val="0B56A4"/>
              </a:solidFill>
            </a:ln>
            <a:effectLst/>
          </p:spPr>
          <p:style>
            <a:lnRef idx="2">
              <a:schemeClr val="accent1"/>
            </a:lnRef>
            <a:fillRef idx="0">
              <a:schemeClr val="accent1"/>
            </a:fillRef>
            <a:effectRef idx="1">
              <a:schemeClr val="accent1"/>
            </a:effectRef>
            <a:fontRef idx="minor">
              <a:schemeClr val="tx1"/>
            </a:fontRef>
          </p:style>
        </p:cxnSp>
      </p:grpSp>
      <p:pic>
        <p:nvPicPr>
          <p:cNvPr id="12" name="Imagen 11">
            <a:extLst>
              <a:ext uri="{FF2B5EF4-FFF2-40B4-BE49-F238E27FC236}">
                <a16:creationId xmlns:a16="http://schemas.microsoft.com/office/drawing/2014/main" id="{48542A38-C307-487B-9485-CBBB8A5CFB96}"/>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b="30487"/>
          <a:stretch/>
        </p:blipFill>
        <p:spPr>
          <a:xfrm>
            <a:off x="10455529" y="6073967"/>
            <a:ext cx="1276555" cy="443683"/>
          </a:xfrm>
          <a:prstGeom prst="rect">
            <a:avLst/>
          </a:prstGeom>
        </p:spPr>
      </p:pic>
    </p:spTree>
    <p:extLst>
      <p:ext uri="{BB962C8B-B14F-4D97-AF65-F5344CB8AC3E}">
        <p14:creationId xmlns:p14="http://schemas.microsoft.com/office/powerpoint/2010/main" val="110460258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xStyles>
    <p:titleStyle>
      <a:lvl1pPr marL="0" algn="ctr" defTabSz="914400" rtl="0" eaLnBrk="1" latinLnBrk="0" hangingPunct="1">
        <a:lnSpc>
          <a:spcPct val="90000"/>
        </a:lnSpc>
        <a:spcBef>
          <a:spcPct val="0"/>
        </a:spcBef>
        <a:buNone/>
        <a:defRPr lang="es-CL" sz="3200" b="1" kern="1200" dirty="0">
          <a:solidFill>
            <a:srgbClr val="233247"/>
          </a:solidFill>
          <a:latin typeface="Calibri"/>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Marcador de título 1">
            <a:extLst>
              <a:ext uri="{FF2B5EF4-FFF2-40B4-BE49-F238E27FC236}">
                <a16:creationId xmlns:a16="http://schemas.microsoft.com/office/drawing/2014/main" id="{BD06B4EE-B3E3-4B30-AD01-4966E788490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2291" name="Marcador de texto 2">
            <a:extLst>
              <a:ext uri="{FF2B5EF4-FFF2-40B4-BE49-F238E27FC236}">
                <a16:creationId xmlns:a16="http://schemas.microsoft.com/office/drawing/2014/main" id="{C5775574-13DA-43E8-8A5D-0F7D84653F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B6A53127-50C8-4A82-99C6-42E1C707B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60BD01E-4727-459B-968A-E2EADE52D4C6}" type="datetimeFigureOut">
              <a:rPr lang="es-CL"/>
              <a:pPr>
                <a:defRPr/>
              </a:pPr>
              <a:t>22-02-2021</a:t>
            </a:fld>
            <a:endParaRPr lang="es-CL" dirty="0"/>
          </a:p>
        </p:txBody>
      </p:sp>
      <p:sp>
        <p:nvSpPr>
          <p:cNvPr id="5" name="Marcador de pie de página 4">
            <a:extLst>
              <a:ext uri="{FF2B5EF4-FFF2-40B4-BE49-F238E27FC236}">
                <a16:creationId xmlns:a16="http://schemas.microsoft.com/office/drawing/2014/main" id="{1A025881-94C1-438A-96FC-EBCA18B2F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L" dirty="0"/>
          </a:p>
        </p:txBody>
      </p:sp>
      <p:sp>
        <p:nvSpPr>
          <p:cNvPr id="6" name="Marcador de número de diapositiva 5">
            <a:extLst>
              <a:ext uri="{FF2B5EF4-FFF2-40B4-BE49-F238E27FC236}">
                <a16:creationId xmlns:a16="http://schemas.microsoft.com/office/drawing/2014/main" id="{CC4C6798-220C-495D-ADF2-0E290E6073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D187A9D-F051-4219-BD92-D89AC99F05EE}" type="slidenum">
              <a:rPr lang="es-CL"/>
              <a:pPr>
                <a:defRPr/>
              </a:pPr>
              <a:t>‹Nº›</a:t>
            </a:fld>
            <a:endParaRPr lang="es-CL" dirty="0"/>
          </a:p>
        </p:txBody>
      </p:sp>
      <p:grpSp>
        <p:nvGrpSpPr>
          <p:cNvPr id="12295" name="Grupo 7">
            <a:extLst>
              <a:ext uri="{FF2B5EF4-FFF2-40B4-BE49-F238E27FC236}">
                <a16:creationId xmlns:a16="http://schemas.microsoft.com/office/drawing/2014/main" id="{90E8CC40-F1CF-4EAE-9C2F-F2E91754732A}"/>
              </a:ext>
            </a:extLst>
          </p:cNvPr>
          <p:cNvGrpSpPr>
            <a:grpSpLocks/>
          </p:cNvGrpSpPr>
          <p:nvPr userDrawn="1"/>
        </p:nvGrpSpPr>
        <p:grpSpPr bwMode="auto">
          <a:xfrm>
            <a:off x="0" y="6457950"/>
            <a:ext cx="10429875" cy="204788"/>
            <a:chOff x="-1" y="6592152"/>
            <a:chExt cx="8059272" cy="0"/>
          </a:xfrm>
        </p:grpSpPr>
        <p:cxnSp>
          <p:nvCxnSpPr>
            <p:cNvPr id="9" name="Conector recto 8">
              <a:extLst>
                <a:ext uri="{FF2B5EF4-FFF2-40B4-BE49-F238E27FC236}">
                  <a16:creationId xmlns:a16="http://schemas.microsoft.com/office/drawing/2014/main" id="{AB39E83A-511D-4D75-B716-B18FBE86DD6B}"/>
                </a:ext>
              </a:extLst>
            </p:cNvPr>
            <p:cNvCxnSpPr/>
            <p:nvPr/>
          </p:nvCxnSpPr>
          <p:spPr>
            <a:xfrm>
              <a:off x="-1" y="6592152"/>
              <a:ext cx="2693784" cy="0"/>
            </a:xfrm>
            <a:prstGeom prst="line">
              <a:avLst/>
            </a:prstGeom>
            <a:ln w="19050">
              <a:solidFill>
                <a:srgbClr val="963791"/>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a:extLst>
                <a:ext uri="{FF2B5EF4-FFF2-40B4-BE49-F238E27FC236}">
                  <a16:creationId xmlns:a16="http://schemas.microsoft.com/office/drawing/2014/main" id="{1D25CA4D-1912-4B11-9141-D01914E714F9}"/>
                </a:ext>
              </a:extLst>
            </p:cNvPr>
            <p:cNvCxnSpPr/>
            <p:nvPr/>
          </p:nvCxnSpPr>
          <p:spPr>
            <a:xfrm>
              <a:off x="2671703" y="6592152"/>
              <a:ext cx="2693784" cy="0"/>
            </a:xfrm>
            <a:prstGeom prst="line">
              <a:avLst/>
            </a:prstGeom>
            <a:ln w="19050">
              <a:solidFill>
                <a:srgbClr val="A2CD3A"/>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BA37FD93-E5DC-4446-B834-2C2F26641B65}"/>
                </a:ext>
              </a:extLst>
            </p:cNvPr>
            <p:cNvCxnSpPr/>
            <p:nvPr/>
          </p:nvCxnSpPr>
          <p:spPr>
            <a:xfrm>
              <a:off x="5365487" y="6592152"/>
              <a:ext cx="2693784" cy="0"/>
            </a:xfrm>
            <a:prstGeom prst="line">
              <a:avLst/>
            </a:prstGeom>
            <a:ln w="19050">
              <a:solidFill>
                <a:srgbClr val="0B56A4"/>
              </a:solidFill>
            </a:ln>
            <a:effectLst/>
          </p:spPr>
          <p:style>
            <a:lnRef idx="2">
              <a:schemeClr val="accent1"/>
            </a:lnRef>
            <a:fillRef idx="0">
              <a:schemeClr val="accent1"/>
            </a:fillRef>
            <a:effectRef idx="1">
              <a:schemeClr val="accent1"/>
            </a:effectRef>
            <a:fontRef idx="minor">
              <a:schemeClr val="tx1"/>
            </a:fontRef>
          </p:style>
        </p:cxnSp>
      </p:grpSp>
      <p:pic>
        <p:nvPicPr>
          <p:cNvPr id="12296" name="Imagen 11">
            <a:extLst>
              <a:ext uri="{FF2B5EF4-FFF2-40B4-BE49-F238E27FC236}">
                <a16:creationId xmlns:a16="http://schemas.microsoft.com/office/drawing/2014/main" id="{F5F9D2E4-A14D-4D29-BB33-98C6852060F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b="30487"/>
          <a:stretch>
            <a:fillRect/>
          </a:stretch>
        </p:blipFill>
        <p:spPr bwMode="auto">
          <a:xfrm>
            <a:off x="10455275" y="6073775"/>
            <a:ext cx="12763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68422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lnSpc>
          <a:spcPct val="90000"/>
        </a:lnSpc>
        <a:spcBef>
          <a:spcPct val="0"/>
        </a:spcBef>
        <a:spcAft>
          <a:spcPct val="0"/>
        </a:spcAft>
        <a:defRPr lang="es-CL" sz="3200" b="1" kern="1200" dirty="0">
          <a:solidFill>
            <a:srgbClr val="233247"/>
          </a:solidFill>
          <a:latin typeface="Calibri"/>
          <a:ea typeface="Open Sans Light" panose="020B0306030504020204" pitchFamily="34" charset="0"/>
          <a:cs typeface="Open Sans Light" panose="020B0306030504020204" pitchFamily="34" charset="0"/>
        </a:defRPr>
      </a:lvl1pPr>
      <a:lvl2pPr algn="ctr" rtl="0" eaLnBrk="0" fontAlgn="base" hangingPunct="0">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2pPr>
      <a:lvl3pPr algn="ctr" rtl="0" eaLnBrk="0" fontAlgn="base" hangingPunct="0">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3pPr>
      <a:lvl4pPr algn="ctr" rtl="0" eaLnBrk="0" fontAlgn="base" hangingPunct="0">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4pPr>
      <a:lvl5pPr algn="ctr" rtl="0" eaLnBrk="0" fontAlgn="base" hangingPunct="0">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5pPr>
      <a:lvl6pPr marL="457200" algn="ctr" rtl="0" fontAlgn="base">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6pPr>
      <a:lvl7pPr marL="914400" algn="ctr" rtl="0" fontAlgn="base">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7pPr>
      <a:lvl8pPr marL="1371600" algn="ctr" rtl="0" fontAlgn="base">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8pPr>
      <a:lvl9pPr marL="1828800" algn="ctr" rtl="0" fontAlgn="base">
        <a:lnSpc>
          <a:spcPct val="90000"/>
        </a:lnSpc>
        <a:spcBef>
          <a:spcPct val="0"/>
        </a:spcBef>
        <a:spcAft>
          <a:spcPct val="0"/>
        </a:spcAft>
        <a:defRPr sz="3200" b="1">
          <a:solidFill>
            <a:srgbClr val="233247"/>
          </a:solidFill>
          <a:latin typeface="Calibri" panose="020F0502020204030204" pitchFamily="34" charset="0"/>
          <a:ea typeface="Open Sans Light"/>
          <a:cs typeface="Open Sans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7.xml"/><Relationship Id="rId4" Type="http://schemas.openxmlformats.org/officeDocument/2006/relationships/chart" Target="../charts/chart29.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47.xml"/><Relationship Id="rId4" Type="http://schemas.openxmlformats.org/officeDocument/2006/relationships/chart" Target="../charts/chart32.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47.xml"/><Relationship Id="rId4" Type="http://schemas.openxmlformats.org/officeDocument/2006/relationships/chart" Target="../charts/char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23.jpg"/><Relationship Id="rId1" Type="http://schemas.openxmlformats.org/officeDocument/2006/relationships/slideLayout" Target="../slideLayouts/slideLayout45.xml"/><Relationship Id="rId6" Type="http://schemas.openxmlformats.org/officeDocument/2006/relationships/hyperlink" Target="https://twitter.com/cademonline" TargetMode="External"/><Relationship Id="rId5" Type="http://schemas.openxmlformats.org/officeDocument/2006/relationships/image" Target="../media/image24.png"/><Relationship Id="rId4" Type="http://schemas.openxmlformats.org/officeDocument/2006/relationships/hyperlink" Target="https://www.facebook.com/panelcadem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árbol, exterior, edificio, cielo&#10;&#10;Descripción generada con confianza muy alta">
            <a:extLst>
              <a:ext uri="{FF2B5EF4-FFF2-40B4-BE49-F238E27FC236}">
                <a16:creationId xmlns:a16="http://schemas.microsoft.com/office/drawing/2014/main" id="{FE6C74A1-4A01-4505-9F2B-93FC6A9FD4F9}"/>
              </a:ext>
            </a:extLst>
          </p:cNvPr>
          <p:cNvPicPr>
            <a:picLocks noChangeAspect="1"/>
          </p:cNvPicPr>
          <p:nvPr/>
        </p:nvPicPr>
        <p:blipFill rotWithShape="1">
          <a:blip r:embed="rId3">
            <a:extLst>
              <a:ext uri="{28A0092B-C50C-407E-A947-70E740481C1C}">
                <a14:useLocalDpi xmlns:a14="http://schemas.microsoft.com/office/drawing/2010/main" val="0"/>
              </a:ext>
            </a:extLst>
          </a:blip>
          <a:srcRect t="15592"/>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AF3DBF2F-49E7-4A0E-BB70-982EE4F4A72E}"/>
              </a:ext>
            </a:extLst>
          </p:cNvPr>
          <p:cNvSpPr/>
          <p:nvPr/>
        </p:nvSpPr>
        <p:spPr>
          <a:xfrm>
            <a:off x="0" y="-3831"/>
            <a:ext cx="12192000" cy="6861831"/>
          </a:xfrm>
          <a:prstGeom prst="rect">
            <a:avLst/>
          </a:prstGeom>
          <a:solidFill>
            <a:srgbClr val="233247">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Imagen 7">
            <a:extLst>
              <a:ext uri="{FF2B5EF4-FFF2-40B4-BE49-F238E27FC236}">
                <a16:creationId xmlns:a16="http://schemas.microsoft.com/office/drawing/2014/main" id="{0C9418CD-3F58-4B61-81B8-C335790C46EF}"/>
              </a:ext>
            </a:extLst>
          </p:cNvPr>
          <p:cNvPicPr>
            <a:picLocks noChangeAspect="1"/>
          </p:cNvPicPr>
          <p:nvPr/>
        </p:nvPicPr>
        <p:blipFill rotWithShape="1">
          <a:blip r:embed="rId4">
            <a:extLst>
              <a:ext uri="{28A0092B-C50C-407E-A947-70E740481C1C}">
                <a14:useLocalDpi xmlns:a14="http://schemas.microsoft.com/office/drawing/2010/main" val="0"/>
              </a:ext>
            </a:extLst>
          </a:blip>
          <a:srcRect t="21186" b="29340"/>
          <a:stretch/>
        </p:blipFill>
        <p:spPr>
          <a:xfrm>
            <a:off x="3091506" y="5899394"/>
            <a:ext cx="2130401" cy="527000"/>
          </a:xfrm>
          <a:prstGeom prst="rect">
            <a:avLst/>
          </a:prstGeom>
        </p:spPr>
      </p:pic>
      <p:sp>
        <p:nvSpPr>
          <p:cNvPr id="9" name="Título 1">
            <a:extLst>
              <a:ext uri="{FF2B5EF4-FFF2-40B4-BE49-F238E27FC236}">
                <a16:creationId xmlns:a16="http://schemas.microsoft.com/office/drawing/2014/main" id="{B7E244E2-C088-46C6-85C4-9B70BE1971C9}"/>
              </a:ext>
            </a:extLst>
          </p:cNvPr>
          <p:cNvSpPr txBox="1">
            <a:spLocks/>
          </p:cNvSpPr>
          <p:nvPr/>
        </p:nvSpPr>
        <p:spPr>
          <a:xfrm>
            <a:off x="415636" y="1969658"/>
            <a:ext cx="10599851" cy="14593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r" defTabSz="457200" rtl="0" eaLnBrk="1" fontAlgn="auto" latinLnBrk="0" hangingPunct="1">
              <a:lnSpc>
                <a:spcPts val="3900"/>
              </a:lnSpc>
              <a:spcBef>
                <a:spcPct val="0"/>
              </a:spcBef>
              <a:spcAft>
                <a:spcPts val="0"/>
              </a:spcAft>
              <a:buClrTx/>
              <a:buSzTx/>
              <a:buFontTx/>
              <a:buNone/>
              <a:tabLst/>
              <a:defRPr/>
            </a:pPr>
            <a:r>
              <a:rPr kumimoji="0" lang="es-CL" sz="4000" b="0" i="0" u="none" strike="noStrike" kern="1200" cap="none" spc="0" normalizeH="0" baseline="0" noProof="0" dirty="0">
                <a:ln>
                  <a:noFill/>
                </a:ln>
                <a:solidFill>
                  <a:srgbClr val="FFFFFF"/>
                </a:solidFill>
                <a:effectLst/>
                <a:uLnTx/>
                <a:uFillTx/>
                <a:latin typeface="Arial"/>
                <a:ea typeface="+mj-ea"/>
                <a:cs typeface="+mj-cs"/>
              </a:rPr>
              <a:t>	</a:t>
            </a:r>
            <a:r>
              <a:rPr kumimoji="0" lang="es-CL" sz="3600" b="0" i="0" u="none" strike="noStrike" kern="1200" cap="none" spc="0" normalizeH="0" baseline="0" noProof="0" dirty="0">
                <a:ln>
                  <a:noFill/>
                </a:ln>
                <a:solidFill>
                  <a:srgbClr val="FFFFFF"/>
                </a:solidFill>
                <a:effectLst/>
                <a:uLnTx/>
                <a:uFillTx/>
                <a:latin typeface="Arial"/>
                <a:ea typeface="+mj-ea"/>
                <a:cs typeface="+mj-cs"/>
              </a:rPr>
              <a:t>Informe</a:t>
            </a:r>
            <a:r>
              <a:rPr kumimoji="0" lang="es-CL" sz="4000" b="0" i="0" u="none" strike="noStrike" kern="1200" cap="none" spc="0" normalizeH="0" baseline="0" noProof="0" dirty="0">
                <a:ln>
                  <a:noFill/>
                </a:ln>
                <a:solidFill>
                  <a:srgbClr val="FFFFFF"/>
                </a:solidFill>
                <a:effectLst/>
                <a:uLnTx/>
                <a:uFillTx/>
                <a:latin typeface="Arial"/>
                <a:ea typeface="+mj-ea"/>
                <a:cs typeface="+mj-cs"/>
              </a:rPr>
              <a:t>   </a:t>
            </a:r>
          </a:p>
          <a:p>
            <a:pPr marL="0" marR="0" lvl="0" indent="0" algn="r" defTabSz="457200" rtl="0" eaLnBrk="1" fontAlgn="auto" latinLnBrk="0" hangingPunct="1">
              <a:lnSpc>
                <a:spcPts val="3900"/>
              </a:lnSpc>
              <a:spcBef>
                <a:spcPct val="0"/>
              </a:spcBef>
              <a:spcAft>
                <a:spcPts val="0"/>
              </a:spcAft>
              <a:buClrTx/>
              <a:buSzTx/>
              <a:buFontTx/>
              <a:buNone/>
              <a:tabLst/>
              <a:defRPr/>
            </a:pPr>
            <a:r>
              <a:rPr kumimoji="0" lang="es-CL" sz="4000" b="0" i="0" u="none" strike="noStrike" kern="1200" cap="none" spc="0" normalizeH="0" baseline="0" noProof="0" dirty="0">
                <a:ln>
                  <a:noFill/>
                </a:ln>
                <a:solidFill>
                  <a:srgbClr val="FFFFFF"/>
                </a:solidFill>
                <a:effectLst/>
                <a:uLnTx/>
                <a:uFillTx/>
                <a:latin typeface="Arial"/>
                <a:ea typeface="+mj-ea"/>
                <a:cs typeface="+mj-cs"/>
              </a:rPr>
              <a:t>Satisfacción Mutualidades</a:t>
            </a:r>
          </a:p>
          <a:p>
            <a:pPr marL="0" marR="0" lvl="0" indent="0" algn="r" defTabSz="457200" rtl="0" eaLnBrk="1" fontAlgn="auto" latinLnBrk="0" hangingPunct="1">
              <a:lnSpc>
                <a:spcPts val="3900"/>
              </a:lnSpc>
              <a:spcBef>
                <a:spcPct val="0"/>
              </a:spcBef>
              <a:spcAft>
                <a:spcPts val="0"/>
              </a:spcAft>
              <a:buClrTx/>
              <a:buSzTx/>
              <a:buFontTx/>
              <a:buNone/>
              <a:tabLst/>
              <a:defRPr/>
            </a:pPr>
            <a:r>
              <a:rPr kumimoji="0" lang="es-CL" sz="4000" b="0" i="0" u="none" strike="noStrike" kern="1200" cap="none" spc="0" normalizeH="0" baseline="0" noProof="0" dirty="0">
                <a:ln>
                  <a:noFill/>
                </a:ln>
                <a:solidFill>
                  <a:srgbClr val="FFFFFF"/>
                </a:solidFill>
                <a:effectLst/>
                <a:uLnTx/>
                <a:uFillTx/>
                <a:latin typeface="Arial"/>
                <a:ea typeface="+mj-ea"/>
                <a:cs typeface="+mj-cs"/>
              </a:rPr>
              <a:t> Segmento Empresas</a:t>
            </a:r>
          </a:p>
        </p:txBody>
      </p:sp>
      <p:grpSp>
        <p:nvGrpSpPr>
          <p:cNvPr id="10" name="Grupo 9">
            <a:extLst>
              <a:ext uri="{FF2B5EF4-FFF2-40B4-BE49-F238E27FC236}">
                <a16:creationId xmlns:a16="http://schemas.microsoft.com/office/drawing/2014/main" id="{76AF28F1-AEFF-440D-975C-821F4D2312F2}"/>
              </a:ext>
            </a:extLst>
          </p:cNvPr>
          <p:cNvGrpSpPr/>
          <p:nvPr/>
        </p:nvGrpSpPr>
        <p:grpSpPr>
          <a:xfrm>
            <a:off x="3657600" y="3638327"/>
            <a:ext cx="7357887" cy="172766"/>
            <a:chOff x="4017898" y="1645831"/>
            <a:chExt cx="2672193" cy="0"/>
          </a:xfrm>
        </p:grpSpPr>
        <p:cxnSp>
          <p:nvCxnSpPr>
            <p:cNvPr id="11" name="Conector recto 10">
              <a:extLst>
                <a:ext uri="{FF2B5EF4-FFF2-40B4-BE49-F238E27FC236}">
                  <a16:creationId xmlns:a16="http://schemas.microsoft.com/office/drawing/2014/main" id="{3095F71B-EA3A-43E7-AA7F-359F0F3C45E4}"/>
                </a:ext>
              </a:extLst>
            </p:cNvPr>
            <p:cNvCxnSpPr/>
            <p:nvPr/>
          </p:nvCxnSpPr>
          <p:spPr>
            <a:xfrm>
              <a:off x="4017898" y="1645831"/>
              <a:ext cx="2646218" cy="0"/>
            </a:xfrm>
            <a:prstGeom prst="line">
              <a:avLst/>
            </a:prstGeom>
            <a:ln cap="rnd">
              <a:solidFill>
                <a:srgbClr val="0055A5"/>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A4B686BF-FAAE-4C43-BB0E-A5DD51088AA6}"/>
                </a:ext>
              </a:extLst>
            </p:cNvPr>
            <p:cNvCxnSpPr/>
            <p:nvPr/>
          </p:nvCxnSpPr>
          <p:spPr>
            <a:xfrm>
              <a:off x="5697639" y="1645831"/>
              <a:ext cx="992452" cy="0"/>
            </a:xfrm>
            <a:prstGeom prst="line">
              <a:avLst/>
            </a:prstGeom>
            <a:ln cap="rnd">
              <a:solidFill>
                <a:srgbClr val="97188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05DA76DF-E610-4D8D-9AB2-90151CEA79BF}"/>
                </a:ext>
              </a:extLst>
            </p:cNvPr>
            <p:cNvCxnSpPr/>
            <p:nvPr/>
          </p:nvCxnSpPr>
          <p:spPr>
            <a:xfrm>
              <a:off x="4929962" y="1645831"/>
              <a:ext cx="946098" cy="0"/>
            </a:xfrm>
            <a:prstGeom prst="line">
              <a:avLst/>
            </a:prstGeom>
            <a:ln cap="sq">
              <a:solidFill>
                <a:srgbClr val="A2E22B"/>
              </a:solidFill>
            </a:ln>
            <a:effectLst/>
          </p:spPr>
          <p:style>
            <a:lnRef idx="2">
              <a:schemeClr val="accent1"/>
            </a:lnRef>
            <a:fillRef idx="0">
              <a:schemeClr val="accent1"/>
            </a:fillRef>
            <a:effectRef idx="1">
              <a:schemeClr val="accent1"/>
            </a:effectRef>
            <a:fontRef idx="minor">
              <a:schemeClr val="tx1"/>
            </a:fontRef>
          </p:style>
        </p:cxnSp>
      </p:grpSp>
      <p:sp>
        <p:nvSpPr>
          <p:cNvPr id="14" name="Título 1">
            <a:extLst>
              <a:ext uri="{FF2B5EF4-FFF2-40B4-BE49-F238E27FC236}">
                <a16:creationId xmlns:a16="http://schemas.microsoft.com/office/drawing/2014/main" id="{C227F3D5-D3DA-4236-BAD2-6AA3A5712034}"/>
              </a:ext>
            </a:extLst>
          </p:cNvPr>
          <p:cNvSpPr txBox="1">
            <a:spLocks/>
          </p:cNvSpPr>
          <p:nvPr/>
        </p:nvSpPr>
        <p:spPr>
          <a:xfrm>
            <a:off x="9112651" y="3811093"/>
            <a:ext cx="1902836" cy="39614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Arial"/>
                <a:ea typeface="Open Sans" panose="020B0606030504020204" pitchFamily="34" charset="0"/>
                <a:cs typeface="Open Sans" panose="020B0606030504020204" pitchFamily="34" charset="0"/>
              </a:rPr>
              <a:t> Diciembre  2018</a:t>
            </a:r>
          </a:p>
        </p:txBody>
      </p:sp>
      <p:pic>
        <p:nvPicPr>
          <p:cNvPr id="19" name="Imagen 18"/>
          <p:cNvPicPr>
            <a:picLocks noChangeAspect="1"/>
          </p:cNvPicPr>
          <p:nvPr/>
        </p:nvPicPr>
        <p:blipFill rotWithShape="1">
          <a:blip r:embed="rId5"/>
          <a:srcRect l="8350" t="9422" r="73874" b="81203"/>
          <a:stretch/>
        </p:blipFill>
        <p:spPr>
          <a:xfrm>
            <a:off x="5611286" y="5899394"/>
            <a:ext cx="1938796" cy="574877"/>
          </a:xfrm>
          <a:prstGeom prst="rect">
            <a:avLst/>
          </a:prstGeom>
        </p:spPr>
      </p:pic>
      <p:pic>
        <p:nvPicPr>
          <p:cNvPr id="20" name="Imagen 19"/>
          <p:cNvPicPr>
            <a:picLocks noChangeAspect="1"/>
          </p:cNvPicPr>
          <p:nvPr/>
        </p:nvPicPr>
        <p:blipFill rotWithShape="1">
          <a:blip r:embed="rId6"/>
          <a:srcRect l="57235" t="28125" r="21682" b="61581"/>
          <a:stretch/>
        </p:blipFill>
        <p:spPr>
          <a:xfrm>
            <a:off x="7785655" y="5917757"/>
            <a:ext cx="2085385" cy="572458"/>
          </a:xfrm>
          <a:prstGeom prst="rect">
            <a:avLst/>
          </a:prstGeom>
        </p:spPr>
      </p:pic>
      <p:pic>
        <p:nvPicPr>
          <p:cNvPr id="2" name="Imagen 1">
            <a:extLst>
              <a:ext uri="{FF2B5EF4-FFF2-40B4-BE49-F238E27FC236}">
                <a16:creationId xmlns:a16="http://schemas.microsoft.com/office/drawing/2014/main" id="{4E344B2D-B167-4374-B30C-1DCFBC928FAC}"/>
              </a:ext>
            </a:extLst>
          </p:cNvPr>
          <p:cNvPicPr>
            <a:picLocks noChangeAspect="1"/>
          </p:cNvPicPr>
          <p:nvPr/>
        </p:nvPicPr>
        <p:blipFill>
          <a:blip r:embed="rId7"/>
          <a:stretch>
            <a:fillRect/>
          </a:stretch>
        </p:blipFill>
        <p:spPr>
          <a:xfrm>
            <a:off x="8282769" y="5969010"/>
            <a:ext cx="718356" cy="521205"/>
          </a:xfrm>
          <a:prstGeom prst="rect">
            <a:avLst/>
          </a:prstGeom>
        </p:spPr>
      </p:pic>
    </p:spTree>
    <p:extLst>
      <p:ext uri="{BB962C8B-B14F-4D97-AF65-F5344CB8AC3E}">
        <p14:creationId xmlns:p14="http://schemas.microsoft.com/office/powerpoint/2010/main" val="8892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normAutofit/>
          </a:bodyPr>
          <a:lstStyle/>
          <a:p>
            <a:r>
              <a:rPr lang="es-CL" sz="2800" dirty="0"/>
              <a:t>Metodología</a:t>
            </a:r>
          </a:p>
        </p:txBody>
      </p:sp>
      <p:sp>
        <p:nvSpPr>
          <p:cNvPr id="4" name="CuadroTexto 3"/>
          <p:cNvSpPr txBox="1"/>
          <p:nvPr/>
        </p:nvSpPr>
        <p:spPr>
          <a:xfrm>
            <a:off x="1163638" y="1202965"/>
            <a:ext cx="9864726" cy="830997"/>
          </a:xfrm>
          <a:prstGeom prst="rect">
            <a:avLst/>
          </a:prstGeom>
          <a:noFill/>
        </p:spPr>
        <p:txBody>
          <a:bodyPr wrap="square" rtlCol="0">
            <a:spAutoFit/>
          </a:bodyPr>
          <a:lstStyle/>
          <a:p>
            <a:pPr algn="just"/>
            <a:r>
              <a:rPr lang="es-CL" sz="1600" dirty="0">
                <a:solidFill>
                  <a:srgbClr val="717274"/>
                </a:solidFill>
                <a:latin typeface="Calibri Light" panose="020F0302020204030204"/>
                <a:ea typeface="Open Sans" panose="020B0606030504020204" pitchFamily="34" charset="0"/>
                <a:cs typeface="Open Sans" panose="020B0606030504020204" pitchFamily="34" charset="0"/>
              </a:rPr>
              <a:t>No se presenta comparación con mediciones anteriores debido al cambio metodológico realizado para levantar la muestra del estudio. Las principales diferencias son: </a:t>
            </a:r>
          </a:p>
          <a:p>
            <a:pPr algn="just"/>
            <a:endParaRPr lang="es-CL" sz="1600" dirty="0">
              <a:solidFill>
                <a:srgbClr val="717274"/>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5" name="Diagrama 4"/>
          <p:cNvGraphicFramePr/>
          <p:nvPr>
            <p:extLst>
              <p:ext uri="{D42A27DB-BD31-4B8C-83A1-F6EECF244321}">
                <p14:modId xmlns:p14="http://schemas.microsoft.com/office/powerpoint/2010/main" val="2233401612"/>
              </p:ext>
            </p:extLst>
          </p:nvPr>
        </p:nvGraphicFramePr>
        <p:xfrm>
          <a:off x="1884517" y="2040946"/>
          <a:ext cx="8128000" cy="3406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163637" y="5567564"/>
            <a:ext cx="9864726" cy="1077218"/>
          </a:xfrm>
          <a:prstGeom prst="rect">
            <a:avLst/>
          </a:prstGeom>
          <a:noFill/>
        </p:spPr>
        <p:txBody>
          <a:bodyPr wrap="square" rtlCol="0">
            <a:spAutoFit/>
          </a:bodyPr>
          <a:lstStyle/>
          <a:p>
            <a:pPr algn="just"/>
            <a:r>
              <a:rPr lang="es-CL" sz="1600" dirty="0">
                <a:solidFill>
                  <a:srgbClr val="717274"/>
                </a:solidFill>
                <a:latin typeface="Calibri Light" panose="020F0302020204030204"/>
                <a:ea typeface="Open Sans" panose="020B0606030504020204" pitchFamily="34" charset="0"/>
                <a:cs typeface="Open Sans" panose="020B0606030504020204" pitchFamily="34" charset="0"/>
              </a:rPr>
              <a:t>Este cambio de metodología no permite saber si las variaciones se deben a la forma en que se levantó la muestra a cambios en la Experiencia de las Empresas en la Industria. Es por ello, que se recomendó no compara con mediciones anteriores.</a:t>
            </a:r>
          </a:p>
          <a:p>
            <a:pPr algn="just"/>
            <a:endParaRPr lang="es-CL" sz="1600" dirty="0">
              <a:solidFill>
                <a:srgbClr val="717274"/>
              </a:solidFill>
              <a:latin typeface="Calibri Light" panose="020F030202020403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841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Resultados</a:t>
            </a:r>
          </a:p>
        </p:txBody>
      </p:sp>
    </p:spTree>
    <p:extLst>
      <p:ext uri="{BB962C8B-B14F-4D97-AF65-F5344CB8AC3E}">
        <p14:creationId xmlns:p14="http://schemas.microsoft.com/office/powerpoint/2010/main" val="154775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dirty="0"/>
              <a:t>Situación actual de la Empresa en torno a la prevención</a:t>
            </a:r>
            <a:endParaRPr lang="es-CL" b="1" dirty="0"/>
          </a:p>
        </p:txBody>
      </p:sp>
    </p:spTree>
    <p:extLst>
      <p:ext uri="{BB962C8B-B14F-4D97-AF65-F5344CB8AC3E}">
        <p14:creationId xmlns:p14="http://schemas.microsoft.com/office/powerpoint/2010/main" val="387393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5">
            <a:extLst>
              <a:ext uri="{FF2B5EF4-FFF2-40B4-BE49-F238E27FC236}">
                <a16:creationId xmlns:a16="http://schemas.microsoft.com/office/drawing/2014/main" id="{5ACCAFC6-7929-4FC7-9F72-AB4BC496BF89}"/>
              </a:ext>
            </a:extLst>
          </p:cNvPr>
          <p:cNvGraphicFramePr>
            <a:graphicFrameLocks noGrp="1"/>
          </p:cNvGraphicFramePr>
          <p:nvPr>
            <p:extLst>
              <p:ext uri="{D42A27DB-BD31-4B8C-83A1-F6EECF244321}">
                <p14:modId xmlns:p14="http://schemas.microsoft.com/office/powerpoint/2010/main" val="2629122441"/>
              </p:ext>
            </p:extLst>
          </p:nvPr>
        </p:nvGraphicFramePr>
        <p:xfrm>
          <a:off x="181884" y="1339232"/>
          <a:ext cx="11422289" cy="4462563"/>
        </p:xfrm>
        <a:graphic>
          <a:graphicData uri="http://schemas.openxmlformats.org/drawingml/2006/table">
            <a:tbl>
              <a:tblPr/>
              <a:tblGrid>
                <a:gridCol w="827693">
                  <a:extLst>
                    <a:ext uri="{9D8B030D-6E8A-4147-A177-3AD203B41FA5}">
                      <a16:colId xmlns:a16="http://schemas.microsoft.com/office/drawing/2014/main" val="3409976231"/>
                    </a:ext>
                  </a:extLst>
                </a:gridCol>
                <a:gridCol w="882883">
                  <a:extLst>
                    <a:ext uri="{9D8B030D-6E8A-4147-A177-3AD203B41FA5}">
                      <a16:colId xmlns:a16="http://schemas.microsoft.com/office/drawing/2014/main" val="2844838271"/>
                    </a:ext>
                  </a:extLst>
                </a:gridCol>
                <a:gridCol w="882883">
                  <a:extLst>
                    <a:ext uri="{9D8B030D-6E8A-4147-A177-3AD203B41FA5}">
                      <a16:colId xmlns:a16="http://schemas.microsoft.com/office/drawing/2014/main" val="3904298917"/>
                    </a:ext>
                  </a:extLst>
                </a:gridCol>
                <a:gridCol w="882883">
                  <a:extLst>
                    <a:ext uri="{9D8B030D-6E8A-4147-A177-3AD203B41FA5}">
                      <a16:colId xmlns:a16="http://schemas.microsoft.com/office/drawing/2014/main" val="2247269553"/>
                    </a:ext>
                  </a:extLst>
                </a:gridCol>
                <a:gridCol w="882883">
                  <a:extLst>
                    <a:ext uri="{9D8B030D-6E8A-4147-A177-3AD203B41FA5}">
                      <a16:colId xmlns:a16="http://schemas.microsoft.com/office/drawing/2014/main" val="910069431"/>
                    </a:ext>
                  </a:extLst>
                </a:gridCol>
                <a:gridCol w="882883">
                  <a:extLst>
                    <a:ext uri="{9D8B030D-6E8A-4147-A177-3AD203B41FA5}">
                      <a16:colId xmlns:a16="http://schemas.microsoft.com/office/drawing/2014/main" val="1025273837"/>
                    </a:ext>
                  </a:extLst>
                </a:gridCol>
                <a:gridCol w="882883">
                  <a:extLst>
                    <a:ext uri="{9D8B030D-6E8A-4147-A177-3AD203B41FA5}">
                      <a16:colId xmlns:a16="http://schemas.microsoft.com/office/drawing/2014/main" val="4251243495"/>
                    </a:ext>
                  </a:extLst>
                </a:gridCol>
                <a:gridCol w="882883">
                  <a:extLst>
                    <a:ext uri="{9D8B030D-6E8A-4147-A177-3AD203B41FA5}">
                      <a16:colId xmlns:a16="http://schemas.microsoft.com/office/drawing/2014/main" val="2303428828"/>
                    </a:ext>
                  </a:extLst>
                </a:gridCol>
                <a:gridCol w="882883">
                  <a:extLst>
                    <a:ext uri="{9D8B030D-6E8A-4147-A177-3AD203B41FA5}">
                      <a16:colId xmlns:a16="http://schemas.microsoft.com/office/drawing/2014/main" val="3694035829"/>
                    </a:ext>
                  </a:extLst>
                </a:gridCol>
                <a:gridCol w="882883">
                  <a:extLst>
                    <a:ext uri="{9D8B030D-6E8A-4147-A177-3AD203B41FA5}">
                      <a16:colId xmlns:a16="http://schemas.microsoft.com/office/drawing/2014/main" val="2790491073"/>
                    </a:ext>
                  </a:extLst>
                </a:gridCol>
                <a:gridCol w="882883">
                  <a:extLst>
                    <a:ext uri="{9D8B030D-6E8A-4147-A177-3AD203B41FA5}">
                      <a16:colId xmlns:a16="http://schemas.microsoft.com/office/drawing/2014/main" val="4173495507"/>
                    </a:ext>
                  </a:extLst>
                </a:gridCol>
                <a:gridCol w="882883">
                  <a:extLst>
                    <a:ext uri="{9D8B030D-6E8A-4147-A177-3AD203B41FA5}">
                      <a16:colId xmlns:a16="http://schemas.microsoft.com/office/drawing/2014/main" val="127123790"/>
                    </a:ext>
                  </a:extLst>
                </a:gridCol>
                <a:gridCol w="882883">
                  <a:extLst>
                    <a:ext uri="{9D8B030D-6E8A-4147-A177-3AD203B41FA5}">
                      <a16:colId xmlns:a16="http://schemas.microsoft.com/office/drawing/2014/main" val="606041746"/>
                    </a:ext>
                  </a:extLst>
                </a:gridCol>
              </a:tblGrid>
              <a:tr h="9679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La prevención es prioritaria y se enmarca en un sistema de gestión y/plan de trabajo corporativo, donde la .... juega un rol activo y vital</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Hemos realizado actividades y planes, pero necesitamos el apoyo y conocimiento de ... para desarrollar e implementar</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Sólo nos interesa contar con la atención médica cuando se necesite</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9333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915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8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269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4" name="Object 5">
            <a:extLst>
              <a:ext uri="{FF2B5EF4-FFF2-40B4-BE49-F238E27FC236}">
                <a16:creationId xmlns:a16="http://schemas.microsoft.com/office/drawing/2014/main" id="{D80FC7EE-EFD2-4585-842D-EF6638B6D24C}"/>
              </a:ext>
            </a:extLst>
          </p:cNvPr>
          <p:cNvGraphicFramePr>
            <a:graphicFrameLocks noChangeAspect="1"/>
          </p:cNvGraphicFramePr>
          <p:nvPr>
            <p:extLst>
              <p:ext uri="{D42A27DB-BD31-4B8C-83A1-F6EECF244321}">
                <p14:modId xmlns:p14="http://schemas.microsoft.com/office/powerpoint/2010/main" val="2065250952"/>
              </p:ext>
            </p:extLst>
          </p:nvPr>
        </p:nvGraphicFramePr>
        <p:xfrm>
          <a:off x="587821" y="3428999"/>
          <a:ext cx="11016352" cy="2844483"/>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652417" y="208960"/>
            <a:ext cx="10704512" cy="561975"/>
          </a:xfrm>
        </p:spPr>
        <p:txBody>
          <a:bodyPr>
            <a:noAutofit/>
          </a:bodyPr>
          <a:lstStyle/>
          <a:p>
            <a:pPr eaLnBrk="1" hangingPunct="1"/>
            <a:r>
              <a:rPr lang="es-CL" altLang="es-CL" dirty="0">
                <a:latin typeface="Calibri" panose="020F0502020204030204" pitchFamily="34" charset="0"/>
                <a:ea typeface="Open Sans Light"/>
                <a:cs typeface="Open Sans Light"/>
              </a:rPr>
              <a:t>Situación actual de la empresa en torno a la Prevención </a:t>
            </a:r>
            <a:br>
              <a:rPr lang="es-CL" altLang="es-CL" dirty="0">
                <a:latin typeface="Calibri" panose="020F0502020204030204" pitchFamily="34" charset="0"/>
                <a:ea typeface="Open Sans Light"/>
                <a:cs typeface="Open Sans Light"/>
              </a:rPr>
            </a:br>
            <a:r>
              <a:rPr lang="es-CL" altLang="es-CL" dirty="0">
                <a:latin typeface="Calibri" panose="020F0502020204030204" pitchFamily="34" charset="0"/>
                <a:ea typeface="Open Sans Light"/>
                <a:cs typeface="Open Sans Light"/>
              </a:rPr>
              <a:t> Tamaño de la Empresa</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Ahora respecto de la situación actual en que está su empresa respecto de la prevención, me podría indicar ¿cuál frase la representa mejor?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cxnSp>
        <p:nvCxnSpPr>
          <p:cNvPr id="5" name="Conector recto de flecha 4"/>
          <p:cNvCxnSpPr/>
          <p:nvPr/>
        </p:nvCxnSpPr>
        <p:spPr>
          <a:xfrm flipV="1">
            <a:off x="2038136" y="3639644"/>
            <a:ext cx="1509486" cy="551543"/>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9593943" y="4851241"/>
            <a:ext cx="1762986" cy="475502"/>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47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5">
            <a:extLst>
              <a:ext uri="{FF2B5EF4-FFF2-40B4-BE49-F238E27FC236}">
                <a16:creationId xmlns:a16="http://schemas.microsoft.com/office/drawing/2014/main" id="{01528B7E-6F81-4CFA-8617-46E1CA057B4C}"/>
              </a:ext>
            </a:extLst>
          </p:cNvPr>
          <p:cNvGraphicFramePr>
            <a:graphicFrameLocks noGrp="1"/>
          </p:cNvGraphicFramePr>
          <p:nvPr>
            <p:extLst>
              <p:ext uri="{D42A27DB-BD31-4B8C-83A1-F6EECF244321}">
                <p14:modId xmlns:p14="http://schemas.microsoft.com/office/powerpoint/2010/main" val="2292452600"/>
              </p:ext>
            </p:extLst>
          </p:nvPr>
        </p:nvGraphicFramePr>
        <p:xfrm>
          <a:off x="181885" y="1476437"/>
          <a:ext cx="10614703" cy="3569373"/>
        </p:xfrm>
        <a:graphic>
          <a:graphicData uri="http://schemas.openxmlformats.org/drawingml/2006/table">
            <a:tbl>
              <a:tblPr/>
              <a:tblGrid>
                <a:gridCol w="1112009">
                  <a:extLst>
                    <a:ext uri="{9D8B030D-6E8A-4147-A177-3AD203B41FA5}">
                      <a16:colId xmlns:a16="http://schemas.microsoft.com/office/drawing/2014/main" val="3409976231"/>
                    </a:ext>
                  </a:extLst>
                </a:gridCol>
                <a:gridCol w="1254117">
                  <a:extLst>
                    <a:ext uri="{9D8B030D-6E8A-4147-A177-3AD203B41FA5}">
                      <a16:colId xmlns:a16="http://schemas.microsoft.com/office/drawing/2014/main" val="2844838271"/>
                    </a:ext>
                  </a:extLst>
                </a:gridCol>
                <a:gridCol w="1184701">
                  <a:extLst>
                    <a:ext uri="{9D8B030D-6E8A-4147-A177-3AD203B41FA5}">
                      <a16:colId xmlns:a16="http://schemas.microsoft.com/office/drawing/2014/main" val="3904298917"/>
                    </a:ext>
                  </a:extLst>
                </a:gridCol>
                <a:gridCol w="1272375">
                  <a:extLst>
                    <a:ext uri="{9D8B030D-6E8A-4147-A177-3AD203B41FA5}">
                      <a16:colId xmlns:a16="http://schemas.microsoft.com/office/drawing/2014/main" val="2247269553"/>
                    </a:ext>
                  </a:extLst>
                </a:gridCol>
                <a:gridCol w="1096876">
                  <a:extLst>
                    <a:ext uri="{9D8B030D-6E8A-4147-A177-3AD203B41FA5}">
                      <a16:colId xmlns:a16="http://schemas.microsoft.com/office/drawing/2014/main" val="910069431"/>
                    </a:ext>
                  </a:extLst>
                </a:gridCol>
                <a:gridCol w="1184624">
                  <a:extLst>
                    <a:ext uri="{9D8B030D-6E8A-4147-A177-3AD203B41FA5}">
                      <a16:colId xmlns:a16="http://schemas.microsoft.com/office/drawing/2014/main" val="1025273837"/>
                    </a:ext>
                  </a:extLst>
                </a:gridCol>
                <a:gridCol w="1118814">
                  <a:extLst>
                    <a:ext uri="{9D8B030D-6E8A-4147-A177-3AD203B41FA5}">
                      <a16:colId xmlns:a16="http://schemas.microsoft.com/office/drawing/2014/main" val="4251243495"/>
                    </a:ext>
                  </a:extLst>
                </a:gridCol>
                <a:gridCol w="1228500">
                  <a:extLst>
                    <a:ext uri="{9D8B030D-6E8A-4147-A177-3AD203B41FA5}">
                      <a16:colId xmlns:a16="http://schemas.microsoft.com/office/drawing/2014/main" val="2303428828"/>
                    </a:ext>
                  </a:extLst>
                </a:gridCol>
                <a:gridCol w="1162687">
                  <a:extLst>
                    <a:ext uri="{9D8B030D-6E8A-4147-A177-3AD203B41FA5}">
                      <a16:colId xmlns:a16="http://schemas.microsoft.com/office/drawing/2014/main" val="3694035829"/>
                    </a:ext>
                  </a:extLst>
                </a:gridCol>
              </a:tblGrid>
              <a:tr h="641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Estamos partiendo y necesitamos que la ... asesore en instalar el tema de prevención en mi empresa</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Sólo nos interesa cumplir con la normativa legal</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669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1"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57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01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8F8F8"/>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4" name="Object 5">
            <a:extLst>
              <a:ext uri="{FF2B5EF4-FFF2-40B4-BE49-F238E27FC236}">
                <a16:creationId xmlns:a16="http://schemas.microsoft.com/office/drawing/2014/main" id="{C67728F1-7B9B-457A-9E49-DB9AA6CEB08D}"/>
              </a:ext>
            </a:extLst>
          </p:cNvPr>
          <p:cNvGraphicFramePr>
            <a:graphicFrameLocks noChangeAspect="1"/>
          </p:cNvGraphicFramePr>
          <p:nvPr>
            <p:extLst>
              <p:ext uri="{D42A27DB-BD31-4B8C-83A1-F6EECF244321}">
                <p14:modId xmlns:p14="http://schemas.microsoft.com/office/powerpoint/2010/main" val="1986906808"/>
              </p:ext>
            </p:extLst>
          </p:nvPr>
        </p:nvGraphicFramePr>
        <p:xfrm>
          <a:off x="833720" y="2065294"/>
          <a:ext cx="10061009" cy="3494493"/>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735579" y="187087"/>
            <a:ext cx="10720841"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Situación actual de la empresa en torno a la Prevención por Tamaño de la Empresa</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Ahora respecto de la situación actual en que está su empresa respecto de la prevención, me podría indicar cuál frase la representa mejor?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cxnSp>
        <p:nvCxnSpPr>
          <p:cNvPr id="8" name="Conector recto de flecha 7"/>
          <p:cNvCxnSpPr/>
          <p:nvPr/>
        </p:nvCxnSpPr>
        <p:spPr>
          <a:xfrm>
            <a:off x="7840052" y="3994412"/>
            <a:ext cx="2336335" cy="459601"/>
          </a:xfrm>
          <a:prstGeom prst="straightConnector1">
            <a:avLst/>
          </a:prstGeom>
          <a:ln w="3810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20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Satisfacción Global Mutualidades</a:t>
            </a:r>
          </a:p>
        </p:txBody>
      </p:sp>
    </p:spTree>
    <p:extLst>
      <p:ext uri="{BB962C8B-B14F-4D97-AF65-F5344CB8AC3E}">
        <p14:creationId xmlns:p14="http://schemas.microsoft.com/office/powerpoint/2010/main" val="35499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
            <a:extLst>
              <a:ext uri="{FF2B5EF4-FFF2-40B4-BE49-F238E27FC236}">
                <a16:creationId xmlns:a16="http://schemas.microsoft.com/office/drawing/2014/main" id="{80428404-8BDD-4A08-B31A-04674F033F6F}"/>
              </a:ext>
            </a:extLst>
          </p:cNvPr>
          <p:cNvGraphicFramePr>
            <a:graphicFrameLocks noGrp="1"/>
          </p:cNvGraphicFramePr>
          <p:nvPr>
            <p:extLst>
              <p:ext uri="{D42A27DB-BD31-4B8C-83A1-F6EECF244321}">
                <p14:modId xmlns:p14="http://schemas.microsoft.com/office/powerpoint/2010/main" val="1733587498"/>
              </p:ext>
            </p:extLst>
          </p:nvPr>
        </p:nvGraphicFramePr>
        <p:xfrm>
          <a:off x="652417" y="1494712"/>
          <a:ext cx="9901014" cy="2724435"/>
        </p:xfrm>
        <a:graphic>
          <a:graphicData uri="http://schemas.openxmlformats.org/drawingml/2006/table">
            <a:tbl>
              <a:tblPr/>
              <a:tblGrid>
                <a:gridCol w="1200715">
                  <a:extLst>
                    <a:ext uri="{9D8B030D-6E8A-4147-A177-3AD203B41FA5}">
                      <a16:colId xmlns:a16="http://schemas.microsoft.com/office/drawing/2014/main" val="3409976231"/>
                    </a:ext>
                  </a:extLst>
                </a:gridCol>
                <a:gridCol w="2373942">
                  <a:extLst>
                    <a:ext uri="{9D8B030D-6E8A-4147-A177-3AD203B41FA5}">
                      <a16:colId xmlns:a16="http://schemas.microsoft.com/office/drawing/2014/main" val="20002"/>
                    </a:ext>
                  </a:extLst>
                </a:gridCol>
                <a:gridCol w="1907835">
                  <a:extLst>
                    <a:ext uri="{9D8B030D-6E8A-4147-A177-3AD203B41FA5}">
                      <a16:colId xmlns:a16="http://schemas.microsoft.com/office/drawing/2014/main" val="20004"/>
                    </a:ext>
                  </a:extLst>
                </a:gridCol>
                <a:gridCol w="2216390">
                  <a:extLst>
                    <a:ext uri="{9D8B030D-6E8A-4147-A177-3AD203B41FA5}">
                      <a16:colId xmlns:a16="http://schemas.microsoft.com/office/drawing/2014/main" val="20006"/>
                    </a:ext>
                  </a:extLst>
                </a:gridCol>
                <a:gridCol w="2202132">
                  <a:extLst>
                    <a:ext uri="{9D8B030D-6E8A-4147-A177-3AD203B41FA5}">
                      <a16:colId xmlns:a16="http://schemas.microsoft.com/office/drawing/2014/main" val="3904298917"/>
                    </a:ext>
                  </a:extLst>
                </a:gridCol>
              </a:tblGrid>
              <a:tr h="2856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Tamaño de la Empresa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lnL w="12700" cap="flat" cmpd="sng" algn="ctr">
                      <a:solidFill>
                        <a:schemeClr val="bg1"/>
                      </a:solidFill>
                      <a:prstDash val="solid"/>
                      <a:round/>
                      <a:headEnd type="none" w="med" len="med"/>
                      <a:tailEnd type="none" w="med" len="med"/>
                    </a:lnL>
                  </a:tcPr>
                </a:tc>
                <a:tc hMerge="1">
                  <a:txBody>
                    <a:bodyPr/>
                    <a:lstStyle/>
                    <a:p>
                      <a:endParaRPr lang="es-CL"/>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66064678"/>
                  </a:ext>
                </a:extLst>
              </a:tr>
              <a:tr h="305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40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1391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837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18733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712959"/>
            <a:ext cx="9864725"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Para comenzar utilizando una escala de 1 a 7 donde 1 es Muy insatisfecho y 7 es  Muy satisfecho ¿Cuál es su nivel de satisfacción general de su empresa con.... (MENCIONAR MUTUALIDAD)?</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128"/>
                <a:cs typeface="+mn-cs"/>
              </a:rPr>
              <a:t>                                                   </a:t>
            </a:r>
          </a:p>
        </p:txBody>
      </p:sp>
      <p:graphicFrame>
        <p:nvGraphicFramePr>
          <p:cNvPr id="17" name="Object 5">
            <a:extLst>
              <a:ext uri="{FF2B5EF4-FFF2-40B4-BE49-F238E27FC236}">
                <a16:creationId xmlns:a16="http://schemas.microsoft.com/office/drawing/2014/main" id="{A34ECDE9-F2A2-4CBF-B22D-49A92BBE00E6}"/>
              </a:ext>
            </a:extLst>
          </p:cNvPr>
          <p:cNvGraphicFramePr>
            <a:graphicFrameLocks noChangeAspect="1"/>
          </p:cNvGraphicFramePr>
          <p:nvPr>
            <p:extLst>
              <p:ext uri="{D42A27DB-BD31-4B8C-83A1-F6EECF244321}">
                <p14:modId xmlns:p14="http://schemas.microsoft.com/office/powerpoint/2010/main" val="885736979"/>
              </p:ext>
            </p:extLst>
          </p:nvPr>
        </p:nvGraphicFramePr>
        <p:xfrm>
          <a:off x="1596325" y="2125822"/>
          <a:ext cx="8865031" cy="3634720"/>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Global Mutualidades por Tamaño de la Empresa</a:t>
            </a:r>
            <a:endParaRPr lang="es-ES" altLang="es-CL" dirty="0">
              <a:latin typeface="Calibri" panose="020F0502020204030204" pitchFamily="34" charset="0"/>
              <a:ea typeface="Open Sans Light"/>
              <a:cs typeface="Open Sans Light"/>
            </a:endParaRPr>
          </a:p>
        </p:txBody>
      </p:sp>
    </p:spTree>
    <p:extLst>
      <p:ext uri="{BB962C8B-B14F-4D97-AF65-F5344CB8AC3E}">
        <p14:creationId xmlns:p14="http://schemas.microsoft.com/office/powerpoint/2010/main" val="217017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
            <a:extLst>
              <a:ext uri="{FF2B5EF4-FFF2-40B4-BE49-F238E27FC236}">
                <a16:creationId xmlns:a16="http://schemas.microsoft.com/office/drawing/2014/main" id="{80428404-8BDD-4A08-B31A-04674F033F6F}"/>
              </a:ext>
            </a:extLst>
          </p:cNvPr>
          <p:cNvGraphicFramePr>
            <a:graphicFrameLocks noGrp="1"/>
          </p:cNvGraphicFramePr>
          <p:nvPr/>
        </p:nvGraphicFramePr>
        <p:xfrm>
          <a:off x="377829" y="1301156"/>
          <a:ext cx="10832815" cy="3534836"/>
        </p:xfrm>
        <a:graphic>
          <a:graphicData uri="http://schemas.openxmlformats.org/drawingml/2006/table">
            <a:tbl>
              <a:tblPr/>
              <a:tblGrid>
                <a:gridCol w="1243347">
                  <a:extLst>
                    <a:ext uri="{9D8B030D-6E8A-4147-A177-3AD203B41FA5}">
                      <a16:colId xmlns:a16="http://schemas.microsoft.com/office/drawing/2014/main" val="3409976231"/>
                    </a:ext>
                  </a:extLst>
                </a:gridCol>
                <a:gridCol w="2397367">
                  <a:extLst>
                    <a:ext uri="{9D8B030D-6E8A-4147-A177-3AD203B41FA5}">
                      <a16:colId xmlns:a16="http://schemas.microsoft.com/office/drawing/2014/main" val="2625938032"/>
                    </a:ext>
                  </a:extLst>
                </a:gridCol>
                <a:gridCol w="2397367">
                  <a:extLst>
                    <a:ext uri="{9D8B030D-6E8A-4147-A177-3AD203B41FA5}">
                      <a16:colId xmlns:a16="http://schemas.microsoft.com/office/drawing/2014/main" val="4211172699"/>
                    </a:ext>
                  </a:extLst>
                </a:gridCol>
                <a:gridCol w="2397367">
                  <a:extLst>
                    <a:ext uri="{9D8B030D-6E8A-4147-A177-3AD203B41FA5}">
                      <a16:colId xmlns:a16="http://schemas.microsoft.com/office/drawing/2014/main" val="121525823"/>
                    </a:ext>
                  </a:extLst>
                </a:gridCol>
                <a:gridCol w="2397367">
                  <a:extLst>
                    <a:ext uri="{9D8B030D-6E8A-4147-A177-3AD203B41FA5}">
                      <a16:colId xmlns:a16="http://schemas.microsoft.com/office/drawing/2014/main" val="2247269553"/>
                    </a:ext>
                  </a:extLst>
                </a:gridCol>
              </a:tblGrid>
              <a:tr h="3591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3268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PYMES </a:t>
                      </a:r>
                      <a:r>
                        <a:rPr kumimoji="0" lang="es-CL" sz="1400" b="0" i="0" u="none" strike="noStrike" kern="1200" cap="none" normalizeH="0" baseline="0" dirty="0" err="1">
                          <a:ln>
                            <a:noFill/>
                          </a:ln>
                          <a:solidFill>
                            <a:schemeClr val="bg1"/>
                          </a:solidFill>
                          <a:effectLst/>
                          <a:latin typeface="Calibri" pitchFamily="34" charset="0"/>
                          <a:ea typeface="ＭＳ Ｐゴシック" charset="-128"/>
                          <a:cs typeface="+mn-cs"/>
                        </a:rPr>
                        <a:t>ACHS</a:t>
                      </a: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PYMES MUTUAL DE SEGURIDAD</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PYMES </a:t>
                      </a:r>
                      <a:r>
                        <a:rPr kumimoji="0" lang="es-CL" sz="1400" b="0" i="0" u="none" strike="noStrike" cap="none" normalizeH="0" baseline="0" dirty="0" err="1">
                          <a:ln>
                            <a:noFill/>
                          </a:ln>
                          <a:solidFill>
                            <a:schemeClr val="bg1"/>
                          </a:solidFill>
                          <a:effectLst/>
                          <a:latin typeface="Calibri" pitchFamily="34" charset="0"/>
                          <a:ea typeface="ＭＳ Ｐゴシック" charset="-128"/>
                        </a:rPr>
                        <a:t>IST</a:t>
                      </a: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02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1167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fontAlgn="b"/>
                      <a:r>
                        <a:rPr lang="es-CL" sz="1100" b="0" i="0" u="none" strike="noStrike" dirty="0">
                          <a:solidFill>
                            <a:schemeClr val="bg1">
                              <a:lumMod val="50000"/>
                            </a:schemeClr>
                          </a:solidFill>
                          <a:effectLst/>
                          <a:latin typeface="Calibri" panose="020F0502020204030204" pitchFamily="34" charset="0"/>
                        </a:rPr>
                        <a:t>381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es-CL" sz="1100" b="0" i="0" u="none" strike="noStrike" dirty="0">
                          <a:solidFill>
                            <a:schemeClr val="bg1">
                              <a:lumMod val="50000"/>
                            </a:schemeClr>
                          </a:solidFill>
                          <a:effectLst/>
                          <a:latin typeface="Calibri" panose="020F0502020204030204" pitchFamily="34" charset="0"/>
                        </a:rPr>
                        <a:t>441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es-CL" sz="1100" b="0" i="0" u="none" strike="noStrike" dirty="0">
                          <a:solidFill>
                            <a:schemeClr val="bg1">
                              <a:lumMod val="50000"/>
                            </a:schemeClr>
                          </a:solidFill>
                          <a:effectLst/>
                          <a:latin typeface="Calibri" panose="020F0502020204030204" pitchFamily="34" charset="0"/>
                        </a:rPr>
                        <a:t>336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354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7" name="Object 5">
            <a:extLst>
              <a:ext uri="{FF2B5EF4-FFF2-40B4-BE49-F238E27FC236}">
                <a16:creationId xmlns:a16="http://schemas.microsoft.com/office/drawing/2014/main" id="{A34ECDE9-F2A2-4CBF-B22D-49A92BBE00E6}"/>
              </a:ext>
            </a:extLst>
          </p:cNvPr>
          <p:cNvGraphicFramePr>
            <a:graphicFrameLocks noChangeAspect="1"/>
          </p:cNvGraphicFramePr>
          <p:nvPr/>
        </p:nvGraphicFramePr>
        <p:xfrm>
          <a:off x="1076632" y="2267245"/>
          <a:ext cx="10172696" cy="4020098"/>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Global Mutualidades en Segmento Empresas - PYMES</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712959"/>
            <a:ext cx="9864725"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Para comenzar utilizando una escala de 1 a 7 donde 1 es Muy insatisfecho y 7 es  Muy satisfecho ¿Cuál es su nivel de satisfacción general de su empresa con.... (MENCIONAR MUTUALIDAD)?</a:t>
            </a:r>
          </a:p>
          <a:p>
            <a:pPr algn="ctr" defTabSz="914400" fontAlgn="base">
              <a:lnSpc>
                <a:spcPct val="100000"/>
              </a:lnSpc>
              <a:spcBef>
                <a:spcPct val="20000"/>
              </a:spcBef>
              <a:spcAft>
                <a:spcPct val="0"/>
              </a:spcAft>
              <a:buNone/>
              <a:defRPr/>
            </a:pPr>
            <a:r>
              <a:rPr lang="es-CL" altLang="es-CL" sz="1400" dirty="0">
                <a:solidFill>
                  <a:schemeClr val="bg1"/>
                </a:solidFill>
                <a:ea typeface="ＭＳ Ｐゴシック" charset="-128"/>
              </a:rPr>
              <a:t>                                                   </a:t>
            </a:r>
          </a:p>
        </p:txBody>
      </p:sp>
      <p:sp>
        <p:nvSpPr>
          <p:cNvPr id="2" name="Rectángulo 1"/>
          <p:cNvSpPr/>
          <p:nvPr/>
        </p:nvSpPr>
        <p:spPr>
          <a:xfrm>
            <a:off x="6285248" y="6133454"/>
            <a:ext cx="4150816" cy="307777"/>
          </a:xfrm>
          <a:prstGeom prst="rect">
            <a:avLst/>
          </a:prstGeom>
        </p:spPr>
        <p:txBody>
          <a:bodyPr wrap="none">
            <a:spAutoFit/>
          </a:bodyPr>
          <a:lstStyle/>
          <a:p>
            <a:r>
              <a:rPr lang="es-CL" altLang="es-CL" sz="1400" b="1" dirty="0">
                <a:latin typeface="Calibri" panose="020F0502020204030204" pitchFamily="34" charset="0"/>
                <a:ea typeface="Open Sans Light"/>
                <a:cs typeface="Open Sans Light"/>
              </a:rPr>
              <a:t>PYMES: Considera Empresas con 6 a 100 trabajadores</a:t>
            </a:r>
            <a:endParaRPr lang="es-CL" sz="1200" b="1" dirty="0"/>
          </a:p>
        </p:txBody>
      </p:sp>
    </p:spTree>
    <p:extLst>
      <p:ext uri="{BB962C8B-B14F-4D97-AF65-F5344CB8AC3E}">
        <p14:creationId xmlns:p14="http://schemas.microsoft.com/office/powerpoint/2010/main" val="410625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Resumen Indicadores </a:t>
            </a:r>
            <a:br>
              <a:rPr lang="es-CL" b="1" dirty="0"/>
            </a:br>
            <a:r>
              <a:rPr lang="es-CL" b="1" dirty="0"/>
              <a:t>Satisfacción en Instancias de Contacto</a:t>
            </a:r>
          </a:p>
        </p:txBody>
      </p:sp>
    </p:spTree>
    <p:extLst>
      <p:ext uri="{BB962C8B-B14F-4D97-AF65-F5344CB8AC3E}">
        <p14:creationId xmlns:p14="http://schemas.microsoft.com/office/powerpoint/2010/main" val="364853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General Instancias de Contacto– Total</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¿Cuál es su nivel de satisfacción general con..?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9" name="Group 5">
            <a:extLst>
              <a:ext uri="{FF2B5EF4-FFF2-40B4-BE49-F238E27FC236}">
                <a16:creationId xmlns:a16="http://schemas.microsoft.com/office/drawing/2014/main" id="{4A2BAB6A-B8B4-4C0D-8644-1F8CC8B1018B}"/>
              </a:ext>
            </a:extLst>
          </p:cNvPr>
          <p:cNvGraphicFramePr>
            <a:graphicFrameLocks noGrp="1"/>
          </p:cNvGraphicFramePr>
          <p:nvPr>
            <p:extLst>
              <p:ext uri="{D42A27DB-BD31-4B8C-83A1-F6EECF244321}">
                <p14:modId xmlns:p14="http://schemas.microsoft.com/office/powerpoint/2010/main" val="2939623726"/>
              </p:ext>
            </p:extLst>
          </p:nvPr>
        </p:nvGraphicFramePr>
        <p:xfrm>
          <a:off x="185980" y="1160898"/>
          <a:ext cx="11330688" cy="3497598"/>
        </p:xfrm>
        <a:graphic>
          <a:graphicData uri="http://schemas.openxmlformats.org/drawingml/2006/table">
            <a:tbl>
              <a:tblPr/>
              <a:tblGrid>
                <a:gridCol w="805912">
                  <a:extLst>
                    <a:ext uri="{9D8B030D-6E8A-4147-A177-3AD203B41FA5}">
                      <a16:colId xmlns:a16="http://schemas.microsoft.com/office/drawing/2014/main" val="3409976231"/>
                    </a:ext>
                  </a:extLst>
                </a:gridCol>
                <a:gridCol w="1315597">
                  <a:extLst>
                    <a:ext uri="{9D8B030D-6E8A-4147-A177-3AD203B41FA5}">
                      <a16:colId xmlns:a16="http://schemas.microsoft.com/office/drawing/2014/main" val="2625938032"/>
                    </a:ext>
                  </a:extLst>
                </a:gridCol>
                <a:gridCol w="1315597">
                  <a:extLst>
                    <a:ext uri="{9D8B030D-6E8A-4147-A177-3AD203B41FA5}">
                      <a16:colId xmlns:a16="http://schemas.microsoft.com/office/drawing/2014/main" val="4211172699"/>
                    </a:ext>
                  </a:extLst>
                </a:gridCol>
                <a:gridCol w="1315597">
                  <a:extLst>
                    <a:ext uri="{9D8B030D-6E8A-4147-A177-3AD203B41FA5}">
                      <a16:colId xmlns:a16="http://schemas.microsoft.com/office/drawing/2014/main" val="121525823"/>
                    </a:ext>
                  </a:extLst>
                </a:gridCol>
                <a:gridCol w="1315597">
                  <a:extLst>
                    <a:ext uri="{9D8B030D-6E8A-4147-A177-3AD203B41FA5}">
                      <a16:colId xmlns:a16="http://schemas.microsoft.com/office/drawing/2014/main" val="2247269553"/>
                    </a:ext>
                  </a:extLst>
                </a:gridCol>
                <a:gridCol w="1315597">
                  <a:extLst>
                    <a:ext uri="{9D8B030D-6E8A-4147-A177-3AD203B41FA5}">
                      <a16:colId xmlns:a16="http://schemas.microsoft.com/office/drawing/2014/main" val="2303428828"/>
                    </a:ext>
                  </a:extLst>
                </a:gridCol>
                <a:gridCol w="1315597">
                  <a:extLst>
                    <a:ext uri="{9D8B030D-6E8A-4147-A177-3AD203B41FA5}">
                      <a16:colId xmlns:a16="http://schemas.microsoft.com/office/drawing/2014/main" val="1538557537"/>
                    </a:ext>
                  </a:extLst>
                </a:gridCol>
                <a:gridCol w="1315597">
                  <a:extLst>
                    <a:ext uri="{9D8B030D-6E8A-4147-A177-3AD203B41FA5}">
                      <a16:colId xmlns:a16="http://schemas.microsoft.com/office/drawing/2014/main" val="35634878"/>
                    </a:ext>
                  </a:extLst>
                </a:gridCol>
                <a:gridCol w="1315597">
                  <a:extLst>
                    <a:ext uri="{9D8B030D-6E8A-4147-A177-3AD203B41FA5}">
                      <a16:colId xmlns:a16="http://schemas.microsoft.com/office/drawing/2014/main" val="1237463595"/>
                    </a:ext>
                  </a:extLst>
                </a:gridCol>
              </a:tblGrid>
              <a:tr h="327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Satisfacción 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Aspectos de Atención y Servicio</a:t>
                      </a:r>
                    </a:p>
                  </a:txBody>
                  <a:tcP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331272333"/>
                  </a:ext>
                </a:extLst>
              </a:tr>
              <a:tr h="327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s-CL"/>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Apoyo y Asesoría en Prevención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Servicio y prestaciones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Canales de comunicación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Prevencionista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Información </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666064678"/>
                  </a:ext>
                </a:extLst>
              </a:tr>
              <a:tr h="4579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Pagina Web</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Call Center</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Centros de Atención </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es-CL"/>
                    </a:p>
                  </a:txBody>
                  <a:tcPr/>
                </a:tc>
                <a:tc vMerge="1">
                  <a:txBody>
                    <a:bodyPr/>
                    <a:lstStyle/>
                    <a:p>
                      <a:endParaRPr lang="es-CL"/>
                    </a:p>
                  </a:txBody>
                  <a:tcPr/>
                </a:tc>
                <a:extLst>
                  <a:ext uri="{0D108BD9-81ED-4DB2-BD59-A6C34878D82A}">
                    <a16:rowId xmlns:a16="http://schemas.microsoft.com/office/drawing/2014/main" val="10000"/>
                  </a:ext>
                </a:extLst>
              </a:tr>
              <a:tr h="2715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1391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1375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700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578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288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897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137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1" name="Object 5">
            <a:extLst>
              <a:ext uri="{FF2B5EF4-FFF2-40B4-BE49-F238E27FC236}">
                <a16:creationId xmlns:a16="http://schemas.microsoft.com/office/drawing/2014/main" id="{312C3CF6-7B38-43B8-B8FF-5F255A4C1956}"/>
              </a:ext>
            </a:extLst>
          </p:cNvPr>
          <p:cNvGraphicFramePr>
            <a:graphicFrameLocks noChangeAspect="1"/>
          </p:cNvGraphicFramePr>
          <p:nvPr>
            <p:extLst>
              <p:ext uri="{D42A27DB-BD31-4B8C-83A1-F6EECF244321}">
                <p14:modId xmlns:p14="http://schemas.microsoft.com/office/powerpoint/2010/main" val="2368614811"/>
              </p:ext>
            </p:extLst>
          </p:nvPr>
        </p:nvGraphicFramePr>
        <p:xfrm>
          <a:off x="492285" y="2531852"/>
          <a:ext cx="11024385" cy="349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951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Objetivos </a:t>
            </a:r>
          </a:p>
        </p:txBody>
      </p:sp>
    </p:spTree>
    <p:extLst>
      <p:ext uri="{BB962C8B-B14F-4D97-AF65-F5344CB8AC3E}">
        <p14:creationId xmlns:p14="http://schemas.microsoft.com/office/powerpoint/2010/main" val="307758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Apoyo y Asesoría en Prevención </a:t>
            </a:r>
          </a:p>
        </p:txBody>
      </p:sp>
    </p:spTree>
    <p:extLst>
      <p:ext uri="{BB962C8B-B14F-4D97-AF65-F5344CB8AC3E}">
        <p14:creationId xmlns:p14="http://schemas.microsoft.com/office/powerpoint/2010/main" val="63810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5">
            <a:extLst>
              <a:ext uri="{FF2B5EF4-FFF2-40B4-BE49-F238E27FC236}">
                <a16:creationId xmlns:a16="http://schemas.microsoft.com/office/drawing/2014/main" id="{ED827479-7404-4D1A-A149-EED184FAD605}"/>
              </a:ext>
            </a:extLst>
          </p:cNvPr>
          <p:cNvGraphicFramePr>
            <a:graphicFrameLocks noGrp="1"/>
          </p:cNvGraphicFramePr>
          <p:nvPr>
            <p:extLst>
              <p:ext uri="{D42A27DB-BD31-4B8C-83A1-F6EECF244321}">
                <p14:modId xmlns:p14="http://schemas.microsoft.com/office/powerpoint/2010/main" val="2900836282"/>
              </p:ext>
            </p:extLst>
          </p:nvPr>
        </p:nvGraphicFramePr>
        <p:xfrm>
          <a:off x="513409" y="1491399"/>
          <a:ext cx="9864725" cy="2986804"/>
        </p:xfrm>
        <a:graphic>
          <a:graphicData uri="http://schemas.openxmlformats.org/drawingml/2006/table">
            <a:tbl>
              <a:tblPr/>
              <a:tblGrid>
                <a:gridCol w="1240634">
                  <a:extLst>
                    <a:ext uri="{9D8B030D-6E8A-4147-A177-3AD203B41FA5}">
                      <a16:colId xmlns:a16="http://schemas.microsoft.com/office/drawing/2014/main" val="3409976231"/>
                    </a:ext>
                  </a:extLst>
                </a:gridCol>
                <a:gridCol w="2283757">
                  <a:extLst>
                    <a:ext uri="{9D8B030D-6E8A-4147-A177-3AD203B41FA5}">
                      <a16:colId xmlns:a16="http://schemas.microsoft.com/office/drawing/2014/main" val="2844838271"/>
                    </a:ext>
                  </a:extLst>
                </a:gridCol>
                <a:gridCol w="2102520">
                  <a:extLst>
                    <a:ext uri="{9D8B030D-6E8A-4147-A177-3AD203B41FA5}">
                      <a16:colId xmlns:a16="http://schemas.microsoft.com/office/drawing/2014/main" val="3904298917"/>
                    </a:ext>
                  </a:extLst>
                </a:gridCol>
                <a:gridCol w="2147254">
                  <a:extLst>
                    <a:ext uri="{9D8B030D-6E8A-4147-A177-3AD203B41FA5}">
                      <a16:colId xmlns:a16="http://schemas.microsoft.com/office/drawing/2014/main" val="2247269553"/>
                    </a:ext>
                  </a:extLst>
                </a:gridCol>
                <a:gridCol w="2090560">
                  <a:extLst>
                    <a:ext uri="{9D8B030D-6E8A-4147-A177-3AD203B41FA5}">
                      <a16:colId xmlns:a16="http://schemas.microsoft.com/office/drawing/2014/main" val="910069431"/>
                    </a:ext>
                  </a:extLst>
                </a:gridCol>
              </a:tblGrid>
              <a:tr h="338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Apoyo y Asesoría en Prevención</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2732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667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813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765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en Apoyo y Asesoría en Prevención por Tamaño de la Empresa</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 el servicio brindado por (NOMBRAR MUTUALIDAD) a la prevención en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11" name="Object 5">
            <a:extLst>
              <a:ext uri="{FF2B5EF4-FFF2-40B4-BE49-F238E27FC236}">
                <a16:creationId xmlns:a16="http://schemas.microsoft.com/office/drawing/2014/main" id="{312C3CF6-7B38-43B8-B8FF-5F255A4C1956}"/>
              </a:ext>
            </a:extLst>
          </p:cNvPr>
          <p:cNvGraphicFramePr>
            <a:graphicFrameLocks noChangeAspect="1"/>
          </p:cNvGraphicFramePr>
          <p:nvPr>
            <p:extLst>
              <p:ext uri="{D42A27DB-BD31-4B8C-83A1-F6EECF244321}">
                <p14:modId xmlns:p14="http://schemas.microsoft.com/office/powerpoint/2010/main" val="1259243382"/>
              </p:ext>
            </p:extLst>
          </p:nvPr>
        </p:nvGraphicFramePr>
        <p:xfrm>
          <a:off x="1431494" y="2455329"/>
          <a:ext cx="8946638" cy="349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29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
            <a:extLst>
              <a:ext uri="{FF2B5EF4-FFF2-40B4-BE49-F238E27FC236}">
                <a16:creationId xmlns:a16="http://schemas.microsoft.com/office/drawing/2014/main" id="{42D1700C-F372-462B-AA15-1A75BFC740EB}"/>
              </a:ext>
            </a:extLst>
          </p:cNvPr>
          <p:cNvGraphicFramePr>
            <a:graphicFrameLocks noGrp="1"/>
          </p:cNvGraphicFramePr>
          <p:nvPr/>
        </p:nvGraphicFramePr>
        <p:xfrm>
          <a:off x="416513" y="1462284"/>
          <a:ext cx="10866255" cy="3001228"/>
        </p:xfrm>
        <a:graphic>
          <a:graphicData uri="http://schemas.openxmlformats.org/drawingml/2006/table">
            <a:tbl>
              <a:tblPr/>
              <a:tblGrid>
                <a:gridCol w="575379">
                  <a:extLst>
                    <a:ext uri="{9D8B030D-6E8A-4147-A177-3AD203B41FA5}">
                      <a16:colId xmlns:a16="http://schemas.microsoft.com/office/drawing/2014/main" val="3409976231"/>
                    </a:ext>
                  </a:extLst>
                </a:gridCol>
                <a:gridCol w="2572719">
                  <a:extLst>
                    <a:ext uri="{9D8B030D-6E8A-4147-A177-3AD203B41FA5}">
                      <a16:colId xmlns:a16="http://schemas.microsoft.com/office/drawing/2014/main" val="2625938032"/>
                    </a:ext>
                  </a:extLst>
                </a:gridCol>
                <a:gridCol w="2572719">
                  <a:extLst>
                    <a:ext uri="{9D8B030D-6E8A-4147-A177-3AD203B41FA5}">
                      <a16:colId xmlns:a16="http://schemas.microsoft.com/office/drawing/2014/main" val="4211172699"/>
                    </a:ext>
                  </a:extLst>
                </a:gridCol>
                <a:gridCol w="2572719">
                  <a:extLst>
                    <a:ext uri="{9D8B030D-6E8A-4147-A177-3AD203B41FA5}">
                      <a16:colId xmlns:a16="http://schemas.microsoft.com/office/drawing/2014/main" val="121525823"/>
                    </a:ext>
                  </a:extLst>
                </a:gridCol>
                <a:gridCol w="2572719">
                  <a:extLst>
                    <a:ext uri="{9D8B030D-6E8A-4147-A177-3AD203B41FA5}">
                      <a16:colId xmlns:a16="http://schemas.microsoft.com/office/drawing/2014/main" val="2247269553"/>
                    </a:ext>
                  </a:extLst>
                </a:gridCol>
              </a:tblGrid>
              <a:tr h="330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Global Total PYMES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3325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 DE SEGURIDAD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IST</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995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1133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375</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428</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330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38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753F17D4-A9FF-4191-B04F-2C06E52FE880}"/>
              </a:ext>
            </a:extLst>
          </p:cNvPr>
          <p:cNvGraphicFramePr>
            <a:graphicFrameLocks noChangeAspect="1"/>
          </p:cNvGraphicFramePr>
          <p:nvPr/>
        </p:nvGraphicFramePr>
        <p:xfrm>
          <a:off x="416513" y="2200188"/>
          <a:ext cx="11035258" cy="4021952"/>
        </p:xfrm>
        <a:graphic>
          <a:graphicData uri="http://schemas.openxmlformats.org/drawingml/2006/chart">
            <c:chart xmlns:c="http://schemas.openxmlformats.org/drawingml/2006/chart" xmlns:r="http://schemas.openxmlformats.org/officeDocument/2006/relationships" r:id="rId3"/>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en Apoyo y Asesoría en Prevención - PYMES</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 el servicio brindado por (NOMBRAR MUTUALIDAD) a la prevención en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2523398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
            <a:extLst>
              <a:ext uri="{FF2B5EF4-FFF2-40B4-BE49-F238E27FC236}">
                <a16:creationId xmlns:a16="http://schemas.microsoft.com/office/drawing/2014/main" id="{5795B893-A626-4676-9C09-453C3B3176A2}"/>
              </a:ext>
            </a:extLst>
          </p:cNvPr>
          <p:cNvGraphicFramePr>
            <a:graphicFrameLocks noGrp="1"/>
          </p:cNvGraphicFramePr>
          <p:nvPr>
            <p:extLst>
              <p:ext uri="{D42A27DB-BD31-4B8C-83A1-F6EECF244321}">
                <p14:modId xmlns:p14="http://schemas.microsoft.com/office/powerpoint/2010/main" val="1708981219"/>
              </p:ext>
            </p:extLst>
          </p:nvPr>
        </p:nvGraphicFramePr>
        <p:xfrm>
          <a:off x="439037" y="1417431"/>
          <a:ext cx="10809540" cy="3428583"/>
        </p:xfrm>
        <a:graphic>
          <a:graphicData uri="http://schemas.openxmlformats.org/drawingml/2006/table">
            <a:tbl>
              <a:tblPr/>
              <a:tblGrid>
                <a:gridCol w="552288">
                  <a:extLst>
                    <a:ext uri="{9D8B030D-6E8A-4147-A177-3AD203B41FA5}">
                      <a16:colId xmlns:a16="http://schemas.microsoft.com/office/drawing/2014/main" val="3409976231"/>
                    </a:ext>
                  </a:extLst>
                </a:gridCol>
                <a:gridCol w="1709542">
                  <a:extLst>
                    <a:ext uri="{9D8B030D-6E8A-4147-A177-3AD203B41FA5}">
                      <a16:colId xmlns:a16="http://schemas.microsoft.com/office/drawing/2014/main" val="2625938032"/>
                    </a:ext>
                  </a:extLst>
                </a:gridCol>
                <a:gridCol w="1709542">
                  <a:extLst>
                    <a:ext uri="{9D8B030D-6E8A-4147-A177-3AD203B41FA5}">
                      <a16:colId xmlns:a16="http://schemas.microsoft.com/office/drawing/2014/main" val="4211172699"/>
                    </a:ext>
                  </a:extLst>
                </a:gridCol>
                <a:gridCol w="1709542">
                  <a:extLst>
                    <a:ext uri="{9D8B030D-6E8A-4147-A177-3AD203B41FA5}">
                      <a16:colId xmlns:a16="http://schemas.microsoft.com/office/drawing/2014/main" val="121525823"/>
                    </a:ext>
                  </a:extLst>
                </a:gridCol>
                <a:gridCol w="1709542">
                  <a:extLst>
                    <a:ext uri="{9D8B030D-6E8A-4147-A177-3AD203B41FA5}">
                      <a16:colId xmlns:a16="http://schemas.microsoft.com/office/drawing/2014/main" val="2247269553"/>
                    </a:ext>
                  </a:extLst>
                </a:gridCol>
                <a:gridCol w="1709542">
                  <a:extLst>
                    <a:ext uri="{9D8B030D-6E8A-4147-A177-3AD203B41FA5}">
                      <a16:colId xmlns:a16="http://schemas.microsoft.com/office/drawing/2014/main" val="3248781583"/>
                    </a:ext>
                  </a:extLst>
                </a:gridCol>
                <a:gridCol w="1709542">
                  <a:extLst>
                    <a:ext uri="{9D8B030D-6E8A-4147-A177-3AD203B41FA5}">
                      <a16:colId xmlns:a16="http://schemas.microsoft.com/office/drawing/2014/main" val="2015238092"/>
                    </a:ext>
                  </a:extLst>
                </a:gridCol>
              </a:tblGrid>
              <a:tr h="2899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10062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algn="ctr" fontAlgn="ct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Entiende las necesidades específicas de prevención de mi empresa</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ctr" fontAlgn="ct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Ha asesorado a desarrollar el plan de prevención de riesgos vigente de la empresa</a:t>
                      </a:r>
                    </a:p>
                    <a:p>
                      <a:pPr algn="ctr" fontAlgn="ct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algn="ctr" fontAlgn="ct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Ha asesorado a realizar  actividades de prevención y seguridad a los trabajadores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algn="ctr" defTabSz="914400" rtl="0" eaLnBrk="1" fontAlgn="ctr" latinLnBrk="0" hangingPunct="1"/>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Apoya a</a:t>
                      </a:r>
                    </a:p>
                    <a:p>
                      <a:pPr marL="0" algn="ctr" defTabSz="914400" rtl="0" eaLnBrk="1" fontAlgn="ctr" latinLnBrk="0" hangingPunct="1"/>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cumplir los estándares de</a:t>
                      </a:r>
                    </a:p>
                    <a:p>
                      <a:pPr marL="0" algn="ctr" defTabSz="914400" rtl="0" eaLnBrk="1" fontAlgn="ctr" latinLnBrk="0" hangingPunct="1"/>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prevención en mi empresa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Apoya a cumplir con la legislación vigente en la seguridad contra accidentes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330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1335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1344</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1363</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1371</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18143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7CDA3106-E1F2-4011-AA38-C20BCBA89533}"/>
              </a:ext>
            </a:extLst>
          </p:cNvPr>
          <p:cNvGraphicFramePr>
            <a:graphicFrameLocks noChangeAspect="1"/>
          </p:cNvGraphicFramePr>
          <p:nvPr>
            <p:extLst>
              <p:ext uri="{D42A27DB-BD31-4B8C-83A1-F6EECF244321}">
                <p14:modId xmlns:p14="http://schemas.microsoft.com/office/powerpoint/2010/main" val="978550093"/>
              </p:ext>
            </p:extLst>
          </p:nvPr>
        </p:nvGraphicFramePr>
        <p:xfrm>
          <a:off x="489672" y="2606230"/>
          <a:ext cx="10758906" cy="4021952"/>
        </p:xfrm>
        <a:graphic>
          <a:graphicData uri="http://schemas.openxmlformats.org/drawingml/2006/chart">
            <c:chart xmlns:c="http://schemas.openxmlformats.org/drawingml/2006/chart" xmlns:r="http://schemas.openxmlformats.org/officeDocument/2006/relationships" r:id="rId2"/>
          </a:graphicData>
        </a:graphic>
      </p:graphicFrame>
      <p:sp>
        <p:nvSpPr>
          <p:cNvPr id="16"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en Apoyo y Asesoría en Prevención Evaluación de Atributos</a:t>
            </a:r>
            <a:endParaRPr lang="es-ES" altLang="es-CL" dirty="0">
              <a:latin typeface="Calibri" panose="020F0502020204030204" pitchFamily="34" charset="0"/>
              <a:ea typeface="Open Sans Light"/>
              <a:cs typeface="Open Sans Light"/>
            </a:endParaRPr>
          </a:p>
        </p:txBody>
      </p:sp>
      <p:sp>
        <p:nvSpPr>
          <p:cNvPr id="17"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654712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5">
            <a:extLst>
              <a:ext uri="{FF2B5EF4-FFF2-40B4-BE49-F238E27FC236}">
                <a16:creationId xmlns:a16="http://schemas.microsoft.com/office/drawing/2014/main" id="{ED827479-7404-4D1A-A149-EED184FAD605}"/>
              </a:ext>
            </a:extLst>
          </p:cNvPr>
          <p:cNvGraphicFramePr>
            <a:graphicFrameLocks noGrp="1"/>
          </p:cNvGraphicFramePr>
          <p:nvPr>
            <p:extLst>
              <p:ext uri="{D42A27DB-BD31-4B8C-83A1-F6EECF244321}">
                <p14:modId xmlns:p14="http://schemas.microsoft.com/office/powerpoint/2010/main" val="1768103410"/>
              </p:ext>
            </p:extLst>
          </p:nvPr>
        </p:nvGraphicFramePr>
        <p:xfrm>
          <a:off x="-98859" y="1301425"/>
          <a:ext cx="11604181" cy="3498374"/>
        </p:xfrm>
        <a:graphic>
          <a:graphicData uri="http://schemas.openxmlformats.org/drawingml/2006/table">
            <a:tbl>
              <a:tblPr/>
              <a:tblGrid>
                <a:gridCol w="557941">
                  <a:extLst>
                    <a:ext uri="{9D8B030D-6E8A-4147-A177-3AD203B41FA5}">
                      <a16:colId xmlns:a16="http://schemas.microsoft.com/office/drawing/2014/main" val="3409976231"/>
                    </a:ext>
                  </a:extLst>
                </a:gridCol>
                <a:gridCol w="920520">
                  <a:extLst>
                    <a:ext uri="{9D8B030D-6E8A-4147-A177-3AD203B41FA5}">
                      <a16:colId xmlns:a16="http://schemas.microsoft.com/office/drawing/2014/main" val="2844838271"/>
                    </a:ext>
                  </a:extLst>
                </a:gridCol>
                <a:gridCol w="920520">
                  <a:extLst>
                    <a:ext uri="{9D8B030D-6E8A-4147-A177-3AD203B41FA5}">
                      <a16:colId xmlns:a16="http://schemas.microsoft.com/office/drawing/2014/main" val="3904298917"/>
                    </a:ext>
                  </a:extLst>
                </a:gridCol>
                <a:gridCol w="920520">
                  <a:extLst>
                    <a:ext uri="{9D8B030D-6E8A-4147-A177-3AD203B41FA5}">
                      <a16:colId xmlns:a16="http://schemas.microsoft.com/office/drawing/2014/main" val="2247269553"/>
                    </a:ext>
                  </a:extLst>
                </a:gridCol>
                <a:gridCol w="920520">
                  <a:extLst>
                    <a:ext uri="{9D8B030D-6E8A-4147-A177-3AD203B41FA5}">
                      <a16:colId xmlns:a16="http://schemas.microsoft.com/office/drawing/2014/main" val="910069431"/>
                    </a:ext>
                  </a:extLst>
                </a:gridCol>
                <a:gridCol w="920520">
                  <a:extLst>
                    <a:ext uri="{9D8B030D-6E8A-4147-A177-3AD203B41FA5}">
                      <a16:colId xmlns:a16="http://schemas.microsoft.com/office/drawing/2014/main" val="1025273837"/>
                    </a:ext>
                  </a:extLst>
                </a:gridCol>
                <a:gridCol w="920520">
                  <a:extLst>
                    <a:ext uri="{9D8B030D-6E8A-4147-A177-3AD203B41FA5}">
                      <a16:colId xmlns:a16="http://schemas.microsoft.com/office/drawing/2014/main" val="4251243495"/>
                    </a:ext>
                  </a:extLst>
                </a:gridCol>
                <a:gridCol w="920520">
                  <a:extLst>
                    <a:ext uri="{9D8B030D-6E8A-4147-A177-3AD203B41FA5}">
                      <a16:colId xmlns:a16="http://schemas.microsoft.com/office/drawing/2014/main" val="2303428828"/>
                    </a:ext>
                  </a:extLst>
                </a:gridCol>
                <a:gridCol w="920520">
                  <a:extLst>
                    <a:ext uri="{9D8B030D-6E8A-4147-A177-3AD203B41FA5}">
                      <a16:colId xmlns:a16="http://schemas.microsoft.com/office/drawing/2014/main" val="3694035829"/>
                    </a:ext>
                  </a:extLst>
                </a:gridCol>
                <a:gridCol w="920520">
                  <a:extLst>
                    <a:ext uri="{9D8B030D-6E8A-4147-A177-3AD203B41FA5}">
                      <a16:colId xmlns:a16="http://schemas.microsoft.com/office/drawing/2014/main" val="2790491073"/>
                    </a:ext>
                  </a:extLst>
                </a:gridCol>
                <a:gridCol w="920520">
                  <a:extLst>
                    <a:ext uri="{9D8B030D-6E8A-4147-A177-3AD203B41FA5}">
                      <a16:colId xmlns:a16="http://schemas.microsoft.com/office/drawing/2014/main" val="4173495507"/>
                    </a:ext>
                  </a:extLst>
                </a:gridCol>
                <a:gridCol w="920520">
                  <a:extLst>
                    <a:ext uri="{9D8B030D-6E8A-4147-A177-3AD203B41FA5}">
                      <a16:colId xmlns:a16="http://schemas.microsoft.com/office/drawing/2014/main" val="127123790"/>
                    </a:ext>
                  </a:extLst>
                </a:gridCol>
                <a:gridCol w="920520">
                  <a:extLst>
                    <a:ext uri="{9D8B030D-6E8A-4147-A177-3AD203B41FA5}">
                      <a16:colId xmlns:a16="http://schemas.microsoft.com/office/drawing/2014/main" val="606041746"/>
                    </a:ext>
                  </a:extLst>
                </a:gridCol>
              </a:tblGrid>
              <a:tr h="2939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4610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Entiende las necesidades específicas de prevención de mi empresa</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Ha asesorado a desarrollar el plan de prevención de riesgos vigente de la empresa</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Ha asesorado a realizar  actividades de prevención y seguridad a los trabajadores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5885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44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1369</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820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1335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797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227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1344</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799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18998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14E4870B-BB23-4D3C-8DBA-263CA67BC071}"/>
              </a:ext>
            </a:extLst>
          </p:cNvPr>
          <p:cNvGraphicFramePr>
            <a:graphicFrameLocks noChangeAspect="1"/>
          </p:cNvGraphicFramePr>
          <p:nvPr>
            <p:extLst>
              <p:ext uri="{D42A27DB-BD31-4B8C-83A1-F6EECF244321}">
                <p14:modId xmlns:p14="http://schemas.microsoft.com/office/powerpoint/2010/main" val="2320251989"/>
              </p:ext>
            </p:extLst>
          </p:nvPr>
        </p:nvGraphicFramePr>
        <p:xfrm>
          <a:off x="181884" y="3109396"/>
          <a:ext cx="11444059" cy="369962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o 6"/>
          <p:cNvGrpSpPr/>
          <p:nvPr/>
        </p:nvGrpSpPr>
        <p:grpSpPr>
          <a:xfrm>
            <a:off x="331223" y="6068008"/>
            <a:ext cx="1939374" cy="284697"/>
            <a:chOff x="331223" y="6068008"/>
            <a:chExt cx="1939374" cy="284697"/>
          </a:xfrm>
        </p:grpSpPr>
        <p:sp>
          <p:nvSpPr>
            <p:cNvPr id="9" name="Rectángulo redondeado 8"/>
            <p:cNvSpPr/>
            <p:nvPr/>
          </p:nvSpPr>
          <p:spPr>
            <a:xfrm>
              <a:off x="331223" y="6068008"/>
              <a:ext cx="305593" cy="267255"/>
            </a:xfrm>
            <a:prstGeom prst="roundRect">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0" name="CuadroTexto 9">
              <a:extLst>
                <a:ext uri="{FF2B5EF4-FFF2-40B4-BE49-F238E27FC236}">
                  <a16:creationId xmlns:a16="http://schemas.microsoft.com/office/drawing/2014/main" id="{1C3653B6-AB81-4B23-9F11-4A51A18C1F81}"/>
                </a:ext>
              </a:extLst>
            </p:cNvPr>
            <p:cNvSpPr txBox="1"/>
            <p:nvPr/>
          </p:nvSpPr>
          <p:spPr>
            <a:xfrm>
              <a:off x="636816" y="6106484"/>
              <a:ext cx="163378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000000"/>
                  </a:solidFill>
                  <a:effectLst/>
                  <a:uLnTx/>
                  <a:uFillTx/>
                  <a:latin typeface="Calibri Light"/>
                  <a:ea typeface="+mn-ea"/>
                  <a:cs typeface="+mn-cs"/>
                </a:rPr>
                <a:t>Significativamente más alto </a:t>
              </a:r>
              <a:endParaRPr kumimoji="0" lang="es-CL" sz="1000" b="0" i="0" u="none" strike="noStrike" kern="1200" cap="none" spc="0" normalizeH="0" baseline="0" noProof="0" dirty="0">
                <a:ln>
                  <a:noFill/>
                </a:ln>
                <a:solidFill>
                  <a:srgbClr val="000000"/>
                </a:solidFill>
                <a:effectLst/>
                <a:uLnTx/>
                <a:uFillTx/>
                <a:latin typeface="Calibri Light"/>
                <a:ea typeface="+mn-ea"/>
                <a:cs typeface="+mn-cs"/>
              </a:endParaRPr>
            </a:p>
          </p:txBody>
        </p:sp>
      </p:grpSp>
      <p:sp>
        <p:nvSpPr>
          <p:cNvPr id="11" name="Rectángulo redondeado 10"/>
          <p:cNvSpPr/>
          <p:nvPr/>
        </p:nvSpPr>
        <p:spPr>
          <a:xfrm>
            <a:off x="3280893" y="2975455"/>
            <a:ext cx="804160" cy="2371240"/>
          </a:xfrm>
          <a:prstGeom prst="roundRect">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
        <p:nvSpPr>
          <p:cNvPr id="15"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931863" y="301625"/>
            <a:ext cx="986472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en Apoyo y Asesoría en Prevención Evaluación de Atributos – Tamaño Empresa</a:t>
            </a:r>
            <a:endParaRPr lang="es-ES" altLang="es-CL" dirty="0">
              <a:latin typeface="Calibri" panose="020F0502020204030204" pitchFamily="34" charset="0"/>
              <a:ea typeface="Open Sans Light"/>
              <a:cs typeface="Open Sans Light"/>
            </a:endParaRPr>
          </a:p>
        </p:txBody>
      </p:sp>
    </p:spTree>
    <p:extLst>
      <p:ext uri="{BB962C8B-B14F-4D97-AF65-F5344CB8AC3E}">
        <p14:creationId xmlns:p14="http://schemas.microsoft.com/office/powerpoint/2010/main" val="272455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5">
            <a:extLst>
              <a:ext uri="{FF2B5EF4-FFF2-40B4-BE49-F238E27FC236}">
                <a16:creationId xmlns:a16="http://schemas.microsoft.com/office/drawing/2014/main" id="{ED827479-7404-4D1A-A149-EED184FAD605}"/>
              </a:ext>
            </a:extLst>
          </p:cNvPr>
          <p:cNvGraphicFramePr>
            <a:graphicFrameLocks noGrp="1"/>
          </p:cNvGraphicFramePr>
          <p:nvPr>
            <p:extLst>
              <p:ext uri="{D42A27DB-BD31-4B8C-83A1-F6EECF244321}">
                <p14:modId xmlns:p14="http://schemas.microsoft.com/office/powerpoint/2010/main" val="346444438"/>
              </p:ext>
            </p:extLst>
          </p:nvPr>
        </p:nvGraphicFramePr>
        <p:xfrm>
          <a:off x="-46713" y="1301423"/>
          <a:ext cx="11599398" cy="3714576"/>
        </p:xfrm>
        <a:graphic>
          <a:graphicData uri="http://schemas.openxmlformats.org/drawingml/2006/table">
            <a:tbl>
              <a:tblPr/>
              <a:tblGrid>
                <a:gridCol w="1134804">
                  <a:extLst>
                    <a:ext uri="{9D8B030D-6E8A-4147-A177-3AD203B41FA5}">
                      <a16:colId xmlns:a16="http://schemas.microsoft.com/office/drawing/2014/main" val="3409976231"/>
                    </a:ext>
                  </a:extLst>
                </a:gridCol>
                <a:gridCol w="1334854">
                  <a:extLst>
                    <a:ext uri="{9D8B030D-6E8A-4147-A177-3AD203B41FA5}">
                      <a16:colId xmlns:a16="http://schemas.microsoft.com/office/drawing/2014/main" val="1606404395"/>
                    </a:ext>
                  </a:extLst>
                </a:gridCol>
                <a:gridCol w="1399813">
                  <a:extLst>
                    <a:ext uri="{9D8B030D-6E8A-4147-A177-3AD203B41FA5}">
                      <a16:colId xmlns:a16="http://schemas.microsoft.com/office/drawing/2014/main" val="1155153973"/>
                    </a:ext>
                  </a:extLst>
                </a:gridCol>
                <a:gridCol w="1287523">
                  <a:extLst>
                    <a:ext uri="{9D8B030D-6E8A-4147-A177-3AD203B41FA5}">
                      <a16:colId xmlns:a16="http://schemas.microsoft.com/office/drawing/2014/main" val="3833879046"/>
                    </a:ext>
                  </a:extLst>
                </a:gridCol>
                <a:gridCol w="1185388">
                  <a:extLst>
                    <a:ext uri="{9D8B030D-6E8A-4147-A177-3AD203B41FA5}">
                      <a16:colId xmlns:a16="http://schemas.microsoft.com/office/drawing/2014/main" val="3944182714"/>
                    </a:ext>
                  </a:extLst>
                </a:gridCol>
                <a:gridCol w="1392053">
                  <a:extLst>
                    <a:ext uri="{9D8B030D-6E8A-4147-A177-3AD203B41FA5}">
                      <a16:colId xmlns:a16="http://schemas.microsoft.com/office/drawing/2014/main" val="1507117241"/>
                    </a:ext>
                  </a:extLst>
                </a:gridCol>
                <a:gridCol w="1288321">
                  <a:extLst>
                    <a:ext uri="{9D8B030D-6E8A-4147-A177-3AD203B41FA5}">
                      <a16:colId xmlns:a16="http://schemas.microsoft.com/office/drawing/2014/main" val="3480387788"/>
                    </a:ext>
                  </a:extLst>
                </a:gridCol>
                <a:gridCol w="1288321">
                  <a:extLst>
                    <a:ext uri="{9D8B030D-6E8A-4147-A177-3AD203B41FA5}">
                      <a16:colId xmlns:a16="http://schemas.microsoft.com/office/drawing/2014/main" val="2758127272"/>
                    </a:ext>
                  </a:extLst>
                </a:gridCol>
                <a:gridCol w="1288321">
                  <a:extLst>
                    <a:ext uri="{9D8B030D-6E8A-4147-A177-3AD203B41FA5}">
                      <a16:colId xmlns:a16="http://schemas.microsoft.com/office/drawing/2014/main" val="440607350"/>
                    </a:ext>
                  </a:extLst>
                </a:gridCol>
              </a:tblGrid>
              <a:tr h="2836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6741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Apoya a</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cumplir los estándares de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prevención en mi empresa</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Apoya a cumplir con la legislación vigente en la seguridad contra accidentes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585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389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815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318</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1371</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821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320</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1859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14E4870B-BB23-4D3C-8DBA-263CA67BC071}"/>
              </a:ext>
            </a:extLst>
          </p:cNvPr>
          <p:cNvGraphicFramePr>
            <a:graphicFrameLocks noChangeAspect="1"/>
          </p:cNvGraphicFramePr>
          <p:nvPr>
            <p:extLst>
              <p:ext uri="{D42A27DB-BD31-4B8C-83A1-F6EECF244321}">
                <p14:modId xmlns:p14="http://schemas.microsoft.com/office/powerpoint/2010/main" val="170528640"/>
              </p:ext>
            </p:extLst>
          </p:nvPr>
        </p:nvGraphicFramePr>
        <p:xfrm>
          <a:off x="733430" y="3009723"/>
          <a:ext cx="10819255" cy="34944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931863" y="301625"/>
            <a:ext cx="986472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en Apoyo y Asesoría en Prevención Evaluación de Atributos – Tamaño Empresa</a:t>
            </a:r>
            <a:endParaRPr lang="es-ES" altLang="es-CL" dirty="0">
              <a:latin typeface="Calibri" panose="020F0502020204030204" pitchFamily="34" charset="0"/>
              <a:ea typeface="Open Sans Light"/>
              <a:cs typeface="Open Sans Light"/>
            </a:endParaRPr>
          </a:p>
        </p:txBody>
      </p:sp>
      <p:sp>
        <p:nvSpPr>
          <p:cNvPr id="14"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1646974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Servicios y Prestaciones</a:t>
            </a:r>
          </a:p>
        </p:txBody>
      </p:sp>
    </p:spTree>
    <p:extLst>
      <p:ext uri="{BB962C8B-B14F-4D97-AF65-F5344CB8AC3E}">
        <p14:creationId xmlns:p14="http://schemas.microsoft.com/office/powerpoint/2010/main" val="264423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Servicios y Prestaciones por Tamaño de la Empresa</a:t>
            </a:r>
            <a:endParaRPr lang="es-ES" altLang="es-CL" dirty="0">
              <a:latin typeface="Calibri" panose="020F0502020204030204" pitchFamily="34" charset="0"/>
              <a:ea typeface="Open Sans Light"/>
              <a:cs typeface="Open Sans Light"/>
            </a:endParaRPr>
          </a:p>
        </p:txBody>
      </p:sp>
      <p:graphicFrame>
        <p:nvGraphicFramePr>
          <p:cNvPr id="12" name="Group 5">
            <a:extLst>
              <a:ext uri="{FF2B5EF4-FFF2-40B4-BE49-F238E27FC236}">
                <a16:creationId xmlns:a16="http://schemas.microsoft.com/office/drawing/2014/main" id="{ED827479-7404-4D1A-A149-EED184FAD605}"/>
              </a:ext>
            </a:extLst>
          </p:cNvPr>
          <p:cNvGraphicFramePr>
            <a:graphicFrameLocks noGrp="1"/>
          </p:cNvGraphicFramePr>
          <p:nvPr>
            <p:extLst>
              <p:ext uri="{D42A27DB-BD31-4B8C-83A1-F6EECF244321}">
                <p14:modId xmlns:p14="http://schemas.microsoft.com/office/powerpoint/2010/main" val="64886098"/>
              </p:ext>
            </p:extLst>
          </p:nvPr>
        </p:nvGraphicFramePr>
        <p:xfrm>
          <a:off x="476483" y="1549877"/>
          <a:ext cx="9864724" cy="2966645"/>
        </p:xfrm>
        <a:graphic>
          <a:graphicData uri="http://schemas.openxmlformats.org/drawingml/2006/table">
            <a:tbl>
              <a:tblPr/>
              <a:tblGrid>
                <a:gridCol w="1876120">
                  <a:extLst>
                    <a:ext uri="{9D8B030D-6E8A-4147-A177-3AD203B41FA5}">
                      <a16:colId xmlns:a16="http://schemas.microsoft.com/office/drawing/2014/main" val="3409976231"/>
                    </a:ext>
                  </a:extLst>
                </a:gridCol>
                <a:gridCol w="1936419">
                  <a:extLst>
                    <a:ext uri="{9D8B030D-6E8A-4147-A177-3AD203B41FA5}">
                      <a16:colId xmlns:a16="http://schemas.microsoft.com/office/drawing/2014/main" val="1025273837"/>
                    </a:ext>
                  </a:extLst>
                </a:gridCol>
                <a:gridCol w="1936419">
                  <a:extLst>
                    <a:ext uri="{9D8B030D-6E8A-4147-A177-3AD203B41FA5}">
                      <a16:colId xmlns:a16="http://schemas.microsoft.com/office/drawing/2014/main" val="4251243495"/>
                    </a:ext>
                  </a:extLst>
                </a:gridCol>
                <a:gridCol w="2134788">
                  <a:extLst>
                    <a:ext uri="{9D8B030D-6E8A-4147-A177-3AD203B41FA5}">
                      <a16:colId xmlns:a16="http://schemas.microsoft.com/office/drawing/2014/main" val="2303428828"/>
                    </a:ext>
                  </a:extLst>
                </a:gridCol>
                <a:gridCol w="1980978">
                  <a:extLst>
                    <a:ext uri="{9D8B030D-6E8A-4147-A177-3AD203B41FA5}">
                      <a16:colId xmlns:a16="http://schemas.microsoft.com/office/drawing/2014/main" val="3694035829"/>
                    </a:ext>
                  </a:extLst>
                </a:gridCol>
              </a:tblGrid>
              <a:tr h="34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Servicio y prestaciones (*)</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267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67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1375</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822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845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FBB83BFD-7EED-464D-A009-F06B7712D917}"/>
              </a:ext>
            </a:extLst>
          </p:cNvPr>
          <p:cNvGraphicFramePr>
            <a:graphicFrameLocks noChangeAspect="1"/>
          </p:cNvGraphicFramePr>
          <p:nvPr>
            <p:extLst>
              <p:ext uri="{D42A27DB-BD31-4B8C-83A1-F6EECF244321}">
                <p14:modId xmlns:p14="http://schemas.microsoft.com/office/powerpoint/2010/main" val="2104369212"/>
              </p:ext>
            </p:extLst>
          </p:nvPr>
        </p:nvGraphicFramePr>
        <p:xfrm>
          <a:off x="2024743" y="2508524"/>
          <a:ext cx="8316463" cy="349449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 los servicios y prestaciones que le ofrece… (MENCIONAR MUTUALIDAD)</a:t>
            </a: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174280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Servicios y Prestaciones - PYME</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general, ¿cómo evalúa los servicios y prestaciones que le ofrece… (MENCIONAR MUTUALIDAD)</a:t>
            </a: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10" name="Group 5">
            <a:extLst>
              <a:ext uri="{FF2B5EF4-FFF2-40B4-BE49-F238E27FC236}">
                <a16:creationId xmlns:a16="http://schemas.microsoft.com/office/drawing/2014/main" id="{D9831347-CD03-40C2-ADD8-2CA2B4BC9C09}"/>
              </a:ext>
            </a:extLst>
          </p:cNvPr>
          <p:cNvGraphicFramePr>
            <a:graphicFrameLocks noGrp="1"/>
          </p:cNvGraphicFramePr>
          <p:nvPr/>
        </p:nvGraphicFramePr>
        <p:xfrm>
          <a:off x="294471" y="1477781"/>
          <a:ext cx="10348049" cy="3126194"/>
        </p:xfrm>
        <a:graphic>
          <a:graphicData uri="http://schemas.openxmlformats.org/drawingml/2006/table">
            <a:tbl>
              <a:tblPr/>
              <a:tblGrid>
                <a:gridCol w="888789">
                  <a:extLst>
                    <a:ext uri="{9D8B030D-6E8A-4147-A177-3AD203B41FA5}">
                      <a16:colId xmlns:a16="http://schemas.microsoft.com/office/drawing/2014/main" val="3409976231"/>
                    </a:ext>
                  </a:extLst>
                </a:gridCol>
                <a:gridCol w="2364815">
                  <a:extLst>
                    <a:ext uri="{9D8B030D-6E8A-4147-A177-3AD203B41FA5}">
                      <a16:colId xmlns:a16="http://schemas.microsoft.com/office/drawing/2014/main" val="2625938032"/>
                    </a:ext>
                  </a:extLst>
                </a:gridCol>
                <a:gridCol w="2364815">
                  <a:extLst>
                    <a:ext uri="{9D8B030D-6E8A-4147-A177-3AD203B41FA5}">
                      <a16:colId xmlns:a16="http://schemas.microsoft.com/office/drawing/2014/main" val="4211172699"/>
                    </a:ext>
                  </a:extLst>
                </a:gridCol>
                <a:gridCol w="2364815">
                  <a:extLst>
                    <a:ext uri="{9D8B030D-6E8A-4147-A177-3AD203B41FA5}">
                      <a16:colId xmlns:a16="http://schemas.microsoft.com/office/drawing/2014/main" val="121525823"/>
                    </a:ext>
                  </a:extLst>
                </a:gridCol>
                <a:gridCol w="2364815">
                  <a:extLst>
                    <a:ext uri="{9D8B030D-6E8A-4147-A177-3AD203B41FA5}">
                      <a16:colId xmlns:a16="http://schemas.microsoft.com/office/drawing/2014/main" val="2247269553"/>
                    </a:ext>
                  </a:extLst>
                </a:gridCol>
              </a:tblGrid>
              <a:tr h="3122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hMerge="1">
                  <a:txBody>
                    <a:bodyPr/>
                    <a:lstStyle/>
                    <a:p>
                      <a:endParaRPr lang="es-CL"/>
                    </a:p>
                  </a:txBody>
                  <a:tcPr/>
                </a:tc>
                <a:tc rowSpan="2" hMerge="1">
                  <a:txBody>
                    <a:bodyPr/>
                    <a:lstStyle/>
                    <a:p>
                      <a:endParaRPr lang="es-CL"/>
                    </a:p>
                  </a:txBody>
                  <a:tcPr/>
                </a:tc>
                <a:extLst>
                  <a:ext uri="{0D108BD9-81ED-4DB2-BD59-A6C34878D82A}">
                    <a16:rowId xmlns:a16="http://schemas.microsoft.com/office/drawing/2014/main" val="2666064678"/>
                  </a:ext>
                </a:extLst>
              </a:tr>
              <a:tr h="10080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3"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hMerge="1"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hMerge="1"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402956">
                <a:tc vMerge="1">
                  <a:txBody>
                    <a:bodyPr/>
                    <a:lstStyle/>
                    <a:p>
                      <a:endParaRPr lang="es-CL"/>
                    </a:p>
                  </a:txBody>
                  <a:tcPr/>
                </a:tc>
                <a:tc v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 DE SEGURIDAD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IST</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2630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1142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380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432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330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47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2" name="Object 5">
            <a:extLst>
              <a:ext uri="{FF2B5EF4-FFF2-40B4-BE49-F238E27FC236}">
                <a16:creationId xmlns:a16="http://schemas.microsoft.com/office/drawing/2014/main" id="{94FDE04F-2876-4DA4-B476-B35BBC6A7D31}"/>
              </a:ext>
            </a:extLst>
          </p:cNvPr>
          <p:cNvGraphicFramePr>
            <a:graphicFrameLocks noChangeAspect="1"/>
          </p:cNvGraphicFramePr>
          <p:nvPr/>
        </p:nvGraphicFramePr>
        <p:xfrm>
          <a:off x="839789" y="2293965"/>
          <a:ext cx="9864724" cy="4168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36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90609"/>
            <a:ext cx="9864725" cy="561975"/>
          </a:xfrm>
        </p:spPr>
        <p:txBody>
          <a:bodyPr>
            <a:normAutofit/>
          </a:bodyPr>
          <a:lstStyle/>
          <a:p>
            <a:pPr eaLnBrk="1" hangingPunct="1"/>
            <a:r>
              <a:rPr lang="es-CL" altLang="es-CL" dirty="0">
                <a:latin typeface="Calibri" panose="020F0502020204030204" pitchFamily="34" charset="0"/>
                <a:ea typeface="Open Sans Light"/>
                <a:cs typeface="Open Sans Light"/>
              </a:rPr>
              <a:t>Satisfacción Servicios y Prestaciones – Evaluación de Atributos</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600197"/>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Respecto de los servicios y prestaciones que entrega… (NOMBRAR MUTUALIDAD), de 1 a 7, ¿cuál es su nivel de satisfacción con los siguientes aspectos de los servicios y prestaciones que realiza a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7" name="Group 5">
            <a:extLst>
              <a:ext uri="{FF2B5EF4-FFF2-40B4-BE49-F238E27FC236}">
                <a16:creationId xmlns:a16="http://schemas.microsoft.com/office/drawing/2014/main" id="{7707EC1B-E492-4FF4-9C1E-1ECB83D8349A}"/>
              </a:ext>
            </a:extLst>
          </p:cNvPr>
          <p:cNvGraphicFramePr>
            <a:graphicFrameLocks noGrp="1"/>
          </p:cNvGraphicFramePr>
          <p:nvPr>
            <p:extLst>
              <p:ext uri="{D42A27DB-BD31-4B8C-83A1-F6EECF244321}">
                <p14:modId xmlns:p14="http://schemas.microsoft.com/office/powerpoint/2010/main" val="2746829394"/>
              </p:ext>
            </p:extLst>
          </p:nvPr>
        </p:nvGraphicFramePr>
        <p:xfrm>
          <a:off x="442286" y="1442013"/>
          <a:ext cx="10959244" cy="3408956"/>
        </p:xfrm>
        <a:graphic>
          <a:graphicData uri="http://schemas.openxmlformats.org/drawingml/2006/table">
            <a:tbl>
              <a:tblPr/>
              <a:tblGrid>
                <a:gridCol w="761509">
                  <a:extLst>
                    <a:ext uri="{9D8B030D-6E8A-4147-A177-3AD203B41FA5}">
                      <a16:colId xmlns:a16="http://schemas.microsoft.com/office/drawing/2014/main" val="3409976231"/>
                    </a:ext>
                  </a:extLst>
                </a:gridCol>
                <a:gridCol w="2039547">
                  <a:extLst>
                    <a:ext uri="{9D8B030D-6E8A-4147-A177-3AD203B41FA5}">
                      <a16:colId xmlns:a16="http://schemas.microsoft.com/office/drawing/2014/main" val="2625938032"/>
                    </a:ext>
                  </a:extLst>
                </a:gridCol>
                <a:gridCol w="2039547">
                  <a:extLst>
                    <a:ext uri="{9D8B030D-6E8A-4147-A177-3AD203B41FA5}">
                      <a16:colId xmlns:a16="http://schemas.microsoft.com/office/drawing/2014/main" val="4211172699"/>
                    </a:ext>
                  </a:extLst>
                </a:gridCol>
                <a:gridCol w="2039547">
                  <a:extLst>
                    <a:ext uri="{9D8B030D-6E8A-4147-A177-3AD203B41FA5}">
                      <a16:colId xmlns:a16="http://schemas.microsoft.com/office/drawing/2014/main" val="121525823"/>
                    </a:ext>
                  </a:extLst>
                </a:gridCol>
                <a:gridCol w="2039547">
                  <a:extLst>
                    <a:ext uri="{9D8B030D-6E8A-4147-A177-3AD203B41FA5}">
                      <a16:colId xmlns:a16="http://schemas.microsoft.com/office/drawing/2014/main" val="2247269553"/>
                    </a:ext>
                  </a:extLst>
                </a:gridCol>
                <a:gridCol w="2039547">
                  <a:extLst>
                    <a:ext uri="{9D8B030D-6E8A-4147-A177-3AD203B41FA5}">
                      <a16:colId xmlns:a16="http://schemas.microsoft.com/office/drawing/2014/main" val="530169348"/>
                    </a:ext>
                  </a:extLst>
                </a:gridCol>
              </a:tblGrid>
              <a:tr h="328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6893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Capacitaciones realizadas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Asesorías en prevención realizadas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Prestaciones medicas por accidentes  o enfermedad laboral</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Prestaciones económicas </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72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1375</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1304</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1288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1320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1073</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19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15BA6D33-49E1-4EAB-A997-BC95B325FC6D}"/>
              </a:ext>
            </a:extLst>
          </p:cNvPr>
          <p:cNvGraphicFramePr>
            <a:graphicFrameLocks noChangeAspect="1"/>
          </p:cNvGraphicFramePr>
          <p:nvPr>
            <p:extLst>
              <p:ext uri="{D42A27DB-BD31-4B8C-83A1-F6EECF244321}">
                <p14:modId xmlns:p14="http://schemas.microsoft.com/office/powerpoint/2010/main" val="1584071861"/>
              </p:ext>
            </p:extLst>
          </p:nvPr>
        </p:nvGraphicFramePr>
        <p:xfrm>
          <a:off x="560238" y="2573202"/>
          <a:ext cx="10723341"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835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9C2D664-195A-4A0D-BBB4-B955C106B8BC}"/>
              </a:ext>
            </a:extLst>
          </p:cNvPr>
          <p:cNvSpPr/>
          <p:nvPr/>
        </p:nvSpPr>
        <p:spPr>
          <a:xfrm>
            <a:off x="0" y="3733768"/>
            <a:ext cx="12192000" cy="1682868"/>
          </a:xfrm>
          <a:prstGeom prst="rect">
            <a:avLst/>
          </a:prstGeom>
          <a:solidFill>
            <a:srgbClr val="F5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8C8E1F3A-AED3-4C10-9EF7-EA354B5DF79C}"/>
              </a:ext>
            </a:extLst>
          </p:cNvPr>
          <p:cNvSpPr/>
          <p:nvPr/>
        </p:nvSpPr>
        <p:spPr>
          <a:xfrm>
            <a:off x="1052539" y="1350427"/>
            <a:ext cx="10086922" cy="1311128"/>
          </a:xfrm>
          <a:prstGeom prst="rect">
            <a:avLst/>
          </a:prstGeom>
        </p:spPr>
        <p:txBody>
          <a:bodyPr wrap="square">
            <a:spAutoFit/>
          </a:bodyPr>
          <a:lstStyle/>
          <a:p>
            <a:pPr lvl="0" algn="ctr">
              <a:spcBef>
                <a:spcPct val="20000"/>
              </a:spcBef>
              <a:buClr>
                <a:srgbClr val="952886"/>
              </a:buClr>
              <a:buSzPct val="120000"/>
              <a:defRPr/>
            </a:pPr>
            <a:r>
              <a:rPr lang="es-CL" dirty="0">
                <a:solidFill>
                  <a:srgbClr val="717274"/>
                </a:solidFill>
                <a:latin typeface="Calibri Light" panose="020F0302020204030204"/>
                <a:ea typeface="Open Sans" panose="020B0606030504020204" pitchFamily="34" charset="0"/>
                <a:cs typeface="Open Sans" panose="020B0606030504020204" pitchFamily="34" charset="0"/>
              </a:rPr>
              <a:t>Conocer el nivel de satisfacción de las Empresas con las Mutualidades</a:t>
            </a:r>
          </a:p>
          <a:p>
            <a:pPr lvl="0" algn="ctr">
              <a:spcBef>
                <a:spcPct val="20000"/>
              </a:spcBef>
              <a:buClr>
                <a:srgbClr val="952886"/>
              </a:buClr>
              <a:buSzPct val="120000"/>
              <a:defRPr/>
            </a:pPr>
            <a:r>
              <a:rPr lang="es-CL" dirty="0">
                <a:solidFill>
                  <a:srgbClr val="717274"/>
                </a:solidFill>
                <a:latin typeface="Calibri Light" panose="020F0302020204030204"/>
                <a:ea typeface="Open Sans" panose="020B0606030504020204" pitchFamily="34" charset="0"/>
                <a:cs typeface="Open Sans" panose="020B0606030504020204" pitchFamily="34" charset="0"/>
              </a:rPr>
              <a:t>Conocer las debilidades y fortalezas de la Industria</a:t>
            </a:r>
          </a:p>
          <a:p>
            <a:pPr lvl="0" algn="ctr">
              <a:spcBef>
                <a:spcPct val="20000"/>
              </a:spcBef>
              <a:buClr>
                <a:srgbClr val="952886"/>
              </a:buClr>
              <a:buSzPct val="120000"/>
              <a:defRPr/>
            </a:pPr>
            <a:r>
              <a:rPr lang="es-CL" dirty="0">
                <a:solidFill>
                  <a:srgbClr val="717274"/>
                </a:solidFill>
                <a:latin typeface="Calibri Light" panose="020F0302020204030204"/>
                <a:ea typeface="Open Sans" panose="020B0606030504020204" pitchFamily="34" charset="0"/>
                <a:cs typeface="Open Sans" panose="020B0606030504020204" pitchFamily="34" charset="0"/>
              </a:rPr>
              <a:t>Estimar el impacto en la experiencia del cliente que tienen las diferentes dimensiones que conforman el servicio en la Industria</a:t>
            </a:r>
          </a:p>
        </p:txBody>
      </p:sp>
      <p:sp>
        <p:nvSpPr>
          <p:cNvPr id="4" name="CuadroTexto 3">
            <a:extLst>
              <a:ext uri="{FF2B5EF4-FFF2-40B4-BE49-F238E27FC236}">
                <a16:creationId xmlns:a16="http://schemas.microsoft.com/office/drawing/2014/main" id="{D2FF72AD-1A2F-416A-9A64-8398F3E4173C}"/>
              </a:ext>
            </a:extLst>
          </p:cNvPr>
          <p:cNvSpPr txBox="1"/>
          <p:nvPr/>
        </p:nvSpPr>
        <p:spPr>
          <a:xfrm>
            <a:off x="2379297" y="4244805"/>
            <a:ext cx="7750906" cy="584775"/>
          </a:xfrm>
          <a:prstGeom prst="rect">
            <a:avLst/>
          </a:prstGeom>
          <a:noFill/>
        </p:spPr>
        <p:txBody>
          <a:bodyPr wrap="square" rtlCol="0">
            <a:spAutoFit/>
          </a:bodyPr>
          <a:lstStyle/>
          <a:p>
            <a:pPr lvl="0" algn="ctr"/>
            <a:r>
              <a:rPr lang="es-CL" sz="1600" b="1" i="1" dirty="0">
                <a:solidFill>
                  <a:srgbClr val="1E2B3E"/>
                </a:solidFill>
              </a:rPr>
              <a:t>Con el objetivo de mejorar la Experiencia de las Empresas afiliadas con el servicio entregado en esta Industria</a:t>
            </a:r>
          </a:p>
        </p:txBody>
      </p:sp>
      <p:sp>
        <p:nvSpPr>
          <p:cNvPr id="5" name="Elipse 4">
            <a:extLst>
              <a:ext uri="{FF2B5EF4-FFF2-40B4-BE49-F238E27FC236}">
                <a16:creationId xmlns:a16="http://schemas.microsoft.com/office/drawing/2014/main" id="{64059C10-DA73-47A4-B89D-8927C0B74F18}"/>
              </a:ext>
            </a:extLst>
          </p:cNvPr>
          <p:cNvSpPr/>
          <p:nvPr/>
        </p:nvSpPr>
        <p:spPr>
          <a:xfrm rot="5400000">
            <a:off x="6048698" y="3528272"/>
            <a:ext cx="424770" cy="424770"/>
          </a:xfrm>
          <a:prstGeom prst="ellipse">
            <a:avLst/>
          </a:prstGeom>
          <a:solidFill>
            <a:srgbClr val="0B56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Imagen 9">
            <a:extLst>
              <a:ext uri="{FF2B5EF4-FFF2-40B4-BE49-F238E27FC236}">
                <a16:creationId xmlns:a16="http://schemas.microsoft.com/office/drawing/2014/main" id="{F29AE91C-B688-4152-8116-0F05B46F91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453" y="3644027"/>
            <a:ext cx="193260" cy="193260"/>
          </a:xfrm>
          <a:prstGeom prst="rect">
            <a:avLst/>
          </a:prstGeom>
        </p:spPr>
      </p:pic>
      <p:sp>
        <p:nvSpPr>
          <p:cNvPr id="9" name="Título 1">
            <a:extLst>
              <a:ext uri="{FF2B5EF4-FFF2-40B4-BE49-F238E27FC236}">
                <a16:creationId xmlns:a16="http://schemas.microsoft.com/office/drawing/2014/main" id="{1B74635B-AF40-43BD-8BE6-B59EE73DEF91}"/>
              </a:ext>
            </a:extLst>
          </p:cNvPr>
          <p:cNvSpPr txBox="1">
            <a:spLocks/>
          </p:cNvSpPr>
          <p:nvPr/>
        </p:nvSpPr>
        <p:spPr>
          <a:xfrm>
            <a:off x="367809" y="39970"/>
            <a:ext cx="11593288" cy="853721"/>
          </a:xfrm>
          <a:prstGeom prst="rect">
            <a:avLst/>
          </a:prstGeom>
        </p:spPr>
        <p:txBody>
          <a:bodyPr vert="horz" lIns="91440" tIns="45720" rIns="91440" bIns="45720" rtlCol="0" anchor="ctr">
            <a:normAutofit/>
          </a:bodyPr>
          <a:lstStyle>
            <a:lvl1pPr marL="0" algn="ctr" defTabSz="914400" rtl="0" eaLnBrk="1" latinLnBrk="0" hangingPunct="1">
              <a:lnSpc>
                <a:spcPct val="90000"/>
              </a:lnSpc>
              <a:spcBef>
                <a:spcPct val="0"/>
              </a:spcBef>
              <a:buNone/>
              <a:defRPr lang="es-CL" sz="2600" b="1" kern="1200">
                <a:solidFill>
                  <a:srgbClr val="233247"/>
                </a:solidFill>
                <a:latin typeface="Calibri"/>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CL" sz="2600" b="1" i="0" u="none" strike="noStrike" kern="1200" cap="none" spc="0" normalizeH="0" baseline="0" noProof="0" dirty="0">
                <a:ln>
                  <a:noFill/>
                </a:ln>
                <a:solidFill>
                  <a:srgbClr val="233247"/>
                </a:solidFill>
                <a:effectLst/>
                <a:uLnTx/>
                <a:uFillTx/>
                <a:latin typeface="Calibri"/>
              </a:rPr>
              <a:t>Objetivos Generales</a:t>
            </a:r>
          </a:p>
        </p:txBody>
      </p:sp>
      <p:pic>
        <p:nvPicPr>
          <p:cNvPr id="11" name="Imagen 10"/>
          <p:cNvPicPr>
            <a:picLocks noChangeAspect="1"/>
          </p:cNvPicPr>
          <p:nvPr/>
        </p:nvPicPr>
        <p:blipFill>
          <a:blip r:embed="rId3"/>
          <a:stretch>
            <a:fillRect/>
          </a:stretch>
        </p:blipFill>
        <p:spPr>
          <a:xfrm>
            <a:off x="5458129" y="4980090"/>
            <a:ext cx="1799167" cy="10525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596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
            <a:extLst>
              <a:ext uri="{FF2B5EF4-FFF2-40B4-BE49-F238E27FC236}">
                <a16:creationId xmlns:a16="http://schemas.microsoft.com/office/drawing/2014/main" id="{7707EC1B-E492-4FF4-9C1E-1ECB83D8349A}"/>
              </a:ext>
            </a:extLst>
          </p:cNvPr>
          <p:cNvGraphicFramePr>
            <a:graphicFrameLocks noGrp="1"/>
          </p:cNvGraphicFramePr>
          <p:nvPr>
            <p:extLst>
              <p:ext uri="{D42A27DB-BD31-4B8C-83A1-F6EECF244321}">
                <p14:modId xmlns:p14="http://schemas.microsoft.com/office/powerpoint/2010/main" val="3228608726"/>
              </p:ext>
            </p:extLst>
          </p:nvPr>
        </p:nvGraphicFramePr>
        <p:xfrm>
          <a:off x="442286" y="1442013"/>
          <a:ext cx="10959244" cy="3408956"/>
        </p:xfrm>
        <a:graphic>
          <a:graphicData uri="http://schemas.openxmlformats.org/drawingml/2006/table">
            <a:tbl>
              <a:tblPr/>
              <a:tblGrid>
                <a:gridCol w="761509">
                  <a:extLst>
                    <a:ext uri="{9D8B030D-6E8A-4147-A177-3AD203B41FA5}">
                      <a16:colId xmlns:a16="http://schemas.microsoft.com/office/drawing/2014/main" val="3409976231"/>
                    </a:ext>
                  </a:extLst>
                </a:gridCol>
                <a:gridCol w="2039547">
                  <a:extLst>
                    <a:ext uri="{9D8B030D-6E8A-4147-A177-3AD203B41FA5}">
                      <a16:colId xmlns:a16="http://schemas.microsoft.com/office/drawing/2014/main" val="2625938032"/>
                    </a:ext>
                  </a:extLst>
                </a:gridCol>
                <a:gridCol w="2039547">
                  <a:extLst>
                    <a:ext uri="{9D8B030D-6E8A-4147-A177-3AD203B41FA5}">
                      <a16:colId xmlns:a16="http://schemas.microsoft.com/office/drawing/2014/main" val="4211172699"/>
                    </a:ext>
                  </a:extLst>
                </a:gridCol>
                <a:gridCol w="2039547">
                  <a:extLst>
                    <a:ext uri="{9D8B030D-6E8A-4147-A177-3AD203B41FA5}">
                      <a16:colId xmlns:a16="http://schemas.microsoft.com/office/drawing/2014/main" val="121525823"/>
                    </a:ext>
                  </a:extLst>
                </a:gridCol>
                <a:gridCol w="2039547">
                  <a:extLst>
                    <a:ext uri="{9D8B030D-6E8A-4147-A177-3AD203B41FA5}">
                      <a16:colId xmlns:a16="http://schemas.microsoft.com/office/drawing/2014/main" val="2247269553"/>
                    </a:ext>
                  </a:extLst>
                </a:gridCol>
                <a:gridCol w="2039547">
                  <a:extLst>
                    <a:ext uri="{9D8B030D-6E8A-4147-A177-3AD203B41FA5}">
                      <a16:colId xmlns:a16="http://schemas.microsoft.com/office/drawing/2014/main" val="530169348"/>
                    </a:ext>
                  </a:extLst>
                </a:gridCol>
              </a:tblGrid>
              <a:tr h="328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6893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Capacitaciones realizadas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Asesorías en prevención realizadas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Prestaciones medicas por accidentes  o enfermedad laboral</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Prestaciones económicas </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72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1142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1076</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1061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1089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65000"/>
                            </a:schemeClr>
                          </a:solidFill>
                          <a:effectLst/>
                          <a:latin typeface="Calibri" pitchFamily="34" charset="0"/>
                          <a:ea typeface="ＭＳ Ｐゴシック" charset="-128"/>
                          <a:cs typeface="+mn-cs"/>
                        </a:rPr>
                        <a:t>858</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190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15BA6D33-49E1-4EAB-A997-BC95B325FC6D}"/>
              </a:ext>
            </a:extLst>
          </p:cNvPr>
          <p:cNvGraphicFramePr>
            <a:graphicFrameLocks noChangeAspect="1"/>
          </p:cNvGraphicFramePr>
          <p:nvPr>
            <p:extLst>
              <p:ext uri="{D42A27DB-BD31-4B8C-83A1-F6EECF244321}">
                <p14:modId xmlns:p14="http://schemas.microsoft.com/office/powerpoint/2010/main" val="2484462965"/>
              </p:ext>
            </p:extLst>
          </p:nvPr>
        </p:nvGraphicFramePr>
        <p:xfrm>
          <a:off x="560238" y="2573202"/>
          <a:ext cx="10723341" cy="4021952"/>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90609"/>
            <a:ext cx="9864725" cy="561975"/>
          </a:xfrm>
        </p:spPr>
        <p:txBody>
          <a:bodyPr>
            <a:normAutofit/>
          </a:bodyPr>
          <a:lstStyle/>
          <a:p>
            <a:pPr eaLnBrk="1" hangingPunct="1"/>
            <a:r>
              <a:rPr lang="es-CL" altLang="es-CL" dirty="0">
                <a:latin typeface="Calibri" panose="020F0502020204030204" pitchFamily="34" charset="0"/>
                <a:ea typeface="Open Sans Light"/>
                <a:cs typeface="Open Sans Light"/>
              </a:rPr>
              <a:t>Satisfacción Servicios y Prestaciones – Evaluación de Atributos PYME</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600197"/>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Respecto de los servicios y prestaciones que entrega… (NOMBRAR MUTUALIDAD), de 1 a 7, ¿cuál es su nivel de satisfacción con los siguientes aspectos de los servicios y prestaciones que realiza a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285454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555171" y="301625"/>
            <a:ext cx="1103811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Servicios y Prestaciones – Evaluación de Atributos por Tamaño de la Empresa</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Respecto de los servicios y prestaciones que entrega… (NOMBRAR MUTUALIDAD), de 1 a 7, ¿cuál es su nivel de satisfacción con los siguientes aspectos de los servicios y prestaciones que realiza (NOMBRAR MUTUALIDAD) a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9" name="Group 5">
            <a:extLst>
              <a:ext uri="{FF2B5EF4-FFF2-40B4-BE49-F238E27FC236}">
                <a16:creationId xmlns:a16="http://schemas.microsoft.com/office/drawing/2014/main" id="{771EA4EA-583A-4831-A3AF-75A401B0BE1B}"/>
              </a:ext>
            </a:extLst>
          </p:cNvPr>
          <p:cNvGraphicFramePr>
            <a:graphicFrameLocks noGrp="1"/>
          </p:cNvGraphicFramePr>
          <p:nvPr>
            <p:extLst>
              <p:ext uri="{D42A27DB-BD31-4B8C-83A1-F6EECF244321}">
                <p14:modId xmlns:p14="http://schemas.microsoft.com/office/powerpoint/2010/main" val="975475328"/>
              </p:ext>
            </p:extLst>
          </p:nvPr>
        </p:nvGraphicFramePr>
        <p:xfrm>
          <a:off x="0" y="1419040"/>
          <a:ext cx="12191998" cy="3908969"/>
        </p:xfrm>
        <a:graphic>
          <a:graphicData uri="http://schemas.openxmlformats.org/drawingml/2006/table">
            <a:tbl>
              <a:tblPr/>
              <a:tblGrid>
                <a:gridCol w="520926">
                  <a:extLst>
                    <a:ext uri="{9D8B030D-6E8A-4147-A177-3AD203B41FA5}">
                      <a16:colId xmlns:a16="http://schemas.microsoft.com/office/drawing/2014/main" val="3409976231"/>
                    </a:ext>
                  </a:extLst>
                </a:gridCol>
                <a:gridCol w="729442">
                  <a:extLst>
                    <a:ext uri="{9D8B030D-6E8A-4147-A177-3AD203B41FA5}">
                      <a16:colId xmlns:a16="http://schemas.microsoft.com/office/drawing/2014/main" val="2844838271"/>
                    </a:ext>
                  </a:extLst>
                </a:gridCol>
                <a:gridCol w="729442">
                  <a:extLst>
                    <a:ext uri="{9D8B030D-6E8A-4147-A177-3AD203B41FA5}">
                      <a16:colId xmlns:a16="http://schemas.microsoft.com/office/drawing/2014/main" val="3904298917"/>
                    </a:ext>
                  </a:extLst>
                </a:gridCol>
                <a:gridCol w="729442">
                  <a:extLst>
                    <a:ext uri="{9D8B030D-6E8A-4147-A177-3AD203B41FA5}">
                      <a16:colId xmlns:a16="http://schemas.microsoft.com/office/drawing/2014/main" val="2247269553"/>
                    </a:ext>
                  </a:extLst>
                </a:gridCol>
                <a:gridCol w="729442">
                  <a:extLst>
                    <a:ext uri="{9D8B030D-6E8A-4147-A177-3AD203B41FA5}">
                      <a16:colId xmlns:a16="http://schemas.microsoft.com/office/drawing/2014/main" val="910069431"/>
                    </a:ext>
                  </a:extLst>
                </a:gridCol>
                <a:gridCol w="729442">
                  <a:extLst>
                    <a:ext uri="{9D8B030D-6E8A-4147-A177-3AD203B41FA5}">
                      <a16:colId xmlns:a16="http://schemas.microsoft.com/office/drawing/2014/main" val="1025273837"/>
                    </a:ext>
                  </a:extLst>
                </a:gridCol>
                <a:gridCol w="729442">
                  <a:extLst>
                    <a:ext uri="{9D8B030D-6E8A-4147-A177-3AD203B41FA5}">
                      <a16:colId xmlns:a16="http://schemas.microsoft.com/office/drawing/2014/main" val="4251243495"/>
                    </a:ext>
                  </a:extLst>
                </a:gridCol>
                <a:gridCol w="729442">
                  <a:extLst>
                    <a:ext uri="{9D8B030D-6E8A-4147-A177-3AD203B41FA5}">
                      <a16:colId xmlns:a16="http://schemas.microsoft.com/office/drawing/2014/main" val="2303428828"/>
                    </a:ext>
                  </a:extLst>
                </a:gridCol>
                <a:gridCol w="729442">
                  <a:extLst>
                    <a:ext uri="{9D8B030D-6E8A-4147-A177-3AD203B41FA5}">
                      <a16:colId xmlns:a16="http://schemas.microsoft.com/office/drawing/2014/main" val="3694035829"/>
                    </a:ext>
                  </a:extLst>
                </a:gridCol>
                <a:gridCol w="729442">
                  <a:extLst>
                    <a:ext uri="{9D8B030D-6E8A-4147-A177-3AD203B41FA5}">
                      <a16:colId xmlns:a16="http://schemas.microsoft.com/office/drawing/2014/main" val="2790491073"/>
                    </a:ext>
                  </a:extLst>
                </a:gridCol>
                <a:gridCol w="729442">
                  <a:extLst>
                    <a:ext uri="{9D8B030D-6E8A-4147-A177-3AD203B41FA5}">
                      <a16:colId xmlns:a16="http://schemas.microsoft.com/office/drawing/2014/main" val="4173495507"/>
                    </a:ext>
                  </a:extLst>
                </a:gridCol>
                <a:gridCol w="729442">
                  <a:extLst>
                    <a:ext uri="{9D8B030D-6E8A-4147-A177-3AD203B41FA5}">
                      <a16:colId xmlns:a16="http://schemas.microsoft.com/office/drawing/2014/main" val="127123790"/>
                    </a:ext>
                  </a:extLst>
                </a:gridCol>
                <a:gridCol w="729442">
                  <a:extLst>
                    <a:ext uri="{9D8B030D-6E8A-4147-A177-3AD203B41FA5}">
                      <a16:colId xmlns:a16="http://schemas.microsoft.com/office/drawing/2014/main" val="606041746"/>
                    </a:ext>
                  </a:extLst>
                </a:gridCol>
                <a:gridCol w="729442">
                  <a:extLst>
                    <a:ext uri="{9D8B030D-6E8A-4147-A177-3AD203B41FA5}">
                      <a16:colId xmlns:a16="http://schemas.microsoft.com/office/drawing/2014/main" val="4167425469"/>
                    </a:ext>
                  </a:extLst>
                </a:gridCol>
                <a:gridCol w="729442">
                  <a:extLst>
                    <a:ext uri="{9D8B030D-6E8A-4147-A177-3AD203B41FA5}">
                      <a16:colId xmlns:a16="http://schemas.microsoft.com/office/drawing/2014/main" val="1876273034"/>
                    </a:ext>
                  </a:extLst>
                </a:gridCol>
                <a:gridCol w="729442">
                  <a:extLst>
                    <a:ext uri="{9D8B030D-6E8A-4147-A177-3AD203B41FA5}">
                      <a16:colId xmlns:a16="http://schemas.microsoft.com/office/drawing/2014/main" val="1189556145"/>
                    </a:ext>
                  </a:extLst>
                </a:gridCol>
                <a:gridCol w="729442">
                  <a:extLst>
                    <a:ext uri="{9D8B030D-6E8A-4147-A177-3AD203B41FA5}">
                      <a16:colId xmlns:a16="http://schemas.microsoft.com/office/drawing/2014/main" val="2551087922"/>
                    </a:ext>
                  </a:extLst>
                </a:gridCol>
              </a:tblGrid>
              <a:tr h="2927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1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7425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Capacitaciones realizadas</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Asesorías en prevención realizadas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Prestaciones médicas por accidentes  o enfermedad laboral</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Prestaciones económicas </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6956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465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1304</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763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228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1288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752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309</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227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1320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777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1073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593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265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215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1919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A95F6901-474B-48CC-97C3-A2F8FB02F65A}"/>
              </a:ext>
            </a:extLst>
          </p:cNvPr>
          <p:cNvGraphicFramePr>
            <a:graphicFrameLocks noChangeAspect="1"/>
          </p:cNvGraphicFramePr>
          <p:nvPr>
            <p:extLst>
              <p:ext uri="{D42A27DB-BD31-4B8C-83A1-F6EECF244321}">
                <p14:modId xmlns:p14="http://schemas.microsoft.com/office/powerpoint/2010/main" val="2625184968"/>
              </p:ext>
            </p:extLst>
          </p:nvPr>
        </p:nvGraphicFramePr>
        <p:xfrm>
          <a:off x="1" y="3549112"/>
          <a:ext cx="12191998" cy="3284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9765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Canales de Comunicación</a:t>
            </a:r>
          </a:p>
        </p:txBody>
      </p:sp>
    </p:spTree>
    <p:extLst>
      <p:ext uri="{BB962C8B-B14F-4D97-AF65-F5344CB8AC3E}">
        <p14:creationId xmlns:p14="http://schemas.microsoft.com/office/powerpoint/2010/main" val="155042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Canales de comunicación - Total</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¿Y cuál es su nivel de satisfacción general con el canal utilizado? Evalúe en escala de 1 a 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8" name="Group 5">
            <a:extLst>
              <a:ext uri="{FF2B5EF4-FFF2-40B4-BE49-F238E27FC236}">
                <a16:creationId xmlns:a16="http://schemas.microsoft.com/office/drawing/2014/main" id="{E88D79C7-3302-4CDA-9996-9CEFB0C9A90D}"/>
              </a:ext>
            </a:extLst>
          </p:cNvPr>
          <p:cNvGraphicFramePr>
            <a:graphicFrameLocks noGrp="1"/>
          </p:cNvGraphicFramePr>
          <p:nvPr>
            <p:extLst>
              <p:ext uri="{D42A27DB-BD31-4B8C-83A1-F6EECF244321}">
                <p14:modId xmlns:p14="http://schemas.microsoft.com/office/powerpoint/2010/main" val="3288973377"/>
              </p:ext>
            </p:extLst>
          </p:nvPr>
        </p:nvGraphicFramePr>
        <p:xfrm>
          <a:off x="416513" y="1375793"/>
          <a:ext cx="10585318" cy="2800656"/>
        </p:xfrm>
        <a:graphic>
          <a:graphicData uri="http://schemas.openxmlformats.org/drawingml/2006/table">
            <a:tbl>
              <a:tblPr/>
              <a:tblGrid>
                <a:gridCol w="1176313">
                  <a:extLst>
                    <a:ext uri="{9D8B030D-6E8A-4147-A177-3AD203B41FA5}">
                      <a16:colId xmlns:a16="http://schemas.microsoft.com/office/drawing/2014/main" val="3409976231"/>
                    </a:ext>
                  </a:extLst>
                </a:gridCol>
                <a:gridCol w="3136335">
                  <a:extLst>
                    <a:ext uri="{9D8B030D-6E8A-4147-A177-3AD203B41FA5}">
                      <a16:colId xmlns:a16="http://schemas.microsoft.com/office/drawing/2014/main" val="2625938032"/>
                    </a:ext>
                  </a:extLst>
                </a:gridCol>
                <a:gridCol w="3136335">
                  <a:extLst>
                    <a:ext uri="{9D8B030D-6E8A-4147-A177-3AD203B41FA5}">
                      <a16:colId xmlns:a16="http://schemas.microsoft.com/office/drawing/2014/main" val="4211172699"/>
                    </a:ext>
                  </a:extLst>
                </a:gridCol>
                <a:gridCol w="3136335">
                  <a:extLst>
                    <a:ext uri="{9D8B030D-6E8A-4147-A177-3AD203B41FA5}">
                      <a16:colId xmlns:a16="http://schemas.microsoft.com/office/drawing/2014/main" val="121525823"/>
                    </a:ext>
                  </a:extLst>
                </a:gridCol>
              </a:tblGrid>
              <a:tr h="400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Pagina Web</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Call Center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Centros de Atención </a:t>
                      </a:r>
                    </a:p>
                  </a:txBody>
                  <a:tcPr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3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700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578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288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2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C61E5CC8-1DD2-485C-959A-0719BBEC0AF1}"/>
              </a:ext>
            </a:extLst>
          </p:cNvPr>
          <p:cNvGraphicFramePr>
            <a:graphicFrameLocks noChangeAspect="1"/>
          </p:cNvGraphicFramePr>
          <p:nvPr>
            <p:extLst>
              <p:ext uri="{D42A27DB-BD31-4B8C-83A1-F6EECF244321}">
                <p14:modId xmlns:p14="http://schemas.microsoft.com/office/powerpoint/2010/main" val="4141945909"/>
              </p:ext>
            </p:extLst>
          </p:nvPr>
        </p:nvGraphicFramePr>
        <p:xfrm>
          <a:off x="1248229" y="2283155"/>
          <a:ext cx="9753601"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764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Canales de comunicación - PYMES</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¿Y cuál es su nivel de satisfacción general con el canal utilizado? Evalúe en escala de 1 a 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8" name="Group 5">
            <a:extLst>
              <a:ext uri="{FF2B5EF4-FFF2-40B4-BE49-F238E27FC236}">
                <a16:creationId xmlns:a16="http://schemas.microsoft.com/office/drawing/2014/main" id="{E88D79C7-3302-4CDA-9996-9CEFB0C9A90D}"/>
              </a:ext>
            </a:extLst>
          </p:cNvPr>
          <p:cNvGraphicFramePr>
            <a:graphicFrameLocks noGrp="1"/>
          </p:cNvGraphicFramePr>
          <p:nvPr/>
        </p:nvGraphicFramePr>
        <p:xfrm>
          <a:off x="416513" y="1375793"/>
          <a:ext cx="10585318" cy="2800656"/>
        </p:xfrm>
        <a:graphic>
          <a:graphicData uri="http://schemas.openxmlformats.org/drawingml/2006/table">
            <a:tbl>
              <a:tblPr/>
              <a:tblGrid>
                <a:gridCol w="1176313">
                  <a:extLst>
                    <a:ext uri="{9D8B030D-6E8A-4147-A177-3AD203B41FA5}">
                      <a16:colId xmlns:a16="http://schemas.microsoft.com/office/drawing/2014/main" val="3409976231"/>
                    </a:ext>
                  </a:extLst>
                </a:gridCol>
                <a:gridCol w="3136335">
                  <a:extLst>
                    <a:ext uri="{9D8B030D-6E8A-4147-A177-3AD203B41FA5}">
                      <a16:colId xmlns:a16="http://schemas.microsoft.com/office/drawing/2014/main" val="2625938032"/>
                    </a:ext>
                  </a:extLst>
                </a:gridCol>
                <a:gridCol w="3136335">
                  <a:extLst>
                    <a:ext uri="{9D8B030D-6E8A-4147-A177-3AD203B41FA5}">
                      <a16:colId xmlns:a16="http://schemas.microsoft.com/office/drawing/2014/main" val="4211172699"/>
                    </a:ext>
                  </a:extLst>
                </a:gridCol>
                <a:gridCol w="3136335">
                  <a:extLst>
                    <a:ext uri="{9D8B030D-6E8A-4147-A177-3AD203B41FA5}">
                      <a16:colId xmlns:a16="http://schemas.microsoft.com/office/drawing/2014/main" val="121525823"/>
                    </a:ext>
                  </a:extLst>
                </a:gridCol>
              </a:tblGrid>
              <a:tr h="4008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Pagina Web</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err="1">
                          <a:ln>
                            <a:noFill/>
                          </a:ln>
                          <a:solidFill>
                            <a:schemeClr val="bg1"/>
                          </a:solidFill>
                          <a:effectLst/>
                          <a:latin typeface="Calibri" pitchFamily="34" charset="0"/>
                          <a:ea typeface="ＭＳ Ｐゴシック" charset="-128"/>
                          <a:cs typeface="+mn-cs"/>
                        </a:rPr>
                        <a:t>Call</a:t>
                      </a: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 Center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Centros de Atención </a:t>
                      </a:r>
                    </a:p>
                  </a:txBody>
                  <a:tcPr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73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565</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488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2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C61E5CC8-1DD2-485C-959A-0719BBEC0AF1}"/>
              </a:ext>
            </a:extLst>
          </p:cNvPr>
          <p:cNvGraphicFramePr>
            <a:graphicFrameLocks noChangeAspect="1"/>
          </p:cNvGraphicFramePr>
          <p:nvPr/>
        </p:nvGraphicFramePr>
        <p:xfrm>
          <a:off x="1248229" y="2283155"/>
          <a:ext cx="9753601" cy="4021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a:extLst>
              <a:ext uri="{FF2B5EF4-FFF2-40B4-BE49-F238E27FC236}">
                <a16:creationId xmlns:a16="http://schemas.microsoft.com/office/drawing/2014/main" id="{82056A56-FF25-429A-BD1B-B56C70DBC204}"/>
              </a:ext>
            </a:extLst>
          </p:cNvPr>
          <p:cNvGraphicFramePr>
            <a:graphicFrameLocks noGrp="1"/>
          </p:cNvGraphicFramePr>
          <p:nvPr/>
        </p:nvGraphicFramePr>
        <p:xfrm>
          <a:off x="280219" y="5099442"/>
          <a:ext cx="10721613" cy="1188612"/>
        </p:xfrm>
        <a:graphic>
          <a:graphicData uri="http://schemas.openxmlformats.org/drawingml/2006/table">
            <a:tbl>
              <a:tblPr/>
              <a:tblGrid>
                <a:gridCol w="1253613">
                  <a:extLst>
                    <a:ext uri="{9D8B030D-6E8A-4147-A177-3AD203B41FA5}">
                      <a16:colId xmlns:a16="http://schemas.microsoft.com/office/drawing/2014/main" val="20000"/>
                    </a:ext>
                  </a:extLst>
                </a:gridCol>
                <a:gridCol w="3156000">
                  <a:extLst>
                    <a:ext uri="{9D8B030D-6E8A-4147-A177-3AD203B41FA5}">
                      <a16:colId xmlns:a16="http://schemas.microsoft.com/office/drawing/2014/main" val="20001"/>
                    </a:ext>
                  </a:extLst>
                </a:gridCol>
                <a:gridCol w="3156000">
                  <a:extLst>
                    <a:ext uri="{9D8B030D-6E8A-4147-A177-3AD203B41FA5}">
                      <a16:colId xmlns:a16="http://schemas.microsoft.com/office/drawing/2014/main" val="20002"/>
                    </a:ext>
                  </a:extLst>
                </a:gridCol>
                <a:gridCol w="3156000">
                  <a:extLst>
                    <a:ext uri="{9D8B030D-6E8A-4147-A177-3AD203B41FA5}">
                      <a16:colId xmlns:a16="http://schemas.microsoft.com/office/drawing/2014/main" val="20003"/>
                    </a:ext>
                  </a:extLst>
                </a:gridCol>
              </a:tblGrid>
              <a:tr h="2711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 Neto 2018</a:t>
                      </a:r>
                    </a:p>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PYMES</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hMerge="1">
                  <a:txBody>
                    <a:bodyPr/>
                    <a:lstStyle/>
                    <a:p>
                      <a:pPr algn="ctr" fontAlgn="ctr"/>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algn="ctr" fontAlgn="ctr"/>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711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ACHS</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73%</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63%</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61%</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00"/>
                  </a:ext>
                </a:extLst>
              </a:tr>
              <a:tr h="2711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MUTUAL</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66%</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a:solidFill>
                            <a:schemeClr val="bg1"/>
                          </a:solidFill>
                          <a:effectLst/>
                          <a:latin typeface="Calibri" panose="020F0502020204030204" pitchFamily="34" charset="0"/>
                        </a:rPr>
                        <a:t>63%</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a:solidFill>
                            <a:schemeClr val="bg1"/>
                          </a:solidFill>
                          <a:effectLst/>
                          <a:latin typeface="Calibri" panose="020F0502020204030204" pitchFamily="34" charset="0"/>
                        </a:rPr>
                        <a:t>76%</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02"/>
                  </a:ext>
                </a:extLst>
              </a:tr>
              <a:tr h="2711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IST</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76%</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65%</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68%</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8228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General canales de comunicación por Tamaño de la Empresa</a:t>
            </a:r>
            <a:endParaRPr lang="es-ES" altLang="es-CL" dirty="0">
              <a:latin typeface="Calibri" panose="020F0502020204030204" pitchFamily="34" charset="0"/>
              <a:ea typeface="Open Sans Light"/>
              <a:cs typeface="Open Sans Light"/>
            </a:endParaRP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¿Cuál es su nivel de satisfacción general con..?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9" name="Group 5">
            <a:extLst>
              <a:ext uri="{FF2B5EF4-FFF2-40B4-BE49-F238E27FC236}">
                <a16:creationId xmlns:a16="http://schemas.microsoft.com/office/drawing/2014/main" id="{4A2BAB6A-B8B4-4C0D-8644-1F8CC8B1018B}"/>
              </a:ext>
            </a:extLst>
          </p:cNvPr>
          <p:cNvGraphicFramePr>
            <a:graphicFrameLocks noGrp="1"/>
          </p:cNvGraphicFramePr>
          <p:nvPr>
            <p:extLst>
              <p:ext uri="{D42A27DB-BD31-4B8C-83A1-F6EECF244321}">
                <p14:modId xmlns:p14="http://schemas.microsoft.com/office/powerpoint/2010/main" val="1052143326"/>
              </p:ext>
            </p:extLst>
          </p:nvPr>
        </p:nvGraphicFramePr>
        <p:xfrm>
          <a:off x="-16579" y="1292350"/>
          <a:ext cx="11260139" cy="3670919"/>
        </p:xfrm>
        <a:graphic>
          <a:graphicData uri="http://schemas.openxmlformats.org/drawingml/2006/table">
            <a:tbl>
              <a:tblPr/>
              <a:tblGrid>
                <a:gridCol w="796316">
                  <a:extLst>
                    <a:ext uri="{9D8B030D-6E8A-4147-A177-3AD203B41FA5}">
                      <a16:colId xmlns:a16="http://schemas.microsoft.com/office/drawing/2014/main" val="3409976231"/>
                    </a:ext>
                  </a:extLst>
                </a:gridCol>
                <a:gridCol w="898080">
                  <a:extLst>
                    <a:ext uri="{9D8B030D-6E8A-4147-A177-3AD203B41FA5}">
                      <a16:colId xmlns:a16="http://schemas.microsoft.com/office/drawing/2014/main" val="2844838271"/>
                    </a:ext>
                  </a:extLst>
                </a:gridCol>
                <a:gridCol w="898080">
                  <a:extLst>
                    <a:ext uri="{9D8B030D-6E8A-4147-A177-3AD203B41FA5}">
                      <a16:colId xmlns:a16="http://schemas.microsoft.com/office/drawing/2014/main" val="3904298917"/>
                    </a:ext>
                  </a:extLst>
                </a:gridCol>
                <a:gridCol w="894276">
                  <a:extLst>
                    <a:ext uri="{9D8B030D-6E8A-4147-A177-3AD203B41FA5}">
                      <a16:colId xmlns:a16="http://schemas.microsoft.com/office/drawing/2014/main" val="2247269553"/>
                    </a:ext>
                  </a:extLst>
                </a:gridCol>
                <a:gridCol w="937632">
                  <a:extLst>
                    <a:ext uri="{9D8B030D-6E8A-4147-A177-3AD203B41FA5}">
                      <a16:colId xmlns:a16="http://schemas.microsoft.com/office/drawing/2014/main" val="910069431"/>
                    </a:ext>
                  </a:extLst>
                </a:gridCol>
                <a:gridCol w="821910">
                  <a:extLst>
                    <a:ext uri="{9D8B030D-6E8A-4147-A177-3AD203B41FA5}">
                      <a16:colId xmlns:a16="http://schemas.microsoft.com/office/drawing/2014/main" val="1025273837"/>
                    </a:ext>
                  </a:extLst>
                </a:gridCol>
                <a:gridCol w="821910">
                  <a:extLst>
                    <a:ext uri="{9D8B030D-6E8A-4147-A177-3AD203B41FA5}">
                      <a16:colId xmlns:a16="http://schemas.microsoft.com/office/drawing/2014/main" val="4251243495"/>
                    </a:ext>
                  </a:extLst>
                </a:gridCol>
                <a:gridCol w="953391">
                  <a:extLst>
                    <a:ext uri="{9D8B030D-6E8A-4147-A177-3AD203B41FA5}">
                      <a16:colId xmlns:a16="http://schemas.microsoft.com/office/drawing/2014/main" val="2303428828"/>
                    </a:ext>
                  </a:extLst>
                </a:gridCol>
                <a:gridCol w="793539">
                  <a:extLst>
                    <a:ext uri="{9D8B030D-6E8A-4147-A177-3AD203B41FA5}">
                      <a16:colId xmlns:a16="http://schemas.microsoft.com/office/drawing/2014/main" val="3694035829"/>
                    </a:ext>
                  </a:extLst>
                </a:gridCol>
                <a:gridCol w="875982">
                  <a:extLst>
                    <a:ext uri="{9D8B030D-6E8A-4147-A177-3AD203B41FA5}">
                      <a16:colId xmlns:a16="http://schemas.microsoft.com/office/drawing/2014/main" val="3327467312"/>
                    </a:ext>
                  </a:extLst>
                </a:gridCol>
                <a:gridCol w="995425">
                  <a:extLst>
                    <a:ext uri="{9D8B030D-6E8A-4147-A177-3AD203B41FA5}">
                      <a16:colId xmlns:a16="http://schemas.microsoft.com/office/drawing/2014/main" val="823057678"/>
                    </a:ext>
                  </a:extLst>
                </a:gridCol>
                <a:gridCol w="786799">
                  <a:extLst>
                    <a:ext uri="{9D8B030D-6E8A-4147-A177-3AD203B41FA5}">
                      <a16:colId xmlns:a16="http://schemas.microsoft.com/office/drawing/2014/main" val="1538557537"/>
                    </a:ext>
                  </a:extLst>
                </a:gridCol>
                <a:gridCol w="786799">
                  <a:extLst>
                    <a:ext uri="{9D8B030D-6E8A-4147-A177-3AD203B41FA5}">
                      <a16:colId xmlns:a16="http://schemas.microsoft.com/office/drawing/2014/main" val="939721090"/>
                    </a:ext>
                  </a:extLst>
                </a:gridCol>
              </a:tblGrid>
              <a:tr h="3248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Canales de comunicación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5FA2"/>
                    </a:solidFill>
                  </a:tcPr>
                </a:tc>
                <a:extLst>
                  <a:ext uri="{0D108BD9-81ED-4DB2-BD59-A6C34878D82A}">
                    <a16:rowId xmlns:a16="http://schemas.microsoft.com/office/drawing/2014/main" val="2666064678"/>
                  </a:ext>
                </a:extLst>
              </a:tr>
              <a:tr h="3475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Pagina Web</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Call Center</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Centros de Atención </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5466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kern="1200" cap="none" normalizeH="0" baseline="0" dirty="0">
                          <a:ln>
                            <a:noFill/>
                          </a:ln>
                          <a:solidFill>
                            <a:schemeClr val="bg1"/>
                          </a:solidFill>
                          <a:effectLst/>
                          <a:latin typeface="Calibri" pitchFamily="34" charset="0"/>
                          <a:ea typeface="ＭＳ Ｐゴシック" charset="-128"/>
                          <a:cs typeface="+mn-cs"/>
                        </a:rPr>
                        <a:t>Total Pagina Web</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kern="1200" cap="none" normalizeH="0" baseline="0" dirty="0">
                          <a:ln>
                            <a:noFill/>
                          </a:ln>
                          <a:solidFill>
                            <a:schemeClr val="bg1"/>
                          </a:solidFill>
                          <a:effectLst/>
                          <a:latin typeface="Calibri" pitchFamily="34" charset="0"/>
                          <a:ea typeface="ＭＳ Ｐゴシック" charset="-128"/>
                          <a:cs typeface="+mn-cs"/>
                        </a:rPr>
                        <a:t>Total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kern="1200" cap="none" normalizeH="0" baseline="0" dirty="0">
                          <a:ln>
                            <a:noFill/>
                          </a:ln>
                          <a:solidFill>
                            <a:schemeClr val="bg1"/>
                          </a:solidFill>
                          <a:effectLst/>
                          <a:latin typeface="Calibri" pitchFamily="34" charset="0"/>
                          <a:ea typeface="ＭＳ Ｐゴシック" charset="-128"/>
                          <a:cs typeface="+mn-cs"/>
                        </a:rPr>
                        <a:t>Call Center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kern="1200" cap="none" normalizeH="0" baseline="0" dirty="0">
                          <a:ln>
                            <a:noFill/>
                          </a:ln>
                          <a:solidFill>
                            <a:schemeClr val="bg1"/>
                          </a:solidFill>
                          <a:effectLst/>
                          <a:latin typeface="Calibri" pitchFamily="34" charset="0"/>
                          <a:ea typeface="ＭＳ Ｐゴシック" charset="-128"/>
                          <a:cs typeface="+mn-cs"/>
                        </a:rPr>
                        <a:t>Total Centros de Atención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737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700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393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172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578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345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90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288</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161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74</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304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2" name="Object 5">
            <a:extLst>
              <a:ext uri="{FF2B5EF4-FFF2-40B4-BE49-F238E27FC236}">
                <a16:creationId xmlns:a16="http://schemas.microsoft.com/office/drawing/2014/main" id="{0E18891F-8803-4D84-B2AF-02CB7F939854}"/>
              </a:ext>
            </a:extLst>
          </p:cNvPr>
          <p:cNvGraphicFramePr>
            <a:graphicFrameLocks noChangeAspect="1"/>
          </p:cNvGraphicFramePr>
          <p:nvPr>
            <p:extLst>
              <p:ext uri="{D42A27DB-BD31-4B8C-83A1-F6EECF244321}">
                <p14:modId xmlns:p14="http://schemas.microsoft.com/office/powerpoint/2010/main" val="3645436239"/>
              </p:ext>
            </p:extLst>
          </p:nvPr>
        </p:nvGraphicFramePr>
        <p:xfrm>
          <a:off x="422897" y="2952071"/>
          <a:ext cx="10882655" cy="3494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348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Prevencionista</a:t>
            </a:r>
          </a:p>
        </p:txBody>
      </p:sp>
    </p:spTree>
    <p:extLst>
      <p:ext uri="{BB962C8B-B14F-4D97-AF65-F5344CB8AC3E}">
        <p14:creationId xmlns:p14="http://schemas.microsoft.com/office/powerpoint/2010/main" val="3681538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5">
            <a:extLst>
              <a:ext uri="{FF2B5EF4-FFF2-40B4-BE49-F238E27FC236}">
                <a16:creationId xmlns:a16="http://schemas.microsoft.com/office/drawing/2014/main" id="{427ADED6-FDB6-4B0C-B662-2CCFA0E05FAD}"/>
              </a:ext>
            </a:extLst>
          </p:cNvPr>
          <p:cNvGraphicFramePr>
            <a:graphicFrameLocks noGrp="1"/>
          </p:cNvGraphicFramePr>
          <p:nvPr/>
        </p:nvGraphicFramePr>
        <p:xfrm>
          <a:off x="247839" y="1489585"/>
          <a:ext cx="11580366" cy="3872155"/>
        </p:xfrm>
        <a:graphic>
          <a:graphicData uri="http://schemas.openxmlformats.org/drawingml/2006/table">
            <a:tbl>
              <a:tblPr/>
              <a:tblGrid>
                <a:gridCol w="1455370">
                  <a:extLst>
                    <a:ext uri="{9D8B030D-6E8A-4147-A177-3AD203B41FA5}">
                      <a16:colId xmlns:a16="http://schemas.microsoft.com/office/drawing/2014/main" val="3409976231"/>
                    </a:ext>
                  </a:extLst>
                </a:gridCol>
                <a:gridCol w="2531249">
                  <a:extLst>
                    <a:ext uri="{9D8B030D-6E8A-4147-A177-3AD203B41FA5}">
                      <a16:colId xmlns:a16="http://schemas.microsoft.com/office/drawing/2014/main" val="1025273837"/>
                    </a:ext>
                  </a:extLst>
                </a:gridCol>
                <a:gridCol w="2531249">
                  <a:extLst>
                    <a:ext uri="{9D8B030D-6E8A-4147-A177-3AD203B41FA5}">
                      <a16:colId xmlns:a16="http://schemas.microsoft.com/office/drawing/2014/main" val="4251243495"/>
                    </a:ext>
                  </a:extLst>
                </a:gridCol>
                <a:gridCol w="2531249">
                  <a:extLst>
                    <a:ext uri="{9D8B030D-6E8A-4147-A177-3AD203B41FA5}">
                      <a16:colId xmlns:a16="http://schemas.microsoft.com/office/drawing/2014/main" val="2303428828"/>
                    </a:ext>
                  </a:extLst>
                </a:gridCol>
                <a:gridCol w="2531249">
                  <a:extLst>
                    <a:ext uri="{9D8B030D-6E8A-4147-A177-3AD203B41FA5}">
                      <a16:colId xmlns:a16="http://schemas.microsoft.com/office/drawing/2014/main" val="3694035829"/>
                    </a:ext>
                  </a:extLst>
                </a:gridCol>
              </a:tblGrid>
              <a:tr h="3617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Contacto con Prevencionista</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358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58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792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5 Gráfico">
            <a:extLst>
              <a:ext uri="{FF2B5EF4-FFF2-40B4-BE49-F238E27FC236}">
                <a16:creationId xmlns:a16="http://schemas.microsoft.com/office/drawing/2014/main" id="{0820577E-59F4-40F2-9DED-5818636F956B}"/>
              </a:ext>
            </a:extLst>
          </p:cNvPr>
          <p:cNvGraphicFramePr/>
          <p:nvPr/>
        </p:nvGraphicFramePr>
        <p:xfrm>
          <a:off x="359229" y="2395448"/>
          <a:ext cx="11651957" cy="2966292"/>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Contacto con Prevencionista por Tamaño de la Empresa</a:t>
            </a:r>
          </a:p>
        </p:txBody>
      </p:sp>
      <p:sp>
        <p:nvSpPr>
          <p:cNvPr id="9"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fontAlgn="base">
              <a:lnSpc>
                <a:spcPct val="100000"/>
              </a:lnSpc>
              <a:spcBef>
                <a:spcPct val="0"/>
              </a:spcBef>
              <a:spcAft>
                <a:spcPct val="0"/>
              </a:spcAft>
              <a:buFont typeface="Arial" panose="020B0604020202020204" pitchFamily="34" charset="0"/>
              <a:buNone/>
            </a:pPr>
            <a:r>
              <a:rPr lang="es-CL" altLang="es-CL" sz="1400" dirty="0">
                <a:solidFill>
                  <a:srgbClr val="595959"/>
                </a:solidFill>
                <a:latin typeface="Calibri Light" panose="020F0302020204030204" pitchFamily="34" charset="0"/>
                <a:ea typeface="Open Sans"/>
                <a:cs typeface="Open Sans"/>
              </a:rPr>
              <a:t>En los últimos 12 meses ¿ha tenido contacto con algún Prevencionista de la (NOMBRAR MUTUALIDAD)?</a:t>
            </a:r>
          </a:p>
          <a:p>
            <a:pPr algn="ctr" defTabSz="914400" fontAlgn="base">
              <a:lnSpc>
                <a:spcPct val="100000"/>
              </a:lnSpc>
              <a:spcBef>
                <a:spcPct val="0"/>
              </a:spcBef>
              <a:spcAft>
                <a:spcPct val="0"/>
              </a:spcAft>
              <a:buFontTx/>
              <a:buNone/>
              <a:defRPr/>
            </a:pPr>
            <a:endParaRPr lang="es-CL" altLang="es-CL" sz="1400" b="1" dirty="0">
              <a:solidFill>
                <a:srgbClr val="595959"/>
              </a:solidFill>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1879324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con Prevencionista por Tamaño de la Empresa</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¿Cuál es su nivel de satisfacción con la atención y servicio entregado en general por el prevencionista?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6" name="Group 5">
            <a:extLst>
              <a:ext uri="{FF2B5EF4-FFF2-40B4-BE49-F238E27FC236}">
                <a16:creationId xmlns:a16="http://schemas.microsoft.com/office/drawing/2014/main" id="{6BFBEA92-BA2B-4D28-9E1B-165C901B4F97}"/>
              </a:ext>
            </a:extLst>
          </p:cNvPr>
          <p:cNvGraphicFramePr>
            <a:graphicFrameLocks noGrp="1"/>
          </p:cNvGraphicFramePr>
          <p:nvPr/>
        </p:nvGraphicFramePr>
        <p:xfrm>
          <a:off x="65872" y="1784383"/>
          <a:ext cx="9864724" cy="3051089"/>
        </p:xfrm>
        <a:graphic>
          <a:graphicData uri="http://schemas.openxmlformats.org/drawingml/2006/table">
            <a:tbl>
              <a:tblPr/>
              <a:tblGrid>
                <a:gridCol w="1876120">
                  <a:extLst>
                    <a:ext uri="{9D8B030D-6E8A-4147-A177-3AD203B41FA5}">
                      <a16:colId xmlns:a16="http://schemas.microsoft.com/office/drawing/2014/main" val="3409976231"/>
                    </a:ext>
                  </a:extLst>
                </a:gridCol>
                <a:gridCol w="1936419">
                  <a:extLst>
                    <a:ext uri="{9D8B030D-6E8A-4147-A177-3AD203B41FA5}">
                      <a16:colId xmlns:a16="http://schemas.microsoft.com/office/drawing/2014/main" val="1025273837"/>
                    </a:ext>
                  </a:extLst>
                </a:gridCol>
                <a:gridCol w="1936419">
                  <a:extLst>
                    <a:ext uri="{9D8B030D-6E8A-4147-A177-3AD203B41FA5}">
                      <a16:colId xmlns:a16="http://schemas.microsoft.com/office/drawing/2014/main" val="4251243495"/>
                    </a:ext>
                  </a:extLst>
                </a:gridCol>
                <a:gridCol w="2134788">
                  <a:extLst>
                    <a:ext uri="{9D8B030D-6E8A-4147-A177-3AD203B41FA5}">
                      <a16:colId xmlns:a16="http://schemas.microsoft.com/office/drawing/2014/main" val="2303428828"/>
                    </a:ext>
                  </a:extLst>
                </a:gridCol>
                <a:gridCol w="1980978">
                  <a:extLst>
                    <a:ext uri="{9D8B030D-6E8A-4147-A177-3AD203B41FA5}">
                      <a16:colId xmlns:a16="http://schemas.microsoft.com/office/drawing/2014/main" val="3694035829"/>
                    </a:ext>
                  </a:extLst>
                </a:gridCol>
              </a:tblGrid>
              <a:tr h="3504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SATISFACCIÓN</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276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76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897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451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209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485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D8AB8A30-9A2C-4EE0-A675-612BE12D0DA3}"/>
              </a:ext>
            </a:extLst>
          </p:cNvPr>
          <p:cNvGraphicFramePr>
            <a:graphicFrameLocks noChangeAspect="1"/>
          </p:cNvGraphicFramePr>
          <p:nvPr/>
        </p:nvGraphicFramePr>
        <p:xfrm>
          <a:off x="1715059" y="2534423"/>
          <a:ext cx="8215538"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4506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Contacto con Prevencionista - PYMES</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En los últimos 12 meses ¿ha tenido contacto con algún Prevencionista de la (NOMBRAR MUTUALIDAD)?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7" name="Group 5">
            <a:extLst>
              <a:ext uri="{FF2B5EF4-FFF2-40B4-BE49-F238E27FC236}">
                <a16:creationId xmlns:a16="http://schemas.microsoft.com/office/drawing/2014/main" id="{B9420EA2-2035-4604-8D5C-E80BB2F12DD5}"/>
              </a:ext>
            </a:extLst>
          </p:cNvPr>
          <p:cNvGraphicFramePr>
            <a:graphicFrameLocks noGrp="1"/>
          </p:cNvGraphicFramePr>
          <p:nvPr/>
        </p:nvGraphicFramePr>
        <p:xfrm>
          <a:off x="651359" y="1638514"/>
          <a:ext cx="10425732" cy="3797978"/>
        </p:xfrm>
        <a:graphic>
          <a:graphicData uri="http://schemas.openxmlformats.org/drawingml/2006/table">
            <a:tbl>
              <a:tblPr/>
              <a:tblGrid>
                <a:gridCol w="1594737">
                  <a:extLst>
                    <a:ext uri="{9D8B030D-6E8A-4147-A177-3AD203B41FA5}">
                      <a16:colId xmlns:a16="http://schemas.microsoft.com/office/drawing/2014/main" val="3409976231"/>
                    </a:ext>
                  </a:extLst>
                </a:gridCol>
                <a:gridCol w="2255782">
                  <a:extLst>
                    <a:ext uri="{9D8B030D-6E8A-4147-A177-3AD203B41FA5}">
                      <a16:colId xmlns:a16="http://schemas.microsoft.com/office/drawing/2014/main" val="2625938032"/>
                    </a:ext>
                  </a:extLst>
                </a:gridCol>
                <a:gridCol w="2396511">
                  <a:extLst>
                    <a:ext uri="{9D8B030D-6E8A-4147-A177-3AD203B41FA5}">
                      <a16:colId xmlns:a16="http://schemas.microsoft.com/office/drawing/2014/main" val="4211172699"/>
                    </a:ext>
                  </a:extLst>
                </a:gridCol>
                <a:gridCol w="2089351">
                  <a:extLst>
                    <a:ext uri="{9D8B030D-6E8A-4147-A177-3AD203B41FA5}">
                      <a16:colId xmlns:a16="http://schemas.microsoft.com/office/drawing/2014/main" val="121525823"/>
                    </a:ext>
                  </a:extLst>
                </a:gridCol>
                <a:gridCol w="2089351">
                  <a:extLst>
                    <a:ext uri="{9D8B030D-6E8A-4147-A177-3AD203B41FA5}">
                      <a16:colId xmlns:a16="http://schemas.microsoft.com/office/drawing/2014/main" val="2247269553"/>
                    </a:ext>
                  </a:extLst>
                </a:gridCol>
              </a:tblGrid>
              <a:tr h="4010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4289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 DE SEGURIDAD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IST</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3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1167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383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446</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338</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63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5 Gráfico">
            <a:extLst>
              <a:ext uri="{FF2B5EF4-FFF2-40B4-BE49-F238E27FC236}">
                <a16:creationId xmlns:a16="http://schemas.microsoft.com/office/drawing/2014/main" id="{0820577E-59F4-40F2-9DED-5818636F956B}"/>
              </a:ext>
            </a:extLst>
          </p:cNvPr>
          <p:cNvGraphicFramePr/>
          <p:nvPr/>
        </p:nvGraphicFramePr>
        <p:xfrm>
          <a:off x="931863" y="2728712"/>
          <a:ext cx="10333658" cy="2966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62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Metodología</a:t>
            </a:r>
          </a:p>
        </p:txBody>
      </p:sp>
    </p:spTree>
    <p:extLst>
      <p:ext uri="{BB962C8B-B14F-4D97-AF65-F5344CB8AC3E}">
        <p14:creationId xmlns:p14="http://schemas.microsoft.com/office/powerpoint/2010/main" val="803161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Satisfacción con </a:t>
            </a:r>
            <a:r>
              <a:rPr lang="es-CL" altLang="es-CL" dirty="0" err="1">
                <a:latin typeface="Calibri" panose="020F0502020204030204" pitchFamily="34" charset="0"/>
                <a:ea typeface="Open Sans Light"/>
                <a:cs typeface="Open Sans Light"/>
              </a:rPr>
              <a:t>Prevencionista</a:t>
            </a:r>
            <a:r>
              <a:rPr lang="es-CL" altLang="es-CL" dirty="0">
                <a:latin typeface="Calibri" panose="020F0502020204030204" pitchFamily="34" charset="0"/>
                <a:ea typeface="Open Sans Light"/>
                <a:cs typeface="Open Sans Light"/>
              </a:rPr>
              <a:t> - PYMES</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¿Cuál es su nivel de satisfacción con la atención y servicio entregado en general por el prevencionista? </a:t>
            </a: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7" name="Group 5">
            <a:extLst>
              <a:ext uri="{FF2B5EF4-FFF2-40B4-BE49-F238E27FC236}">
                <a16:creationId xmlns:a16="http://schemas.microsoft.com/office/drawing/2014/main" id="{585A15BA-83DD-4D0C-8C9A-82C850923713}"/>
              </a:ext>
            </a:extLst>
          </p:cNvPr>
          <p:cNvGraphicFramePr>
            <a:graphicFrameLocks noGrp="1"/>
          </p:cNvGraphicFramePr>
          <p:nvPr/>
        </p:nvGraphicFramePr>
        <p:xfrm>
          <a:off x="201476" y="1431287"/>
          <a:ext cx="11051211" cy="3714149"/>
        </p:xfrm>
        <a:graphic>
          <a:graphicData uri="http://schemas.openxmlformats.org/drawingml/2006/table">
            <a:tbl>
              <a:tblPr/>
              <a:tblGrid>
                <a:gridCol w="976395">
                  <a:extLst>
                    <a:ext uri="{9D8B030D-6E8A-4147-A177-3AD203B41FA5}">
                      <a16:colId xmlns:a16="http://schemas.microsoft.com/office/drawing/2014/main" val="3409976231"/>
                    </a:ext>
                  </a:extLst>
                </a:gridCol>
                <a:gridCol w="2518704">
                  <a:extLst>
                    <a:ext uri="{9D8B030D-6E8A-4147-A177-3AD203B41FA5}">
                      <a16:colId xmlns:a16="http://schemas.microsoft.com/office/drawing/2014/main" val="2625938032"/>
                    </a:ext>
                  </a:extLst>
                </a:gridCol>
                <a:gridCol w="2518704">
                  <a:extLst>
                    <a:ext uri="{9D8B030D-6E8A-4147-A177-3AD203B41FA5}">
                      <a16:colId xmlns:a16="http://schemas.microsoft.com/office/drawing/2014/main" val="4211172699"/>
                    </a:ext>
                  </a:extLst>
                </a:gridCol>
                <a:gridCol w="2518704">
                  <a:extLst>
                    <a:ext uri="{9D8B030D-6E8A-4147-A177-3AD203B41FA5}">
                      <a16:colId xmlns:a16="http://schemas.microsoft.com/office/drawing/2014/main" val="121525823"/>
                    </a:ext>
                  </a:extLst>
                </a:gridCol>
                <a:gridCol w="2518704">
                  <a:extLst>
                    <a:ext uri="{9D8B030D-6E8A-4147-A177-3AD203B41FA5}">
                      <a16:colId xmlns:a16="http://schemas.microsoft.com/office/drawing/2014/main" val="2247269553"/>
                    </a:ext>
                  </a:extLst>
                </a:gridCol>
              </a:tblGrid>
              <a:tr h="392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4195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 DE SEGURIDAD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IST</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304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b"/>
                      <a:r>
                        <a:rPr lang="es-CL" sz="1000" b="0" i="0" u="none" strike="noStrike" dirty="0">
                          <a:solidFill>
                            <a:schemeClr val="bg1">
                              <a:lumMod val="50000"/>
                            </a:schemeClr>
                          </a:solidFill>
                          <a:effectLst/>
                          <a:latin typeface="+mn-lt"/>
                        </a:rPr>
                        <a:t>688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fontAlgn="b"/>
                      <a:r>
                        <a:rPr lang="es-CL" sz="1000" b="0" i="0" u="none" strike="noStrike">
                          <a:solidFill>
                            <a:schemeClr val="bg1">
                              <a:lumMod val="50000"/>
                            </a:schemeClr>
                          </a:solidFill>
                          <a:effectLst/>
                          <a:latin typeface="+mn-lt"/>
                        </a:rPr>
                        <a:t>200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b"/>
                      <a:r>
                        <a:rPr lang="es-CL" sz="1000" b="0" i="0" u="none" strike="noStrike">
                          <a:solidFill>
                            <a:schemeClr val="bg1">
                              <a:lumMod val="50000"/>
                            </a:schemeClr>
                          </a:solidFill>
                          <a:effectLst/>
                          <a:latin typeface="+mn-lt"/>
                        </a:rPr>
                        <a:t>280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algn="ctr" fontAlgn="b"/>
                      <a:r>
                        <a:rPr lang="es-CL" sz="1000" b="0" i="0" u="none" strike="noStrike" dirty="0">
                          <a:solidFill>
                            <a:schemeClr val="bg1">
                              <a:lumMod val="50000"/>
                            </a:schemeClr>
                          </a:solidFill>
                          <a:effectLst/>
                          <a:latin typeface="+mn-lt"/>
                        </a:rPr>
                        <a:t>208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57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D8AB8A30-9A2C-4EE0-A675-612BE12D0DA3}"/>
              </a:ext>
            </a:extLst>
          </p:cNvPr>
          <p:cNvGraphicFramePr>
            <a:graphicFrameLocks noChangeAspect="1"/>
          </p:cNvGraphicFramePr>
          <p:nvPr/>
        </p:nvGraphicFramePr>
        <p:xfrm>
          <a:off x="839788" y="2836048"/>
          <a:ext cx="10428396"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440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Información</a:t>
            </a:r>
          </a:p>
        </p:txBody>
      </p:sp>
    </p:spTree>
    <p:extLst>
      <p:ext uri="{BB962C8B-B14F-4D97-AF65-F5344CB8AC3E}">
        <p14:creationId xmlns:p14="http://schemas.microsoft.com/office/powerpoint/2010/main" val="3728990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5">
            <a:extLst>
              <a:ext uri="{FF2B5EF4-FFF2-40B4-BE49-F238E27FC236}">
                <a16:creationId xmlns:a16="http://schemas.microsoft.com/office/drawing/2014/main" id="{4E115088-F62C-498E-A3FD-DC9D9F1ED175}"/>
              </a:ext>
            </a:extLst>
          </p:cNvPr>
          <p:cNvGraphicFramePr>
            <a:graphicFrameLocks noGrp="1"/>
          </p:cNvGraphicFramePr>
          <p:nvPr>
            <p:extLst>
              <p:ext uri="{D42A27DB-BD31-4B8C-83A1-F6EECF244321}">
                <p14:modId xmlns:p14="http://schemas.microsoft.com/office/powerpoint/2010/main" val="2068510334"/>
              </p:ext>
            </p:extLst>
          </p:nvPr>
        </p:nvGraphicFramePr>
        <p:xfrm>
          <a:off x="278969" y="1426579"/>
          <a:ext cx="9864724" cy="3130907"/>
        </p:xfrm>
        <a:graphic>
          <a:graphicData uri="http://schemas.openxmlformats.org/drawingml/2006/table">
            <a:tbl>
              <a:tblPr/>
              <a:tblGrid>
                <a:gridCol w="1876120">
                  <a:extLst>
                    <a:ext uri="{9D8B030D-6E8A-4147-A177-3AD203B41FA5}">
                      <a16:colId xmlns:a16="http://schemas.microsoft.com/office/drawing/2014/main" val="3409976231"/>
                    </a:ext>
                  </a:extLst>
                </a:gridCol>
                <a:gridCol w="1936419">
                  <a:extLst>
                    <a:ext uri="{9D8B030D-6E8A-4147-A177-3AD203B41FA5}">
                      <a16:colId xmlns:a16="http://schemas.microsoft.com/office/drawing/2014/main" val="1025273837"/>
                    </a:ext>
                  </a:extLst>
                </a:gridCol>
                <a:gridCol w="1936419">
                  <a:extLst>
                    <a:ext uri="{9D8B030D-6E8A-4147-A177-3AD203B41FA5}">
                      <a16:colId xmlns:a16="http://schemas.microsoft.com/office/drawing/2014/main" val="4251243495"/>
                    </a:ext>
                  </a:extLst>
                </a:gridCol>
                <a:gridCol w="2134788">
                  <a:extLst>
                    <a:ext uri="{9D8B030D-6E8A-4147-A177-3AD203B41FA5}">
                      <a16:colId xmlns:a16="http://schemas.microsoft.com/office/drawing/2014/main" val="2303428828"/>
                    </a:ext>
                  </a:extLst>
                </a:gridCol>
                <a:gridCol w="1980978">
                  <a:extLst>
                    <a:ext uri="{9D8B030D-6E8A-4147-A177-3AD203B41FA5}">
                      <a16:colId xmlns:a16="http://schemas.microsoft.com/office/drawing/2014/main" val="3694035829"/>
                    </a:ext>
                  </a:extLst>
                </a:gridCol>
              </a:tblGrid>
              <a:tr h="3596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Información </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2832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832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809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2047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a:bodyPr>
          <a:lstStyle/>
          <a:p>
            <a:pPr eaLnBrk="1" hangingPunct="1"/>
            <a:r>
              <a:rPr lang="es-CL" altLang="es-CL" dirty="0">
                <a:latin typeface="Calibri" panose="020F0502020204030204" pitchFamily="34" charset="0"/>
                <a:ea typeface="Open Sans Light"/>
                <a:cs typeface="Open Sans Light"/>
              </a:rPr>
              <a:t>Satisfacción con la Información por Tamaño de la Empresa </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¿Cómo evalúa la información que le entrega (NOMBRAR MUTUALIDAD) a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8" name="Object 5">
            <a:extLst>
              <a:ext uri="{FF2B5EF4-FFF2-40B4-BE49-F238E27FC236}">
                <a16:creationId xmlns:a16="http://schemas.microsoft.com/office/drawing/2014/main" id="{305E8B78-BD18-4021-AB79-49F6822BF4CD}"/>
              </a:ext>
            </a:extLst>
          </p:cNvPr>
          <p:cNvGraphicFramePr>
            <a:graphicFrameLocks noChangeAspect="1"/>
          </p:cNvGraphicFramePr>
          <p:nvPr>
            <p:extLst>
              <p:ext uri="{D42A27DB-BD31-4B8C-83A1-F6EECF244321}">
                <p14:modId xmlns:p14="http://schemas.microsoft.com/office/powerpoint/2010/main" val="586216777"/>
              </p:ext>
            </p:extLst>
          </p:nvPr>
        </p:nvGraphicFramePr>
        <p:xfrm>
          <a:off x="1830183" y="2237581"/>
          <a:ext cx="8313509"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276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
            <a:extLst>
              <a:ext uri="{FF2B5EF4-FFF2-40B4-BE49-F238E27FC236}">
                <a16:creationId xmlns:a16="http://schemas.microsoft.com/office/drawing/2014/main" id="{169F7A63-09AA-4197-8F6E-82214688377D}"/>
              </a:ext>
            </a:extLst>
          </p:cNvPr>
          <p:cNvGraphicFramePr>
            <a:graphicFrameLocks noGrp="1"/>
          </p:cNvGraphicFramePr>
          <p:nvPr/>
        </p:nvGraphicFramePr>
        <p:xfrm>
          <a:off x="652417" y="1390265"/>
          <a:ext cx="10144171" cy="3294533"/>
        </p:xfrm>
        <a:graphic>
          <a:graphicData uri="http://schemas.openxmlformats.org/drawingml/2006/table">
            <a:tbl>
              <a:tblPr/>
              <a:tblGrid>
                <a:gridCol w="862659">
                  <a:extLst>
                    <a:ext uri="{9D8B030D-6E8A-4147-A177-3AD203B41FA5}">
                      <a16:colId xmlns:a16="http://schemas.microsoft.com/office/drawing/2014/main" val="3409976231"/>
                    </a:ext>
                  </a:extLst>
                </a:gridCol>
                <a:gridCol w="2320378">
                  <a:extLst>
                    <a:ext uri="{9D8B030D-6E8A-4147-A177-3AD203B41FA5}">
                      <a16:colId xmlns:a16="http://schemas.microsoft.com/office/drawing/2014/main" val="2625938032"/>
                    </a:ext>
                  </a:extLst>
                </a:gridCol>
                <a:gridCol w="2320378">
                  <a:extLst>
                    <a:ext uri="{9D8B030D-6E8A-4147-A177-3AD203B41FA5}">
                      <a16:colId xmlns:a16="http://schemas.microsoft.com/office/drawing/2014/main" val="4211172699"/>
                    </a:ext>
                  </a:extLst>
                </a:gridCol>
                <a:gridCol w="2320378">
                  <a:extLst>
                    <a:ext uri="{9D8B030D-6E8A-4147-A177-3AD203B41FA5}">
                      <a16:colId xmlns:a16="http://schemas.microsoft.com/office/drawing/2014/main" val="121525823"/>
                    </a:ext>
                  </a:extLst>
                </a:gridCol>
                <a:gridCol w="2320378">
                  <a:extLst>
                    <a:ext uri="{9D8B030D-6E8A-4147-A177-3AD203B41FA5}">
                      <a16:colId xmlns:a16="http://schemas.microsoft.com/office/drawing/2014/main" val="2247269553"/>
                    </a:ext>
                  </a:extLst>
                </a:gridCol>
              </a:tblGrid>
              <a:tr h="3473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377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 DE SEGURIDAD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IST</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291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1130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369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434</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327</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2779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a:bodyPr>
          <a:lstStyle/>
          <a:p>
            <a:pPr eaLnBrk="1" hangingPunct="1"/>
            <a:r>
              <a:rPr lang="es-CL" altLang="es-CL" dirty="0">
                <a:latin typeface="Calibri" panose="020F0502020204030204" pitchFamily="34" charset="0"/>
                <a:ea typeface="Open Sans Light"/>
                <a:cs typeface="Open Sans Light"/>
              </a:rPr>
              <a:t>Satisfacción con la Información - PYMES </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 ¿Cómo evalúa la información que le entrega (NOMBRAR MUTUALIDAD) a su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8" name="Object 5">
            <a:extLst>
              <a:ext uri="{FF2B5EF4-FFF2-40B4-BE49-F238E27FC236}">
                <a16:creationId xmlns:a16="http://schemas.microsoft.com/office/drawing/2014/main" id="{305E8B78-BD18-4021-AB79-49F6822BF4CD}"/>
              </a:ext>
            </a:extLst>
          </p:cNvPr>
          <p:cNvGraphicFramePr>
            <a:graphicFrameLocks noChangeAspect="1"/>
          </p:cNvGraphicFramePr>
          <p:nvPr/>
        </p:nvGraphicFramePr>
        <p:xfrm>
          <a:off x="1214819" y="2418219"/>
          <a:ext cx="9533845"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4512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
            <a:extLst>
              <a:ext uri="{FF2B5EF4-FFF2-40B4-BE49-F238E27FC236}">
                <a16:creationId xmlns:a16="http://schemas.microsoft.com/office/drawing/2014/main" id="{EBA62A18-DC8C-4BBF-A25B-38714C46EA70}"/>
              </a:ext>
            </a:extLst>
          </p:cNvPr>
          <p:cNvGraphicFramePr>
            <a:graphicFrameLocks noGrp="1"/>
          </p:cNvGraphicFramePr>
          <p:nvPr>
            <p:extLst>
              <p:ext uri="{D42A27DB-BD31-4B8C-83A1-F6EECF244321}">
                <p14:modId xmlns:p14="http://schemas.microsoft.com/office/powerpoint/2010/main" val="850646786"/>
              </p:ext>
            </p:extLst>
          </p:nvPr>
        </p:nvGraphicFramePr>
        <p:xfrm>
          <a:off x="652416" y="1446786"/>
          <a:ext cx="10672074" cy="3067168"/>
        </p:xfrm>
        <a:graphic>
          <a:graphicData uri="http://schemas.openxmlformats.org/drawingml/2006/table">
            <a:tbl>
              <a:tblPr/>
              <a:tblGrid>
                <a:gridCol w="940410">
                  <a:extLst>
                    <a:ext uri="{9D8B030D-6E8A-4147-A177-3AD203B41FA5}">
                      <a16:colId xmlns:a16="http://schemas.microsoft.com/office/drawing/2014/main" val="3409976231"/>
                    </a:ext>
                  </a:extLst>
                </a:gridCol>
                <a:gridCol w="2432916">
                  <a:extLst>
                    <a:ext uri="{9D8B030D-6E8A-4147-A177-3AD203B41FA5}">
                      <a16:colId xmlns:a16="http://schemas.microsoft.com/office/drawing/2014/main" val="2625938032"/>
                    </a:ext>
                  </a:extLst>
                </a:gridCol>
                <a:gridCol w="2432916">
                  <a:extLst>
                    <a:ext uri="{9D8B030D-6E8A-4147-A177-3AD203B41FA5}">
                      <a16:colId xmlns:a16="http://schemas.microsoft.com/office/drawing/2014/main" val="4211172699"/>
                    </a:ext>
                  </a:extLst>
                </a:gridCol>
                <a:gridCol w="2432916">
                  <a:extLst>
                    <a:ext uri="{9D8B030D-6E8A-4147-A177-3AD203B41FA5}">
                      <a16:colId xmlns:a16="http://schemas.microsoft.com/office/drawing/2014/main" val="121525823"/>
                    </a:ext>
                  </a:extLst>
                </a:gridCol>
                <a:gridCol w="2432916">
                  <a:extLst>
                    <a:ext uri="{9D8B030D-6E8A-4147-A177-3AD203B41FA5}">
                      <a16:colId xmlns:a16="http://schemas.microsoft.com/office/drawing/2014/main" val="2247269553"/>
                    </a:ext>
                  </a:extLst>
                </a:gridCol>
              </a:tblGrid>
              <a:tr h="28621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Atributos</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10295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Claridad de la información entregada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La utilidad de la información entregada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Lo completa y detallada que es la información entregada</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843623028"/>
                  </a:ext>
                </a:extLst>
              </a:tr>
              <a:tr h="3066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vMerge="1">
                  <a:txBody>
                    <a:bodyPr/>
                    <a:lstStyle/>
                    <a:p>
                      <a:pPr algn="ctr" fontAlgn="ctr"/>
                      <a:endParaRPr lang="es-CL" sz="1100" b="1" i="0" u="none" strike="noStrike" kern="1200" dirty="0">
                        <a:solidFill>
                          <a:srgbClr val="FFFFFF"/>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vMerge="1">
                  <a:txBody>
                    <a:bodyPr/>
                    <a:lstStyle/>
                    <a:p>
                      <a:pPr algn="ctr" fontAlgn="ctr"/>
                      <a:endParaRPr lang="es-CL" sz="11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vMerge="1">
                  <a:txBody>
                    <a:bodyPr/>
                    <a:lstStyle/>
                    <a:p>
                      <a:pPr algn="ctr" fontAlgn="ctr"/>
                      <a:endParaRPr lang="es-CL" sz="11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264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1362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1359</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61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8" name="Object 5">
            <a:extLst>
              <a:ext uri="{FF2B5EF4-FFF2-40B4-BE49-F238E27FC236}">
                <a16:creationId xmlns:a16="http://schemas.microsoft.com/office/drawing/2014/main" id="{4CFC6DB0-B8B1-4FC9-8223-0E05E435FF93}"/>
              </a:ext>
            </a:extLst>
          </p:cNvPr>
          <p:cNvGraphicFramePr>
            <a:graphicFrameLocks noChangeAspect="1"/>
          </p:cNvGraphicFramePr>
          <p:nvPr>
            <p:extLst>
              <p:ext uri="{D42A27DB-BD31-4B8C-83A1-F6EECF244321}">
                <p14:modId xmlns:p14="http://schemas.microsoft.com/office/powerpoint/2010/main" val="4257708805"/>
              </p:ext>
            </p:extLst>
          </p:nvPr>
        </p:nvGraphicFramePr>
        <p:xfrm>
          <a:off x="1549831" y="2188866"/>
          <a:ext cx="9774657" cy="4021952"/>
        </p:xfrm>
        <a:graphic>
          <a:graphicData uri="http://schemas.openxmlformats.org/drawingml/2006/chart">
            <c:chart xmlns:c="http://schemas.openxmlformats.org/drawingml/2006/chart" xmlns:r="http://schemas.openxmlformats.org/officeDocument/2006/relationships" r:id="rId2"/>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a:bodyPr>
          <a:lstStyle/>
          <a:p>
            <a:pPr eaLnBrk="1" hangingPunct="1"/>
            <a:r>
              <a:rPr lang="es-CL" altLang="es-CL" dirty="0">
                <a:latin typeface="Calibri" panose="020F0502020204030204" pitchFamily="34" charset="0"/>
                <a:ea typeface="Open Sans Light"/>
                <a:cs typeface="Open Sans Light"/>
              </a:rPr>
              <a:t>Satisfacción Información -Evaluación de Atributos Total</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Respecto de la información entregada por… (NOMBRAR MUTUALIDAD), en relación a la prevención, ¿cuál es su nivel de satisfacción con los siguientes aspectos... evalúe en la misma escala de 1 a 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spTree>
    <p:extLst>
      <p:ext uri="{BB962C8B-B14F-4D97-AF65-F5344CB8AC3E}">
        <p14:creationId xmlns:p14="http://schemas.microsoft.com/office/powerpoint/2010/main" val="572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5">
            <a:extLst>
              <a:ext uri="{FF2B5EF4-FFF2-40B4-BE49-F238E27FC236}">
                <a16:creationId xmlns:a16="http://schemas.microsoft.com/office/drawing/2014/main" id="{ACC373C9-5B86-4587-8D40-68ECB2E711AC}"/>
              </a:ext>
            </a:extLst>
          </p:cNvPr>
          <p:cNvGraphicFramePr>
            <a:graphicFrameLocks noGrp="1"/>
          </p:cNvGraphicFramePr>
          <p:nvPr>
            <p:extLst>
              <p:ext uri="{D42A27DB-BD31-4B8C-83A1-F6EECF244321}">
                <p14:modId xmlns:p14="http://schemas.microsoft.com/office/powerpoint/2010/main" val="369522570"/>
              </p:ext>
            </p:extLst>
          </p:nvPr>
        </p:nvGraphicFramePr>
        <p:xfrm>
          <a:off x="662185" y="1403105"/>
          <a:ext cx="10144172" cy="3517181"/>
        </p:xfrm>
        <a:graphic>
          <a:graphicData uri="http://schemas.openxmlformats.org/drawingml/2006/table">
            <a:tbl>
              <a:tblPr/>
              <a:tblGrid>
                <a:gridCol w="748029">
                  <a:extLst>
                    <a:ext uri="{9D8B030D-6E8A-4147-A177-3AD203B41FA5}">
                      <a16:colId xmlns:a16="http://schemas.microsoft.com/office/drawing/2014/main" val="3409976231"/>
                    </a:ext>
                  </a:extLst>
                </a:gridCol>
                <a:gridCol w="843622">
                  <a:extLst>
                    <a:ext uri="{9D8B030D-6E8A-4147-A177-3AD203B41FA5}">
                      <a16:colId xmlns:a16="http://schemas.microsoft.com/office/drawing/2014/main" val="2844838271"/>
                    </a:ext>
                  </a:extLst>
                </a:gridCol>
                <a:gridCol w="796927">
                  <a:extLst>
                    <a:ext uri="{9D8B030D-6E8A-4147-A177-3AD203B41FA5}">
                      <a16:colId xmlns:a16="http://schemas.microsoft.com/office/drawing/2014/main" val="3904298917"/>
                    </a:ext>
                  </a:extLst>
                </a:gridCol>
                <a:gridCol w="811889">
                  <a:extLst>
                    <a:ext uri="{9D8B030D-6E8A-4147-A177-3AD203B41FA5}">
                      <a16:colId xmlns:a16="http://schemas.microsoft.com/office/drawing/2014/main" val="2247269553"/>
                    </a:ext>
                  </a:extLst>
                </a:gridCol>
                <a:gridCol w="781867">
                  <a:extLst>
                    <a:ext uri="{9D8B030D-6E8A-4147-A177-3AD203B41FA5}">
                      <a16:colId xmlns:a16="http://schemas.microsoft.com/office/drawing/2014/main" val="910069431"/>
                    </a:ext>
                  </a:extLst>
                </a:gridCol>
                <a:gridCol w="659280">
                  <a:extLst>
                    <a:ext uri="{9D8B030D-6E8A-4147-A177-3AD203B41FA5}">
                      <a16:colId xmlns:a16="http://schemas.microsoft.com/office/drawing/2014/main" val="1025273837"/>
                    </a:ext>
                  </a:extLst>
                </a:gridCol>
                <a:gridCol w="767363">
                  <a:extLst>
                    <a:ext uri="{9D8B030D-6E8A-4147-A177-3AD203B41FA5}">
                      <a16:colId xmlns:a16="http://schemas.microsoft.com/office/drawing/2014/main" val="4251243495"/>
                    </a:ext>
                  </a:extLst>
                </a:gridCol>
                <a:gridCol w="823512">
                  <a:extLst>
                    <a:ext uri="{9D8B030D-6E8A-4147-A177-3AD203B41FA5}">
                      <a16:colId xmlns:a16="http://schemas.microsoft.com/office/drawing/2014/main" val="2303428828"/>
                    </a:ext>
                  </a:extLst>
                </a:gridCol>
                <a:gridCol w="786079">
                  <a:extLst>
                    <a:ext uri="{9D8B030D-6E8A-4147-A177-3AD203B41FA5}">
                      <a16:colId xmlns:a16="http://schemas.microsoft.com/office/drawing/2014/main" val="3694035829"/>
                    </a:ext>
                  </a:extLst>
                </a:gridCol>
                <a:gridCol w="767364">
                  <a:extLst>
                    <a:ext uri="{9D8B030D-6E8A-4147-A177-3AD203B41FA5}">
                      <a16:colId xmlns:a16="http://schemas.microsoft.com/office/drawing/2014/main" val="2790491073"/>
                    </a:ext>
                  </a:extLst>
                </a:gridCol>
                <a:gridCol w="748648">
                  <a:extLst>
                    <a:ext uri="{9D8B030D-6E8A-4147-A177-3AD203B41FA5}">
                      <a16:colId xmlns:a16="http://schemas.microsoft.com/office/drawing/2014/main" val="4173495507"/>
                    </a:ext>
                  </a:extLst>
                </a:gridCol>
                <a:gridCol w="842228">
                  <a:extLst>
                    <a:ext uri="{9D8B030D-6E8A-4147-A177-3AD203B41FA5}">
                      <a16:colId xmlns:a16="http://schemas.microsoft.com/office/drawing/2014/main" val="127123790"/>
                    </a:ext>
                  </a:extLst>
                </a:gridCol>
                <a:gridCol w="767364">
                  <a:extLst>
                    <a:ext uri="{9D8B030D-6E8A-4147-A177-3AD203B41FA5}">
                      <a16:colId xmlns:a16="http://schemas.microsoft.com/office/drawing/2014/main" val="606041746"/>
                    </a:ext>
                  </a:extLst>
                </a:gridCol>
              </a:tblGrid>
              <a:tr h="5928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Claridad de la información entregada</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La utilidad de la información entregada</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Lo completa y detallada que es la información entregada</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5716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678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1359</a:t>
                      </a: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807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231</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806</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1355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804</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319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232</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0848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normAutofit fontScale="90000"/>
          </a:bodyPr>
          <a:lstStyle/>
          <a:p>
            <a:pPr eaLnBrk="1" hangingPunct="1"/>
            <a:r>
              <a:rPr lang="es-CL" altLang="es-CL" dirty="0">
                <a:latin typeface="Calibri" panose="020F0502020204030204" pitchFamily="34" charset="0"/>
                <a:ea typeface="Open Sans Light"/>
                <a:cs typeface="Open Sans Light"/>
              </a:rPr>
              <a:t>Satisfacción Información -Evaluación de Atributos por Tamaño de la Empresa </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Respecto de la información entregada por… (NOMBRAR MUTUALIDAD), en relación a la prevención, ¿cuál es su nivel de satisfacción con los siguientes aspectos... evalúe en la misma escala de 1 a 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8" name="Object 5">
            <a:extLst>
              <a:ext uri="{FF2B5EF4-FFF2-40B4-BE49-F238E27FC236}">
                <a16:creationId xmlns:a16="http://schemas.microsoft.com/office/drawing/2014/main" id="{4CFC6DB0-B8B1-4FC9-8223-0E05E435FF93}"/>
              </a:ext>
            </a:extLst>
          </p:cNvPr>
          <p:cNvGraphicFramePr>
            <a:graphicFrameLocks noChangeAspect="1"/>
          </p:cNvGraphicFramePr>
          <p:nvPr>
            <p:extLst>
              <p:ext uri="{D42A27DB-BD31-4B8C-83A1-F6EECF244321}">
                <p14:modId xmlns:p14="http://schemas.microsoft.com/office/powerpoint/2010/main" val="3526790008"/>
              </p:ext>
            </p:extLst>
          </p:nvPr>
        </p:nvGraphicFramePr>
        <p:xfrm>
          <a:off x="228601" y="2836048"/>
          <a:ext cx="10567988" cy="4021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5546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Problemas</a:t>
            </a:r>
          </a:p>
        </p:txBody>
      </p:sp>
    </p:spTree>
    <p:extLst>
      <p:ext uri="{BB962C8B-B14F-4D97-AF65-F5344CB8AC3E}">
        <p14:creationId xmlns:p14="http://schemas.microsoft.com/office/powerpoint/2010/main" val="848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5">
            <a:extLst>
              <a:ext uri="{FF2B5EF4-FFF2-40B4-BE49-F238E27FC236}">
                <a16:creationId xmlns:a16="http://schemas.microsoft.com/office/drawing/2014/main" id="{3329B76C-855F-42EA-B463-776AD3E42D43}"/>
              </a:ext>
            </a:extLst>
          </p:cNvPr>
          <p:cNvGraphicFramePr>
            <a:graphicFrameLocks noGrp="1"/>
          </p:cNvGraphicFramePr>
          <p:nvPr>
            <p:extLst>
              <p:ext uri="{D42A27DB-BD31-4B8C-83A1-F6EECF244321}">
                <p14:modId xmlns:p14="http://schemas.microsoft.com/office/powerpoint/2010/main" val="960736834"/>
              </p:ext>
            </p:extLst>
          </p:nvPr>
        </p:nvGraphicFramePr>
        <p:xfrm>
          <a:off x="204736" y="1461918"/>
          <a:ext cx="4249578" cy="3368609"/>
        </p:xfrm>
        <a:graphic>
          <a:graphicData uri="http://schemas.openxmlformats.org/drawingml/2006/table">
            <a:tbl>
              <a:tblPr/>
              <a:tblGrid>
                <a:gridCol w="1360593">
                  <a:extLst>
                    <a:ext uri="{9D8B030D-6E8A-4147-A177-3AD203B41FA5}">
                      <a16:colId xmlns:a16="http://schemas.microsoft.com/office/drawing/2014/main" val="3409976231"/>
                    </a:ext>
                  </a:extLst>
                </a:gridCol>
                <a:gridCol w="2888985">
                  <a:extLst>
                    <a:ext uri="{9D8B030D-6E8A-4147-A177-3AD203B41FA5}">
                      <a16:colId xmlns:a16="http://schemas.microsoft.com/office/drawing/2014/main" val="2625938032"/>
                    </a:ext>
                  </a:extLst>
                </a:gridCol>
              </a:tblGrid>
              <a:tr h="4741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Empresas que han tenido problemas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295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564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5" name="Group 5">
            <a:extLst>
              <a:ext uri="{FF2B5EF4-FFF2-40B4-BE49-F238E27FC236}">
                <a16:creationId xmlns:a16="http://schemas.microsoft.com/office/drawing/2014/main" id="{2DEDE908-B526-409D-A381-E433F80F9B20}"/>
              </a:ext>
            </a:extLst>
          </p:cNvPr>
          <p:cNvGraphicFramePr>
            <a:graphicFrameLocks noGrp="1"/>
          </p:cNvGraphicFramePr>
          <p:nvPr>
            <p:extLst>
              <p:ext uri="{D42A27DB-BD31-4B8C-83A1-F6EECF244321}">
                <p14:modId xmlns:p14="http://schemas.microsoft.com/office/powerpoint/2010/main" val="3055584225"/>
              </p:ext>
            </p:extLst>
          </p:nvPr>
        </p:nvGraphicFramePr>
        <p:xfrm>
          <a:off x="4486623" y="1461918"/>
          <a:ext cx="4006448" cy="3486062"/>
        </p:xfrm>
        <a:graphic>
          <a:graphicData uri="http://schemas.openxmlformats.org/drawingml/2006/table">
            <a:tbl>
              <a:tblPr/>
              <a:tblGrid>
                <a:gridCol w="1602951">
                  <a:extLst>
                    <a:ext uri="{9D8B030D-6E8A-4147-A177-3AD203B41FA5}">
                      <a16:colId xmlns:a16="http://schemas.microsoft.com/office/drawing/2014/main" val="3409976231"/>
                    </a:ext>
                  </a:extLst>
                </a:gridCol>
                <a:gridCol w="2403497">
                  <a:extLst>
                    <a:ext uri="{9D8B030D-6E8A-4147-A177-3AD203B41FA5}">
                      <a16:colId xmlns:a16="http://schemas.microsoft.com/office/drawing/2014/main" val="2625938032"/>
                    </a:ext>
                  </a:extLst>
                </a:gridCol>
              </a:tblGrid>
              <a:tr h="486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Empresas que comunicaron su problemas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3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157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63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Tasa y Solución de Problemas - Total </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¿Su empresa, ha tenido algún problema con…(MENCIONAR MUTUALIDAD) en los últimos 6 meses?/ ¿Comunicó su problema a …(MENCIONAR MUTUALIDAD)?/¿El problema fue solucionado?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7" name="Object 185">
            <a:extLst>
              <a:ext uri="{FF2B5EF4-FFF2-40B4-BE49-F238E27FC236}">
                <a16:creationId xmlns:a16="http://schemas.microsoft.com/office/drawing/2014/main" id="{E8F5A68A-9AF3-47F0-B850-16C7D8290AAE}"/>
              </a:ext>
            </a:extLst>
          </p:cNvPr>
          <p:cNvGraphicFramePr>
            <a:graphicFrameLocks noChangeAspect="1"/>
          </p:cNvGraphicFramePr>
          <p:nvPr>
            <p:extLst>
              <p:ext uri="{D42A27DB-BD31-4B8C-83A1-F6EECF244321}">
                <p14:modId xmlns:p14="http://schemas.microsoft.com/office/powerpoint/2010/main" val="3032887445"/>
              </p:ext>
            </p:extLst>
          </p:nvPr>
        </p:nvGraphicFramePr>
        <p:xfrm>
          <a:off x="5719811" y="2944676"/>
          <a:ext cx="3184227" cy="2308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185">
            <a:extLst>
              <a:ext uri="{FF2B5EF4-FFF2-40B4-BE49-F238E27FC236}">
                <a16:creationId xmlns:a16="http://schemas.microsoft.com/office/drawing/2014/main" id="{EEF21199-46CB-4A19-A5DF-CA291D44DE32}"/>
              </a:ext>
            </a:extLst>
          </p:cNvPr>
          <p:cNvGraphicFramePr>
            <a:graphicFrameLocks noChangeAspect="1"/>
          </p:cNvGraphicFramePr>
          <p:nvPr>
            <p:extLst>
              <p:ext uri="{D42A27DB-BD31-4B8C-83A1-F6EECF244321}">
                <p14:modId xmlns:p14="http://schemas.microsoft.com/office/powerpoint/2010/main" val="2070299221"/>
              </p:ext>
            </p:extLst>
          </p:nvPr>
        </p:nvGraphicFramePr>
        <p:xfrm>
          <a:off x="1569999" y="3171978"/>
          <a:ext cx="2884315" cy="193597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ector recto 2"/>
          <p:cNvCxnSpPr/>
          <p:nvPr/>
        </p:nvCxnSpPr>
        <p:spPr>
          <a:xfrm>
            <a:off x="6067930" y="4897462"/>
            <a:ext cx="2428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Group 5">
            <a:extLst>
              <a:ext uri="{FF2B5EF4-FFF2-40B4-BE49-F238E27FC236}">
                <a16:creationId xmlns:a16="http://schemas.microsoft.com/office/drawing/2014/main" id="{2DEDE908-B526-409D-A381-E433F80F9B20}"/>
              </a:ext>
            </a:extLst>
          </p:cNvPr>
          <p:cNvGraphicFramePr>
            <a:graphicFrameLocks noGrp="1"/>
          </p:cNvGraphicFramePr>
          <p:nvPr>
            <p:extLst>
              <p:ext uri="{D42A27DB-BD31-4B8C-83A1-F6EECF244321}">
                <p14:modId xmlns:p14="http://schemas.microsoft.com/office/powerpoint/2010/main" val="3114975021"/>
              </p:ext>
            </p:extLst>
          </p:nvPr>
        </p:nvGraphicFramePr>
        <p:xfrm>
          <a:off x="8463381" y="1433676"/>
          <a:ext cx="3112001" cy="3454060"/>
        </p:xfrm>
        <a:graphic>
          <a:graphicData uri="http://schemas.openxmlformats.org/drawingml/2006/table">
            <a:tbl>
              <a:tblPr/>
              <a:tblGrid>
                <a:gridCol w="696118">
                  <a:extLst>
                    <a:ext uri="{9D8B030D-6E8A-4147-A177-3AD203B41FA5}">
                      <a16:colId xmlns:a16="http://schemas.microsoft.com/office/drawing/2014/main" val="3409976231"/>
                    </a:ext>
                  </a:extLst>
                </a:gridCol>
                <a:gridCol w="2415883">
                  <a:extLst>
                    <a:ext uri="{9D8B030D-6E8A-4147-A177-3AD203B41FA5}">
                      <a16:colId xmlns:a16="http://schemas.microsoft.com/office/drawing/2014/main" val="2625938032"/>
                    </a:ext>
                  </a:extLst>
                </a:gridCol>
              </a:tblGrid>
              <a:tr h="486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Su Problema Fue Solucionado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3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63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7" name="Object 185">
            <a:extLst>
              <a:ext uri="{FF2B5EF4-FFF2-40B4-BE49-F238E27FC236}">
                <a16:creationId xmlns:a16="http://schemas.microsoft.com/office/drawing/2014/main" id="{E8F5A68A-9AF3-47F0-B850-16C7D8290AAE}"/>
              </a:ext>
            </a:extLst>
          </p:cNvPr>
          <p:cNvGraphicFramePr>
            <a:graphicFrameLocks noChangeAspect="1"/>
          </p:cNvGraphicFramePr>
          <p:nvPr>
            <p:extLst>
              <p:ext uri="{D42A27DB-BD31-4B8C-83A1-F6EECF244321}">
                <p14:modId xmlns:p14="http://schemas.microsoft.com/office/powerpoint/2010/main" val="1822847549"/>
              </p:ext>
            </p:extLst>
          </p:nvPr>
        </p:nvGraphicFramePr>
        <p:xfrm>
          <a:off x="9103572" y="2885080"/>
          <a:ext cx="2640079" cy="2308378"/>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Conector recto 17"/>
          <p:cNvCxnSpPr/>
          <p:nvPr/>
        </p:nvCxnSpPr>
        <p:spPr>
          <a:xfrm>
            <a:off x="9140367" y="4887736"/>
            <a:ext cx="2428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lecha derecha 3"/>
          <p:cNvSpPr/>
          <p:nvPr/>
        </p:nvSpPr>
        <p:spPr>
          <a:xfrm>
            <a:off x="8694549" y="4208337"/>
            <a:ext cx="209489" cy="44945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9" name="Flecha derecha 18"/>
          <p:cNvSpPr/>
          <p:nvPr/>
        </p:nvSpPr>
        <p:spPr>
          <a:xfrm>
            <a:off x="5010841" y="4189440"/>
            <a:ext cx="209489" cy="449451"/>
          </a:xfrm>
          <a:prstGeom prst="rightArrow">
            <a:avLst/>
          </a:prstGeom>
          <a:solidFill>
            <a:srgbClr val="A03192"/>
          </a:solidFill>
          <a:ln>
            <a:solidFill>
              <a:srgbClr val="A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5144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5">
            <a:extLst>
              <a:ext uri="{FF2B5EF4-FFF2-40B4-BE49-F238E27FC236}">
                <a16:creationId xmlns:a16="http://schemas.microsoft.com/office/drawing/2014/main" id="{3329B76C-855F-42EA-B463-776AD3E42D43}"/>
              </a:ext>
            </a:extLst>
          </p:cNvPr>
          <p:cNvGraphicFramePr>
            <a:graphicFrameLocks noGrp="1"/>
          </p:cNvGraphicFramePr>
          <p:nvPr/>
        </p:nvGraphicFramePr>
        <p:xfrm>
          <a:off x="11105" y="1418178"/>
          <a:ext cx="4249578" cy="3454060"/>
        </p:xfrm>
        <a:graphic>
          <a:graphicData uri="http://schemas.openxmlformats.org/drawingml/2006/table">
            <a:tbl>
              <a:tblPr/>
              <a:tblGrid>
                <a:gridCol w="1401080">
                  <a:extLst>
                    <a:ext uri="{9D8B030D-6E8A-4147-A177-3AD203B41FA5}">
                      <a16:colId xmlns:a16="http://schemas.microsoft.com/office/drawing/2014/main" val="3409976231"/>
                    </a:ext>
                  </a:extLst>
                </a:gridCol>
                <a:gridCol w="2848498">
                  <a:extLst>
                    <a:ext uri="{9D8B030D-6E8A-4147-A177-3AD203B41FA5}">
                      <a16:colId xmlns:a16="http://schemas.microsoft.com/office/drawing/2014/main" val="2625938032"/>
                    </a:ext>
                  </a:extLst>
                </a:gridCol>
              </a:tblGrid>
              <a:tr h="486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Empresas que han tenido problemas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3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1167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63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5" name="Group 5">
            <a:extLst>
              <a:ext uri="{FF2B5EF4-FFF2-40B4-BE49-F238E27FC236}">
                <a16:creationId xmlns:a16="http://schemas.microsoft.com/office/drawing/2014/main" id="{2DEDE908-B526-409D-A381-E433F80F9B20}"/>
              </a:ext>
            </a:extLst>
          </p:cNvPr>
          <p:cNvGraphicFramePr>
            <a:graphicFrameLocks noGrp="1"/>
          </p:cNvGraphicFramePr>
          <p:nvPr/>
        </p:nvGraphicFramePr>
        <p:xfrm>
          <a:off x="4386634" y="1418178"/>
          <a:ext cx="3896721" cy="3486062"/>
        </p:xfrm>
        <a:graphic>
          <a:graphicData uri="http://schemas.openxmlformats.org/drawingml/2006/table">
            <a:tbl>
              <a:tblPr/>
              <a:tblGrid>
                <a:gridCol w="1512250">
                  <a:extLst>
                    <a:ext uri="{9D8B030D-6E8A-4147-A177-3AD203B41FA5}">
                      <a16:colId xmlns:a16="http://schemas.microsoft.com/office/drawing/2014/main" val="3409976231"/>
                    </a:ext>
                  </a:extLst>
                </a:gridCol>
                <a:gridCol w="2384471">
                  <a:extLst>
                    <a:ext uri="{9D8B030D-6E8A-4147-A177-3AD203B41FA5}">
                      <a16:colId xmlns:a16="http://schemas.microsoft.com/office/drawing/2014/main" val="2625938032"/>
                    </a:ext>
                  </a:extLst>
                </a:gridCol>
              </a:tblGrid>
              <a:tr h="486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Empresas que comunicaron su problemas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3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103</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63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Tasa y Solución de Problemas - PYMES</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65739" y="790189"/>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¿Su empresa, ha tenido algún problema con…(MENCIONAR MUTUALIDAD) en los últimos 6 meses?/ ¿Comunicó su problema a …(MENCIONAR MUTUALIDAD)?/¿El problema fue solucionado?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7" name="Object 185">
            <a:extLst>
              <a:ext uri="{FF2B5EF4-FFF2-40B4-BE49-F238E27FC236}">
                <a16:creationId xmlns:a16="http://schemas.microsoft.com/office/drawing/2014/main" id="{E8F5A68A-9AF3-47F0-B850-16C7D8290AAE}"/>
              </a:ext>
            </a:extLst>
          </p:cNvPr>
          <p:cNvGraphicFramePr>
            <a:graphicFrameLocks noChangeAspect="1"/>
          </p:cNvGraphicFramePr>
          <p:nvPr/>
        </p:nvGraphicFramePr>
        <p:xfrm>
          <a:off x="5781362" y="2921469"/>
          <a:ext cx="2640079" cy="23083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185">
            <a:extLst>
              <a:ext uri="{FF2B5EF4-FFF2-40B4-BE49-F238E27FC236}">
                <a16:creationId xmlns:a16="http://schemas.microsoft.com/office/drawing/2014/main" id="{EEF21199-46CB-4A19-A5DF-CA291D44DE32}"/>
              </a:ext>
            </a:extLst>
          </p:cNvPr>
          <p:cNvGraphicFramePr>
            <a:graphicFrameLocks noChangeAspect="1"/>
          </p:cNvGraphicFramePr>
          <p:nvPr/>
        </p:nvGraphicFramePr>
        <p:xfrm>
          <a:off x="1435659" y="3209580"/>
          <a:ext cx="2884315" cy="1935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a 12">
            <a:extLst>
              <a:ext uri="{FF2B5EF4-FFF2-40B4-BE49-F238E27FC236}">
                <a16:creationId xmlns:a16="http://schemas.microsoft.com/office/drawing/2014/main" id="{34CD536C-FD86-45C2-8EB3-374EAF99F4C8}"/>
              </a:ext>
            </a:extLst>
          </p:cNvPr>
          <p:cNvGraphicFramePr>
            <a:graphicFrameLocks noGrp="1"/>
          </p:cNvGraphicFramePr>
          <p:nvPr/>
        </p:nvGraphicFramePr>
        <p:xfrm>
          <a:off x="185980" y="5167968"/>
          <a:ext cx="11588692" cy="870624"/>
        </p:xfrm>
        <a:graphic>
          <a:graphicData uri="http://schemas.openxmlformats.org/drawingml/2006/table">
            <a:tbl>
              <a:tblPr/>
              <a:tblGrid>
                <a:gridCol w="1165544">
                  <a:extLst>
                    <a:ext uri="{9D8B030D-6E8A-4147-A177-3AD203B41FA5}">
                      <a16:colId xmlns:a16="http://schemas.microsoft.com/office/drawing/2014/main" val="20000"/>
                    </a:ext>
                  </a:extLst>
                </a:gridCol>
                <a:gridCol w="2775029">
                  <a:extLst>
                    <a:ext uri="{9D8B030D-6E8A-4147-A177-3AD203B41FA5}">
                      <a16:colId xmlns:a16="http://schemas.microsoft.com/office/drawing/2014/main" val="2742453118"/>
                    </a:ext>
                  </a:extLst>
                </a:gridCol>
                <a:gridCol w="44450">
                  <a:extLst>
                    <a:ext uri="{9D8B030D-6E8A-4147-A177-3AD203B41FA5}">
                      <a16:colId xmlns:a16="http://schemas.microsoft.com/office/drawing/2014/main" val="20002"/>
                    </a:ext>
                  </a:extLst>
                </a:gridCol>
                <a:gridCol w="1689360">
                  <a:extLst>
                    <a:ext uri="{9D8B030D-6E8A-4147-A177-3AD203B41FA5}">
                      <a16:colId xmlns:a16="http://schemas.microsoft.com/office/drawing/2014/main" val="20003"/>
                    </a:ext>
                  </a:extLst>
                </a:gridCol>
                <a:gridCol w="2438440">
                  <a:extLst>
                    <a:ext uri="{9D8B030D-6E8A-4147-A177-3AD203B41FA5}">
                      <a16:colId xmlns:a16="http://schemas.microsoft.com/office/drawing/2014/main" val="20761254"/>
                    </a:ext>
                  </a:extLst>
                </a:gridCol>
                <a:gridCol w="953685">
                  <a:extLst>
                    <a:ext uri="{9D8B030D-6E8A-4147-A177-3AD203B41FA5}">
                      <a16:colId xmlns:a16="http://schemas.microsoft.com/office/drawing/2014/main" val="20005"/>
                    </a:ext>
                  </a:extLst>
                </a:gridCol>
                <a:gridCol w="2522184">
                  <a:extLst>
                    <a:ext uri="{9D8B030D-6E8A-4147-A177-3AD203B41FA5}">
                      <a16:colId xmlns:a16="http://schemas.microsoft.com/office/drawing/2014/main" val="20006"/>
                    </a:ext>
                  </a:extLst>
                </a:gridCol>
              </a:tblGrid>
              <a:tr h="30293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ACHS</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10%</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s-CL"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r>
                        <a:rPr lang="es-CL" sz="1200" b="1" i="0" u="none" strike="noStrike" dirty="0">
                          <a:solidFill>
                            <a:schemeClr val="bg1"/>
                          </a:solidFill>
                          <a:effectLst/>
                          <a:latin typeface="Calibri" panose="020F050202020403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s-CL" sz="1200" b="1" i="0" u="none" strike="noStrike" dirty="0">
                          <a:solidFill>
                            <a:schemeClr val="bg1"/>
                          </a:solidFill>
                          <a:effectLst/>
                          <a:latin typeface="Calibri" panose="020F0502020204030204" pitchFamily="34" charset="0"/>
                        </a:rPr>
                        <a:t>35%</a:t>
                      </a:r>
                    </a:p>
                  </a:txBody>
                  <a:tcPr marL="9525" marR="9525" marT="9525" marB="0"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00"/>
                  </a:ext>
                </a:extLst>
              </a:tr>
              <a:tr h="2711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MUTUAL</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9%</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s-CL"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r>
                        <a:rPr lang="es-CL" sz="1200" b="1" i="0" u="none" strike="noStrike">
                          <a:solidFill>
                            <a:schemeClr val="bg1"/>
                          </a:solidFill>
                          <a:effectLst/>
                          <a:latin typeface="Calibri" panose="020F0502020204030204" pitchFamily="34" charset="0"/>
                        </a:rPr>
                        <a:t>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s-CL" sz="1200" b="1" i="0" u="none" strike="noStrike" dirty="0">
                          <a:solidFill>
                            <a:schemeClr val="bg1"/>
                          </a:solidFill>
                          <a:effectLst/>
                          <a:latin typeface="Calibri" panose="020F0502020204030204" pitchFamily="34" charset="0"/>
                        </a:rPr>
                        <a:t>23%</a:t>
                      </a:r>
                    </a:p>
                  </a:txBody>
                  <a:tcPr marL="9525" marR="9525" marT="9525" marB="0"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01"/>
                  </a:ext>
                </a:extLst>
              </a:tr>
              <a:tr h="2711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457200" rtl="0" eaLnBrk="1" fontAlgn="ctr" latinLnBrk="0" hangingPunct="1">
                        <a:lnSpc>
                          <a:spcPct val="100000"/>
                        </a:lnSpc>
                        <a:spcBef>
                          <a:spcPts val="0"/>
                        </a:spcBef>
                        <a:spcAft>
                          <a:spcPts val="0"/>
                        </a:spcAft>
                        <a:buClrTx/>
                        <a:buSzTx/>
                        <a:buFontTx/>
                        <a:buNone/>
                        <a:tabLst/>
                        <a:defRPr/>
                      </a:pPr>
                      <a:r>
                        <a:rPr lang="es-CL" sz="1200" b="1" i="0" u="none" strike="noStrike" dirty="0">
                          <a:solidFill>
                            <a:schemeClr val="bg1"/>
                          </a:solidFill>
                          <a:effectLst/>
                          <a:latin typeface="Calibri" panose="020F0502020204030204" pitchFamily="34" charset="0"/>
                        </a:rPr>
                        <a:t>IST</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r>
                        <a:rPr lang="es-CL" sz="1200" b="1" i="0" u="none" strike="noStrike" dirty="0">
                          <a:solidFill>
                            <a:schemeClr val="bg1"/>
                          </a:solidFill>
                          <a:effectLst/>
                          <a:latin typeface="Calibri" panose="020F0502020204030204" pitchFamily="34" charset="0"/>
                        </a:rPr>
                        <a:t>8%</a:t>
                      </a:r>
                    </a:p>
                  </a:txBody>
                  <a:tcPr marL="9525" marR="9525" marT="9525" marB="0" anchor="ctr">
                    <a:lnL w="12700" cap="flat" cmpd="sng" algn="ctr">
                      <a:solidFill>
                        <a:srgbClr val="FFFFFF">
                          <a:lumMod val="8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ctr"/>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s-CL" dirty="0"/>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b"/>
                      <a:r>
                        <a:rPr lang="es-CL" sz="1200" b="1" i="0" u="none" strike="noStrike" dirty="0">
                          <a:solidFill>
                            <a:schemeClr val="bg1"/>
                          </a:solidFill>
                          <a:effectLst/>
                          <a:latin typeface="Calibri" panose="020F050202020403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tc>
                  <a:txBody>
                    <a:bodyPr/>
                    <a:lstStyle/>
                    <a:p>
                      <a:pPr algn="ctr" fontAlgn="b"/>
                      <a:endParaRPr lang="es-CL" sz="12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es-CL" sz="1200" b="1" i="0" u="none" strike="noStrike" dirty="0">
                          <a:solidFill>
                            <a:schemeClr val="bg1"/>
                          </a:solidFill>
                          <a:effectLst/>
                          <a:latin typeface="Calibri" panose="020F0502020204030204" pitchFamily="34" charset="0"/>
                        </a:rPr>
                        <a:t>37%</a:t>
                      </a:r>
                    </a:p>
                  </a:txBody>
                  <a:tcPr marL="9525" marR="9525" marT="9525" marB="0"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a:noFill/>
                    </a:lnTlToBr>
                    <a:lnBlToTr>
                      <a:noFill/>
                    </a:lnBlToTr>
                    <a:solidFill>
                      <a:srgbClr val="FFFFFF">
                        <a:lumMod val="75000"/>
                      </a:srgbClr>
                    </a:solidFill>
                  </a:tcPr>
                </a:tc>
                <a:extLst>
                  <a:ext uri="{0D108BD9-81ED-4DB2-BD59-A6C34878D82A}">
                    <a16:rowId xmlns:a16="http://schemas.microsoft.com/office/drawing/2014/main" val="10002"/>
                  </a:ext>
                </a:extLst>
              </a:tr>
            </a:tbl>
          </a:graphicData>
        </a:graphic>
      </p:graphicFrame>
      <p:cxnSp>
        <p:nvCxnSpPr>
          <p:cNvPr id="3" name="Conector recto 2"/>
          <p:cNvCxnSpPr/>
          <p:nvPr/>
        </p:nvCxnSpPr>
        <p:spPr>
          <a:xfrm>
            <a:off x="5854298" y="4872238"/>
            <a:ext cx="24528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Group 5">
            <a:extLst>
              <a:ext uri="{FF2B5EF4-FFF2-40B4-BE49-F238E27FC236}">
                <a16:creationId xmlns:a16="http://schemas.microsoft.com/office/drawing/2014/main" id="{2DEDE908-B526-409D-A381-E433F80F9B20}"/>
              </a:ext>
            </a:extLst>
          </p:cNvPr>
          <p:cNvGraphicFramePr>
            <a:graphicFrameLocks noGrp="1"/>
          </p:cNvGraphicFramePr>
          <p:nvPr/>
        </p:nvGraphicFramePr>
        <p:xfrm>
          <a:off x="8494377" y="1418178"/>
          <a:ext cx="3112001" cy="3454060"/>
        </p:xfrm>
        <a:graphic>
          <a:graphicData uri="http://schemas.openxmlformats.org/drawingml/2006/table">
            <a:tbl>
              <a:tblPr/>
              <a:tblGrid>
                <a:gridCol w="696118">
                  <a:extLst>
                    <a:ext uri="{9D8B030D-6E8A-4147-A177-3AD203B41FA5}">
                      <a16:colId xmlns:a16="http://schemas.microsoft.com/office/drawing/2014/main" val="3409976231"/>
                    </a:ext>
                  </a:extLst>
                </a:gridCol>
                <a:gridCol w="2415883">
                  <a:extLst>
                    <a:ext uri="{9D8B030D-6E8A-4147-A177-3AD203B41FA5}">
                      <a16:colId xmlns:a16="http://schemas.microsoft.com/office/drawing/2014/main" val="2625938032"/>
                    </a:ext>
                  </a:extLst>
                </a:gridCol>
              </a:tblGrid>
              <a:tr h="4861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s</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Su Problema Fue Solucionado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33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94</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630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1" name="Object 185">
            <a:extLst>
              <a:ext uri="{FF2B5EF4-FFF2-40B4-BE49-F238E27FC236}">
                <a16:creationId xmlns:a16="http://schemas.microsoft.com/office/drawing/2014/main" id="{E8F5A68A-9AF3-47F0-B850-16C7D8290AAE}"/>
              </a:ext>
            </a:extLst>
          </p:cNvPr>
          <p:cNvGraphicFramePr>
            <a:graphicFrameLocks noChangeAspect="1"/>
          </p:cNvGraphicFramePr>
          <p:nvPr/>
        </p:nvGraphicFramePr>
        <p:xfrm>
          <a:off x="9134568" y="2869582"/>
          <a:ext cx="2640079" cy="2308378"/>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Conector recto 11"/>
          <p:cNvCxnSpPr/>
          <p:nvPr/>
        </p:nvCxnSpPr>
        <p:spPr>
          <a:xfrm>
            <a:off x="9171363" y="4872238"/>
            <a:ext cx="24285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lecha derecha 15"/>
          <p:cNvSpPr/>
          <p:nvPr/>
        </p:nvSpPr>
        <p:spPr>
          <a:xfrm>
            <a:off x="8694549" y="4208337"/>
            <a:ext cx="209489" cy="44945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Flecha derecha 16"/>
          <p:cNvSpPr/>
          <p:nvPr/>
        </p:nvSpPr>
        <p:spPr>
          <a:xfrm>
            <a:off x="5010841" y="4189440"/>
            <a:ext cx="209489" cy="449451"/>
          </a:xfrm>
          <a:prstGeom prst="rightArrow">
            <a:avLst/>
          </a:prstGeom>
          <a:solidFill>
            <a:srgbClr val="A03192"/>
          </a:solidFill>
          <a:ln>
            <a:solidFill>
              <a:srgbClr val="A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44626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5">
            <a:extLst>
              <a:ext uri="{FF2B5EF4-FFF2-40B4-BE49-F238E27FC236}">
                <a16:creationId xmlns:a16="http://schemas.microsoft.com/office/drawing/2014/main" id="{8E8DE776-8E21-48E0-8817-BC11D0E7E949}"/>
              </a:ext>
            </a:extLst>
          </p:cNvPr>
          <p:cNvGraphicFramePr>
            <a:graphicFrameLocks noGrp="1"/>
          </p:cNvGraphicFramePr>
          <p:nvPr>
            <p:extLst>
              <p:ext uri="{D42A27DB-BD31-4B8C-83A1-F6EECF244321}">
                <p14:modId xmlns:p14="http://schemas.microsoft.com/office/powerpoint/2010/main" val="3261666107"/>
              </p:ext>
            </p:extLst>
          </p:nvPr>
        </p:nvGraphicFramePr>
        <p:xfrm>
          <a:off x="4488983" y="1854502"/>
          <a:ext cx="3320128" cy="3425199"/>
        </p:xfrm>
        <a:graphic>
          <a:graphicData uri="http://schemas.openxmlformats.org/drawingml/2006/table">
            <a:tbl>
              <a:tblPr/>
              <a:tblGrid>
                <a:gridCol w="717543">
                  <a:extLst>
                    <a:ext uri="{9D8B030D-6E8A-4147-A177-3AD203B41FA5}">
                      <a16:colId xmlns:a16="http://schemas.microsoft.com/office/drawing/2014/main" val="1025273837"/>
                    </a:ext>
                  </a:extLst>
                </a:gridCol>
                <a:gridCol w="892039">
                  <a:extLst>
                    <a:ext uri="{9D8B030D-6E8A-4147-A177-3AD203B41FA5}">
                      <a16:colId xmlns:a16="http://schemas.microsoft.com/office/drawing/2014/main" val="4251243495"/>
                    </a:ext>
                  </a:extLst>
                </a:gridCol>
                <a:gridCol w="887236">
                  <a:extLst>
                    <a:ext uri="{9D8B030D-6E8A-4147-A177-3AD203B41FA5}">
                      <a16:colId xmlns:a16="http://schemas.microsoft.com/office/drawing/2014/main" val="2303428828"/>
                    </a:ext>
                  </a:extLst>
                </a:gridCol>
                <a:gridCol w="823310">
                  <a:extLst>
                    <a:ext uri="{9D8B030D-6E8A-4147-A177-3AD203B41FA5}">
                      <a16:colId xmlns:a16="http://schemas.microsoft.com/office/drawing/2014/main" val="3694035829"/>
                    </a:ext>
                  </a:extLst>
                </a:gridCol>
              </a:tblGrid>
              <a:tr h="37810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Empresas que comunicaron su problemas</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459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70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157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68</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35</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54</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31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7" name="Object 185">
            <a:extLst>
              <a:ext uri="{FF2B5EF4-FFF2-40B4-BE49-F238E27FC236}">
                <a16:creationId xmlns:a16="http://schemas.microsoft.com/office/drawing/2014/main" id="{E8F5A68A-9AF3-47F0-B850-16C7D8290AAE}"/>
              </a:ext>
            </a:extLst>
          </p:cNvPr>
          <p:cNvGraphicFramePr>
            <a:graphicFrameLocks noChangeAspect="1"/>
          </p:cNvGraphicFramePr>
          <p:nvPr>
            <p:extLst>
              <p:ext uri="{D42A27DB-BD31-4B8C-83A1-F6EECF244321}">
                <p14:modId xmlns:p14="http://schemas.microsoft.com/office/powerpoint/2010/main" val="851722616"/>
              </p:ext>
            </p:extLst>
          </p:nvPr>
        </p:nvGraphicFramePr>
        <p:xfrm>
          <a:off x="4488983" y="3067162"/>
          <a:ext cx="3143389" cy="25941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oup 5">
            <a:extLst>
              <a:ext uri="{FF2B5EF4-FFF2-40B4-BE49-F238E27FC236}">
                <a16:creationId xmlns:a16="http://schemas.microsoft.com/office/drawing/2014/main" id="{744DB05C-494B-48A3-A6DC-82BB55548E41}"/>
              </a:ext>
            </a:extLst>
          </p:cNvPr>
          <p:cNvGraphicFramePr>
            <a:graphicFrameLocks noGrp="1"/>
          </p:cNvGraphicFramePr>
          <p:nvPr>
            <p:extLst>
              <p:ext uri="{D42A27DB-BD31-4B8C-83A1-F6EECF244321}">
                <p14:modId xmlns:p14="http://schemas.microsoft.com/office/powerpoint/2010/main" val="2009529415"/>
              </p:ext>
            </p:extLst>
          </p:nvPr>
        </p:nvGraphicFramePr>
        <p:xfrm>
          <a:off x="1" y="1921789"/>
          <a:ext cx="3580108" cy="3357912"/>
        </p:xfrm>
        <a:graphic>
          <a:graphicData uri="http://schemas.openxmlformats.org/drawingml/2006/table">
            <a:tbl>
              <a:tblPr/>
              <a:tblGrid>
                <a:gridCol w="541529">
                  <a:extLst>
                    <a:ext uri="{9D8B030D-6E8A-4147-A177-3AD203B41FA5}">
                      <a16:colId xmlns:a16="http://schemas.microsoft.com/office/drawing/2014/main" val="3409976231"/>
                    </a:ext>
                  </a:extLst>
                </a:gridCol>
                <a:gridCol w="842118">
                  <a:extLst>
                    <a:ext uri="{9D8B030D-6E8A-4147-A177-3AD203B41FA5}">
                      <a16:colId xmlns:a16="http://schemas.microsoft.com/office/drawing/2014/main" val="1025273837"/>
                    </a:ext>
                  </a:extLst>
                </a:gridCol>
                <a:gridCol w="702766">
                  <a:extLst>
                    <a:ext uri="{9D8B030D-6E8A-4147-A177-3AD203B41FA5}">
                      <a16:colId xmlns:a16="http://schemas.microsoft.com/office/drawing/2014/main" val="4251243495"/>
                    </a:ext>
                  </a:extLst>
                </a:gridCol>
                <a:gridCol w="774759">
                  <a:extLst>
                    <a:ext uri="{9D8B030D-6E8A-4147-A177-3AD203B41FA5}">
                      <a16:colId xmlns:a16="http://schemas.microsoft.com/office/drawing/2014/main" val="2303428828"/>
                    </a:ext>
                  </a:extLst>
                </a:gridCol>
                <a:gridCol w="718936">
                  <a:extLst>
                    <a:ext uri="{9D8B030D-6E8A-4147-A177-3AD203B41FA5}">
                      <a16:colId xmlns:a16="http://schemas.microsoft.com/office/drawing/2014/main" val="3694035829"/>
                    </a:ext>
                  </a:extLst>
                </a:gridCol>
              </a:tblGrid>
              <a:tr h="1934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Empresas que han tenido problemas</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454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95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1400</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845</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3003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3">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301625"/>
            <a:ext cx="9864725" cy="561975"/>
          </a:xfrm>
        </p:spPr>
        <p:txBody>
          <a:bodyPr/>
          <a:lstStyle/>
          <a:p>
            <a:pPr eaLnBrk="1" hangingPunct="1"/>
            <a:r>
              <a:rPr lang="es-CL" altLang="es-CL" dirty="0">
                <a:latin typeface="Calibri" panose="020F0502020204030204" pitchFamily="34" charset="0"/>
                <a:ea typeface="Open Sans Light"/>
                <a:cs typeface="Open Sans Light"/>
              </a:rPr>
              <a:t>Tasa y Solución de Problemas por Tamaño de la Empresa - Total </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811213"/>
            <a:ext cx="9864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¿Su empresa, ha tenido algún con…(MENCIONAR MUTUALIDAD) en los últimos 6 meses?/ ¿Comunicó su problema a …(MENCIONAR MUTUALIDAD)?/¿El problema fue solucionado?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8" name="Object 185">
            <a:extLst>
              <a:ext uri="{FF2B5EF4-FFF2-40B4-BE49-F238E27FC236}">
                <a16:creationId xmlns:a16="http://schemas.microsoft.com/office/drawing/2014/main" id="{EEF21199-46CB-4A19-A5DF-CA291D44DE32}"/>
              </a:ext>
            </a:extLst>
          </p:cNvPr>
          <p:cNvGraphicFramePr>
            <a:graphicFrameLocks noChangeAspect="1"/>
          </p:cNvGraphicFramePr>
          <p:nvPr>
            <p:extLst>
              <p:ext uri="{D42A27DB-BD31-4B8C-83A1-F6EECF244321}">
                <p14:modId xmlns:p14="http://schemas.microsoft.com/office/powerpoint/2010/main" val="2308491516"/>
              </p:ext>
            </p:extLst>
          </p:nvPr>
        </p:nvGraphicFramePr>
        <p:xfrm>
          <a:off x="569489" y="3284810"/>
          <a:ext cx="4544672" cy="1935972"/>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Conector recto de flecha 2"/>
          <p:cNvCxnSpPr/>
          <p:nvPr/>
        </p:nvCxnSpPr>
        <p:spPr>
          <a:xfrm flipV="1">
            <a:off x="1369875" y="3797085"/>
            <a:ext cx="1966182" cy="457200"/>
          </a:xfrm>
          <a:prstGeom prst="straightConnector1">
            <a:avLst/>
          </a:prstGeom>
          <a:ln w="38100">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Flecha derecha 12"/>
          <p:cNvSpPr/>
          <p:nvPr/>
        </p:nvSpPr>
        <p:spPr>
          <a:xfrm>
            <a:off x="8074619" y="4208337"/>
            <a:ext cx="209489" cy="449451"/>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4" name="Flecha derecha 13"/>
          <p:cNvSpPr/>
          <p:nvPr/>
        </p:nvSpPr>
        <p:spPr>
          <a:xfrm>
            <a:off x="4018953" y="4189440"/>
            <a:ext cx="209489" cy="449451"/>
          </a:xfrm>
          <a:prstGeom prst="rightArrow">
            <a:avLst/>
          </a:prstGeom>
          <a:solidFill>
            <a:srgbClr val="A03192"/>
          </a:solidFill>
          <a:ln>
            <a:solidFill>
              <a:srgbClr val="A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aphicFrame>
        <p:nvGraphicFramePr>
          <p:cNvPr id="15" name="Group 5">
            <a:extLst>
              <a:ext uri="{FF2B5EF4-FFF2-40B4-BE49-F238E27FC236}">
                <a16:creationId xmlns:a16="http://schemas.microsoft.com/office/drawing/2014/main" id="{8E8DE776-8E21-48E0-8817-BC11D0E7E949}"/>
              </a:ext>
            </a:extLst>
          </p:cNvPr>
          <p:cNvGraphicFramePr>
            <a:graphicFrameLocks noGrp="1"/>
          </p:cNvGraphicFramePr>
          <p:nvPr>
            <p:extLst>
              <p:ext uri="{D42A27DB-BD31-4B8C-83A1-F6EECF244321}">
                <p14:modId xmlns:p14="http://schemas.microsoft.com/office/powerpoint/2010/main" val="3939948204"/>
              </p:ext>
            </p:extLst>
          </p:nvPr>
        </p:nvGraphicFramePr>
        <p:xfrm>
          <a:off x="8432758" y="1854502"/>
          <a:ext cx="3320128" cy="3425199"/>
        </p:xfrm>
        <a:graphic>
          <a:graphicData uri="http://schemas.openxmlformats.org/drawingml/2006/table">
            <a:tbl>
              <a:tblPr/>
              <a:tblGrid>
                <a:gridCol w="717543">
                  <a:extLst>
                    <a:ext uri="{9D8B030D-6E8A-4147-A177-3AD203B41FA5}">
                      <a16:colId xmlns:a16="http://schemas.microsoft.com/office/drawing/2014/main" val="1025273837"/>
                    </a:ext>
                  </a:extLst>
                </a:gridCol>
                <a:gridCol w="892039">
                  <a:extLst>
                    <a:ext uri="{9D8B030D-6E8A-4147-A177-3AD203B41FA5}">
                      <a16:colId xmlns:a16="http://schemas.microsoft.com/office/drawing/2014/main" val="4251243495"/>
                    </a:ext>
                  </a:extLst>
                </a:gridCol>
                <a:gridCol w="887236">
                  <a:extLst>
                    <a:ext uri="{9D8B030D-6E8A-4147-A177-3AD203B41FA5}">
                      <a16:colId xmlns:a16="http://schemas.microsoft.com/office/drawing/2014/main" val="2303428828"/>
                    </a:ext>
                  </a:extLst>
                </a:gridCol>
                <a:gridCol w="823310">
                  <a:extLst>
                    <a:ext uri="{9D8B030D-6E8A-4147-A177-3AD203B41FA5}">
                      <a16:colId xmlns:a16="http://schemas.microsoft.com/office/drawing/2014/main" val="3694035829"/>
                    </a:ext>
                  </a:extLst>
                </a:gridCol>
              </a:tblGrid>
              <a:tr h="37810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Su Problema Fue Solucionado</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459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solidFill>
                          <a:effectLst/>
                          <a:latin typeface="Calibri" pitchFamily="34" charset="0"/>
                          <a:ea typeface="ＭＳ Ｐゴシック" charset="-128"/>
                          <a:cs typeface="+mn-cs"/>
                        </a:rPr>
                        <a:t> 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70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147</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60</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34</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318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18" name="Object 185">
            <a:extLst>
              <a:ext uri="{FF2B5EF4-FFF2-40B4-BE49-F238E27FC236}">
                <a16:creationId xmlns:a16="http://schemas.microsoft.com/office/drawing/2014/main" id="{E8F5A68A-9AF3-47F0-B850-16C7D8290AAE}"/>
              </a:ext>
            </a:extLst>
          </p:cNvPr>
          <p:cNvGraphicFramePr>
            <a:graphicFrameLocks noChangeAspect="1"/>
          </p:cNvGraphicFramePr>
          <p:nvPr>
            <p:extLst>
              <p:ext uri="{D42A27DB-BD31-4B8C-83A1-F6EECF244321}">
                <p14:modId xmlns:p14="http://schemas.microsoft.com/office/powerpoint/2010/main" val="1237911924"/>
              </p:ext>
            </p:extLst>
          </p:nvPr>
        </p:nvGraphicFramePr>
        <p:xfrm>
          <a:off x="8432758" y="3067162"/>
          <a:ext cx="3143389" cy="25941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914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normAutofit/>
          </a:bodyPr>
          <a:lstStyle/>
          <a:p>
            <a:r>
              <a:rPr lang="es-CL" sz="2800" dirty="0"/>
              <a:t>Metodología</a:t>
            </a:r>
          </a:p>
        </p:txBody>
      </p:sp>
      <p:sp>
        <p:nvSpPr>
          <p:cNvPr id="4" name="Rectangle 3">
            <a:extLst>
              <a:ext uri="{FF2B5EF4-FFF2-40B4-BE49-F238E27FC236}">
                <a16:creationId xmlns:a16="http://schemas.microsoft.com/office/drawing/2014/main" id="{A5BD288C-A1CA-455C-A2F0-11E2DCE68108}"/>
              </a:ext>
            </a:extLst>
          </p:cNvPr>
          <p:cNvSpPr txBox="1">
            <a:spLocks noChangeArrowheads="1"/>
          </p:cNvSpPr>
          <p:nvPr/>
        </p:nvSpPr>
        <p:spPr>
          <a:xfrm>
            <a:off x="1163638" y="1393854"/>
            <a:ext cx="9864725" cy="3681008"/>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Clr>
                <a:srgbClr val="952886"/>
              </a:buClr>
              <a:buNone/>
              <a:defRPr/>
            </a:pPr>
            <a:r>
              <a:rPr lang="es-CL" sz="1600" b="1" dirty="0">
                <a:solidFill>
                  <a:srgbClr val="233247"/>
                </a:solidFill>
                <a:latin typeface="Calibri"/>
                <a:ea typeface="Open Sans" panose="020B0606030504020204" pitchFamily="34" charset="0"/>
                <a:cs typeface="Open Sans" panose="020B0606030504020204" pitchFamily="34" charset="0"/>
              </a:rPr>
              <a:t>Técnica</a:t>
            </a:r>
          </a:p>
          <a:p>
            <a:pPr marL="0" indent="0" algn="just">
              <a:lnSpc>
                <a:spcPct val="150000"/>
              </a:lnSpc>
              <a:buNone/>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Estudio Cuantitativo, a través de entrevistas telefónicas en CATI, utilizando un cuestionario estándar  semiestructurado de alrededor de 10 minutos de duración, con barrido a partir de una BBDD de Cadem que contiene un listado de alrededor de 35.000  Empresas a nivel Nacional</a:t>
            </a:r>
            <a:endParaRPr lang="es-CL" sz="1600" b="1" dirty="0">
              <a:solidFill>
                <a:srgbClr val="233247"/>
              </a:solidFill>
              <a:ea typeface="Open Sans" panose="020B0606030504020204" pitchFamily="34" charset="0"/>
              <a:cs typeface="Open Sans" panose="020B0606030504020204" pitchFamily="34" charset="0"/>
            </a:endParaRPr>
          </a:p>
          <a:p>
            <a:pPr marL="0" indent="0" algn="just">
              <a:lnSpc>
                <a:spcPct val="150000"/>
              </a:lnSpc>
              <a:buClr>
                <a:srgbClr val="952886"/>
              </a:buClr>
              <a:buNone/>
              <a:defRP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La BBDD contiene  principalmente Empresas de los rubros comercio, educación, industria, agrícola y otros.</a:t>
            </a:r>
          </a:p>
          <a:p>
            <a:pPr marL="0" indent="0" algn="just">
              <a:lnSpc>
                <a:spcPct val="150000"/>
              </a:lnSpc>
              <a:buClr>
                <a:srgbClr val="952886"/>
              </a:buClr>
              <a:buNone/>
              <a:defRPr/>
            </a:pPr>
            <a:r>
              <a:rPr lang="es-CL" sz="1600" b="1" dirty="0">
                <a:solidFill>
                  <a:srgbClr val="233247"/>
                </a:solidFill>
                <a:ea typeface="Open Sans" panose="020B0606030504020204" pitchFamily="34" charset="0"/>
                <a:cs typeface="Open Sans" panose="020B0606030504020204" pitchFamily="34" charset="0"/>
              </a:rPr>
              <a:t>Grupo Objetivo</a:t>
            </a:r>
          </a:p>
          <a:p>
            <a:pPr marL="0" indent="0" algn="just">
              <a:lnSpc>
                <a:spcPct val="150000"/>
              </a:lnSpc>
              <a:buNone/>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Empresas Casa matriz y Rut único a nivel nacional, con antigüedad mínima de 6 meses y 6 trabajadores como mínimo.</a:t>
            </a:r>
          </a:p>
          <a:p>
            <a:pPr marL="0" indent="0" algn="just">
              <a:lnSpc>
                <a:spcPct val="150000"/>
              </a:lnSpc>
              <a:buNone/>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El respondiente es el encargado de la Empresa que tiene relación comercial u operativa con la Mutualidad, que tenga algunos de los siguientes cargos dependiendo del tamaño de la Empresa.</a:t>
            </a:r>
          </a:p>
          <a:p>
            <a:pPr marL="0" indent="0" algn="just">
              <a:lnSpc>
                <a:spcPct val="150000"/>
              </a:lnSpc>
              <a:buNone/>
            </a:pPr>
            <a:endParaRPr lang="es-MX" sz="1400" dirty="0">
              <a:solidFill>
                <a:srgbClr val="717274"/>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59735047"/>
              </p:ext>
            </p:extLst>
          </p:nvPr>
        </p:nvGraphicFramePr>
        <p:xfrm>
          <a:off x="1285512" y="4716304"/>
          <a:ext cx="4047490" cy="1640954"/>
        </p:xfrm>
        <a:graphic>
          <a:graphicData uri="http://schemas.openxmlformats.org/drawingml/2006/table">
            <a:tbl>
              <a:tblPr>
                <a:tableStyleId>{5C22544A-7EE6-4342-B048-85BDC9FD1C3A}</a:tableStyleId>
              </a:tblPr>
              <a:tblGrid>
                <a:gridCol w="324485">
                  <a:extLst>
                    <a:ext uri="{9D8B030D-6E8A-4147-A177-3AD203B41FA5}">
                      <a16:colId xmlns:a16="http://schemas.microsoft.com/office/drawing/2014/main" val="20000"/>
                    </a:ext>
                  </a:extLst>
                </a:gridCol>
                <a:gridCol w="3723005">
                  <a:extLst>
                    <a:ext uri="{9D8B030D-6E8A-4147-A177-3AD203B41FA5}">
                      <a16:colId xmlns:a16="http://schemas.microsoft.com/office/drawing/2014/main" val="20001"/>
                    </a:ext>
                  </a:extLst>
                </a:gridCol>
              </a:tblGrid>
              <a:tr h="278567">
                <a:tc>
                  <a:txBody>
                    <a:bodyPr/>
                    <a:lstStyle/>
                    <a:p>
                      <a:pPr algn="ctr">
                        <a:lnSpc>
                          <a:spcPct val="150000"/>
                        </a:lnSpc>
                        <a:spcAft>
                          <a:spcPts val="0"/>
                        </a:spcAft>
                      </a:pPr>
                      <a:r>
                        <a:rPr lang="es-CL" sz="1000" dirty="0">
                          <a:effectLst/>
                        </a:rPr>
                        <a:t>1</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just">
                        <a:lnSpc>
                          <a:spcPct val="150000"/>
                        </a:lnSpc>
                        <a:spcAft>
                          <a:spcPts val="0"/>
                        </a:spcAft>
                      </a:pPr>
                      <a:r>
                        <a:rPr lang="es-CL" sz="1000" dirty="0">
                          <a:effectLst/>
                        </a:rPr>
                        <a:t>El dueño de la empresa/Gerente General</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0"/>
                  </a:ext>
                </a:extLst>
              </a:tr>
              <a:tr h="304425">
                <a:tc>
                  <a:txBody>
                    <a:bodyPr/>
                    <a:lstStyle/>
                    <a:p>
                      <a:pPr algn="ctr">
                        <a:lnSpc>
                          <a:spcPct val="150000"/>
                        </a:lnSpc>
                        <a:spcAft>
                          <a:spcPts val="0"/>
                        </a:spcAft>
                      </a:pPr>
                      <a:r>
                        <a:rPr lang="es-CL" sz="1000" dirty="0">
                          <a:effectLst/>
                        </a:rPr>
                        <a:t>2</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just">
                        <a:lnSpc>
                          <a:spcPct val="150000"/>
                        </a:lnSpc>
                        <a:spcAft>
                          <a:spcPts val="0"/>
                        </a:spcAft>
                      </a:pPr>
                      <a:r>
                        <a:rPr lang="es-CL" sz="1000" dirty="0">
                          <a:effectLst/>
                        </a:rPr>
                        <a:t>El Gerente de Recursos Humanos</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1"/>
                  </a:ext>
                </a:extLst>
              </a:tr>
              <a:tr h="304425">
                <a:tc>
                  <a:txBody>
                    <a:bodyPr/>
                    <a:lstStyle/>
                    <a:p>
                      <a:pPr algn="ctr">
                        <a:lnSpc>
                          <a:spcPct val="150000"/>
                        </a:lnSpc>
                        <a:spcAft>
                          <a:spcPts val="0"/>
                        </a:spcAft>
                      </a:pPr>
                      <a:r>
                        <a:rPr lang="es-CL" sz="1000" dirty="0">
                          <a:effectLst/>
                        </a:rPr>
                        <a:t>3</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just">
                        <a:lnSpc>
                          <a:spcPct val="150000"/>
                        </a:lnSpc>
                        <a:spcAft>
                          <a:spcPts val="0"/>
                        </a:spcAft>
                      </a:pPr>
                      <a:r>
                        <a:rPr lang="es-CL" sz="1000" dirty="0">
                          <a:effectLst/>
                        </a:rPr>
                        <a:t>El Gerente de Operaciones</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2"/>
                  </a:ext>
                </a:extLst>
              </a:tr>
              <a:tr h="335677">
                <a:tc>
                  <a:txBody>
                    <a:bodyPr/>
                    <a:lstStyle/>
                    <a:p>
                      <a:pPr algn="ctr">
                        <a:lnSpc>
                          <a:spcPct val="150000"/>
                        </a:lnSpc>
                        <a:spcAft>
                          <a:spcPts val="0"/>
                        </a:spcAft>
                      </a:pPr>
                      <a:r>
                        <a:rPr lang="es-CL" sz="1000" dirty="0">
                          <a:effectLst/>
                        </a:rPr>
                        <a:t>4</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just">
                        <a:lnSpc>
                          <a:spcPct val="150000"/>
                        </a:lnSpc>
                        <a:spcAft>
                          <a:spcPts val="0"/>
                        </a:spcAft>
                      </a:pPr>
                      <a:r>
                        <a:rPr lang="es-CL" sz="1000" dirty="0">
                          <a:effectLst/>
                        </a:rPr>
                        <a:t>Gerente de Prevención de Riesgos</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3"/>
                  </a:ext>
                </a:extLst>
              </a:tr>
              <a:tr h="417860">
                <a:tc>
                  <a:txBody>
                    <a:bodyPr/>
                    <a:lstStyle/>
                    <a:p>
                      <a:pPr algn="ctr">
                        <a:lnSpc>
                          <a:spcPct val="150000"/>
                        </a:lnSpc>
                        <a:spcAft>
                          <a:spcPts val="0"/>
                        </a:spcAft>
                      </a:pPr>
                      <a:r>
                        <a:rPr lang="es-CL" sz="1000" dirty="0">
                          <a:effectLst/>
                        </a:rPr>
                        <a:t>5</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tc>
                  <a:txBody>
                    <a:bodyPr/>
                    <a:lstStyle/>
                    <a:p>
                      <a:pPr algn="just">
                        <a:lnSpc>
                          <a:spcPct val="150000"/>
                        </a:lnSpc>
                        <a:spcAft>
                          <a:spcPts val="0"/>
                        </a:spcAft>
                      </a:pPr>
                      <a:r>
                        <a:rPr lang="es-CL" sz="1000" dirty="0">
                          <a:effectLst/>
                        </a:rPr>
                        <a:t>Contador / administrativo / secretaria</a:t>
                      </a:r>
                      <a:endParaRPr lang="es-CL" sz="12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4450" marR="44450" marT="0" marB="0"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66371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Lealtad</a:t>
            </a:r>
          </a:p>
        </p:txBody>
      </p:sp>
    </p:spTree>
    <p:extLst>
      <p:ext uri="{BB962C8B-B14F-4D97-AF65-F5344CB8AC3E}">
        <p14:creationId xmlns:p14="http://schemas.microsoft.com/office/powerpoint/2010/main" val="3061995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5">
            <a:extLst>
              <a:ext uri="{FF2B5EF4-FFF2-40B4-BE49-F238E27FC236}">
                <a16:creationId xmlns:a16="http://schemas.microsoft.com/office/drawing/2014/main" id="{1EBC0735-0DC5-4617-8C39-2538D17D2DFC}"/>
              </a:ext>
            </a:extLst>
          </p:cNvPr>
          <p:cNvGraphicFramePr>
            <a:graphicFrameLocks noGrp="1"/>
          </p:cNvGraphicFramePr>
          <p:nvPr>
            <p:extLst>
              <p:ext uri="{D42A27DB-BD31-4B8C-83A1-F6EECF244321}">
                <p14:modId xmlns:p14="http://schemas.microsoft.com/office/powerpoint/2010/main" val="2523424219"/>
              </p:ext>
            </p:extLst>
          </p:nvPr>
        </p:nvGraphicFramePr>
        <p:xfrm>
          <a:off x="0" y="1426579"/>
          <a:ext cx="9864724" cy="3425640"/>
        </p:xfrm>
        <a:graphic>
          <a:graphicData uri="http://schemas.openxmlformats.org/drawingml/2006/table">
            <a:tbl>
              <a:tblPr/>
              <a:tblGrid>
                <a:gridCol w="1876120">
                  <a:extLst>
                    <a:ext uri="{9D8B030D-6E8A-4147-A177-3AD203B41FA5}">
                      <a16:colId xmlns:a16="http://schemas.microsoft.com/office/drawing/2014/main" val="3409976231"/>
                    </a:ext>
                  </a:extLst>
                </a:gridCol>
                <a:gridCol w="1936419">
                  <a:extLst>
                    <a:ext uri="{9D8B030D-6E8A-4147-A177-3AD203B41FA5}">
                      <a16:colId xmlns:a16="http://schemas.microsoft.com/office/drawing/2014/main" val="1025273837"/>
                    </a:ext>
                  </a:extLst>
                </a:gridCol>
                <a:gridCol w="1936419">
                  <a:extLst>
                    <a:ext uri="{9D8B030D-6E8A-4147-A177-3AD203B41FA5}">
                      <a16:colId xmlns:a16="http://schemas.microsoft.com/office/drawing/2014/main" val="4251243495"/>
                    </a:ext>
                  </a:extLst>
                </a:gridCol>
                <a:gridCol w="2134788">
                  <a:extLst>
                    <a:ext uri="{9D8B030D-6E8A-4147-A177-3AD203B41FA5}">
                      <a16:colId xmlns:a16="http://schemas.microsoft.com/office/drawing/2014/main" val="2303428828"/>
                    </a:ext>
                  </a:extLst>
                </a:gridCol>
                <a:gridCol w="1980978">
                  <a:extLst>
                    <a:ext uri="{9D8B030D-6E8A-4147-A177-3AD203B41FA5}">
                      <a16:colId xmlns:a16="http://schemas.microsoft.com/office/drawing/2014/main" val="3694035829"/>
                    </a:ext>
                  </a:extLst>
                </a:gridCol>
              </a:tblGrid>
              <a:tr h="3574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itchFamily="34" charset="0"/>
                          <a:ea typeface="ＭＳ Ｐゴシック" charset="-128"/>
                          <a:cs typeface="+mn-cs"/>
                        </a:rPr>
                        <a:t>Recomendación </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hMerge="1">
                  <a:txBody>
                    <a:bodyPr/>
                    <a:lstStyle/>
                    <a:p>
                      <a:endParaRPr lang="es-CL" dirty="0"/>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extLst>
                  <a:ext uri="{0D108BD9-81ED-4DB2-BD59-A6C34878D82A}">
                    <a16:rowId xmlns:a16="http://schemas.microsoft.com/office/drawing/2014/main" val="10000"/>
                  </a:ext>
                </a:extLst>
              </a:tr>
              <a:tr h="594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200" b="0" i="0" u="none" strike="noStrike" kern="1200" cap="none" normalizeH="0" baseline="0" dirty="0">
                          <a:ln>
                            <a:noFill/>
                          </a:ln>
                          <a:solidFill>
                            <a:schemeClr val="bg1"/>
                          </a:solidFill>
                          <a:effectLst/>
                          <a:latin typeface="Calibri" pitchFamily="34" charset="0"/>
                          <a:ea typeface="ＭＳ Ｐゴシック" charset="-128"/>
                          <a:cs typeface="+mn-cs"/>
                        </a:rPr>
                        <a:t>Total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kern="1200" cap="none" normalizeH="0" baseline="0" dirty="0">
                          <a:ln>
                            <a:noFill/>
                          </a:ln>
                          <a:solidFill>
                            <a:schemeClr val="bg1"/>
                          </a:solidFill>
                          <a:effectLst/>
                          <a:latin typeface="Calibri" pitchFamily="34" charset="0"/>
                          <a:ea typeface="ＭＳ Ｐゴシック" charset="-128"/>
                          <a:cs typeface="+mn-cs"/>
                        </a:rPr>
                        <a:t>6 a 25 Trabajadores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kern="1200" cap="none" normalizeH="0" baseline="0" dirty="0">
                          <a:ln>
                            <a:noFill/>
                          </a:ln>
                          <a:solidFill>
                            <a:schemeClr val="bg1"/>
                          </a:solidFill>
                          <a:effectLst/>
                          <a:latin typeface="Calibri" pitchFamily="34" charset="0"/>
                          <a:ea typeface="ＭＳ Ｐゴシック" charset="-128"/>
                          <a:cs typeface="+mn-cs"/>
                        </a:rPr>
                        <a:t>26 a 100 Trabajadores</a:t>
                      </a:r>
                    </a:p>
                  </a:txBody>
                  <a:tcPr anchor="ctr">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100" b="0" i="0" u="none" strike="noStrike" cap="none" normalizeH="0" baseline="0" dirty="0">
                          <a:ln>
                            <a:noFill/>
                          </a:ln>
                          <a:solidFill>
                            <a:schemeClr val="bg1"/>
                          </a:solidFill>
                          <a:effectLst/>
                          <a:latin typeface="Calibri" pitchFamily="34" charset="0"/>
                          <a:ea typeface="ＭＳ Ｐゴシック" charset="-128"/>
                        </a:rPr>
                        <a:t>&gt; a 100 Trabajadores</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281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1391</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836</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322</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233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191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hMerge="1">
                  <a:txBody>
                    <a:bodyPr/>
                    <a:lstStyle/>
                    <a:p>
                      <a:endParaRPr lang="es-CL"/>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77036"/>
            <a:ext cx="9864725" cy="561975"/>
          </a:xfrm>
        </p:spPr>
        <p:txBody>
          <a:bodyPr/>
          <a:lstStyle/>
          <a:p>
            <a:pPr eaLnBrk="1" hangingPunct="1"/>
            <a:r>
              <a:rPr lang="es-CL" altLang="es-CL" dirty="0">
                <a:latin typeface="Calibri" panose="020F0502020204030204" pitchFamily="34" charset="0"/>
                <a:ea typeface="Open Sans Light"/>
                <a:cs typeface="Open Sans Light"/>
              </a:rPr>
              <a:t>Nivel de Recomendación Mutualidades por Tamaño de la Empresa</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586624"/>
            <a:ext cx="9864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CL" altLang="es-CL" sz="1400" b="0"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rPr>
              <a:t>Por favor piense en la siguiente situación: Una empresa de similares características está interesada en utilizar los servicios de una Mutualidad y  en base a una escala de 1 a 7 en la que 1 significa " DEFINITIVAMENTE NO LO RECOMENDARÍA" y 7 significa " DEFINITIVAMENTE LO RECOMENDARÍA", ¿Con qué nota recomendaría Usted a otra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9" name="Object 5">
            <a:extLst>
              <a:ext uri="{FF2B5EF4-FFF2-40B4-BE49-F238E27FC236}">
                <a16:creationId xmlns:a16="http://schemas.microsoft.com/office/drawing/2014/main" id="{A932F6B1-4D96-41F4-999D-8FB8288A64B9}"/>
              </a:ext>
            </a:extLst>
          </p:cNvPr>
          <p:cNvGraphicFramePr>
            <a:graphicFrameLocks noChangeAspect="1"/>
          </p:cNvGraphicFramePr>
          <p:nvPr>
            <p:extLst>
              <p:ext uri="{D42A27DB-BD31-4B8C-83A1-F6EECF244321}">
                <p14:modId xmlns:p14="http://schemas.microsoft.com/office/powerpoint/2010/main" val="2705781956"/>
              </p:ext>
            </p:extLst>
          </p:nvPr>
        </p:nvGraphicFramePr>
        <p:xfrm>
          <a:off x="1430048" y="2619213"/>
          <a:ext cx="8411480" cy="3729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a 10">
            <a:extLst>
              <a:ext uri="{FF2B5EF4-FFF2-40B4-BE49-F238E27FC236}">
                <a16:creationId xmlns:a16="http://schemas.microsoft.com/office/drawing/2014/main" id="{38F683A4-09F5-4325-B457-74558948BEB8}"/>
              </a:ext>
            </a:extLst>
          </p:cNvPr>
          <p:cNvGraphicFramePr>
            <a:graphicFrameLocks noGrp="1"/>
          </p:cNvGraphicFramePr>
          <p:nvPr>
            <p:extLst>
              <p:ext uri="{D42A27DB-BD31-4B8C-83A1-F6EECF244321}">
                <p14:modId xmlns:p14="http://schemas.microsoft.com/office/powerpoint/2010/main" val="102958208"/>
              </p:ext>
            </p:extLst>
          </p:nvPr>
        </p:nvGraphicFramePr>
        <p:xfrm>
          <a:off x="359229" y="5635018"/>
          <a:ext cx="9505494" cy="457200"/>
        </p:xfrm>
        <a:graphic>
          <a:graphicData uri="http://schemas.openxmlformats.org/drawingml/2006/table">
            <a:tbl>
              <a:tblPr firstRow="1" bandRow="1"/>
              <a:tblGrid>
                <a:gridCol w="1485900">
                  <a:extLst>
                    <a:ext uri="{9D8B030D-6E8A-4147-A177-3AD203B41FA5}">
                      <a16:colId xmlns:a16="http://schemas.microsoft.com/office/drawing/2014/main" val="20000"/>
                    </a:ext>
                  </a:extLst>
                </a:gridCol>
                <a:gridCol w="2008414">
                  <a:extLst>
                    <a:ext uri="{9D8B030D-6E8A-4147-A177-3AD203B41FA5}">
                      <a16:colId xmlns:a16="http://schemas.microsoft.com/office/drawing/2014/main" val="20001"/>
                    </a:ext>
                  </a:extLst>
                </a:gridCol>
                <a:gridCol w="2106386">
                  <a:extLst>
                    <a:ext uri="{9D8B030D-6E8A-4147-A177-3AD203B41FA5}">
                      <a16:colId xmlns:a16="http://schemas.microsoft.com/office/drawing/2014/main" val="2276284444"/>
                    </a:ext>
                  </a:extLst>
                </a:gridCol>
                <a:gridCol w="1926771">
                  <a:extLst>
                    <a:ext uri="{9D8B030D-6E8A-4147-A177-3AD203B41FA5}">
                      <a16:colId xmlns:a16="http://schemas.microsoft.com/office/drawing/2014/main" val="20002"/>
                    </a:ext>
                  </a:extLst>
                </a:gridCol>
                <a:gridCol w="1978023">
                  <a:extLst>
                    <a:ext uri="{9D8B030D-6E8A-4147-A177-3AD203B41FA5}">
                      <a16:colId xmlns:a16="http://schemas.microsoft.com/office/drawing/2014/main" val="1479044506"/>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s-CL" sz="1200" dirty="0">
                          <a:latin typeface="Calibri" panose="020F0502020204030204" pitchFamily="34" charset="0"/>
                        </a:rPr>
                        <a:t>% Recomendación</a:t>
                      </a:r>
                      <a:r>
                        <a:rPr lang="es-CL" sz="1200" baseline="0" dirty="0">
                          <a:latin typeface="Calibri" panose="020F0502020204030204" pitchFamily="34" charset="0"/>
                        </a:rPr>
                        <a:t> Neta</a:t>
                      </a:r>
                      <a:endParaRPr lang="es-CL" sz="1200" dirty="0">
                        <a:latin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s-CL" sz="1200" dirty="0">
                          <a:latin typeface="Calibri" panose="020F0502020204030204" pitchFamily="34" charset="0"/>
                        </a:rPr>
                        <a:t>57%</a:t>
                      </a: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200" b="1" i="0" u="none" strike="noStrike" dirty="0">
                          <a:solidFill>
                            <a:schemeClr val="bg1"/>
                          </a:solidFill>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200" b="1" i="0" u="none" strike="noStrike" dirty="0">
                          <a:solidFill>
                            <a:schemeClr val="bg1"/>
                          </a:solidFill>
                          <a:effectLst/>
                          <a:latin typeface="Calibri" panose="020F0502020204030204" pitchFamily="34" charset="0"/>
                        </a:rPr>
                        <a:t>54%</a:t>
                      </a: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200" b="1" i="0" u="none" strike="noStrike" dirty="0">
                          <a:solidFill>
                            <a:schemeClr val="bg1"/>
                          </a:solidFill>
                          <a:effectLst/>
                          <a:latin typeface="Calibri" panose="020F050202020403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92442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Título 1">
            <a:extLst>
              <a:ext uri="{FF2B5EF4-FFF2-40B4-BE49-F238E27FC236}">
                <a16:creationId xmlns:a16="http://schemas.microsoft.com/office/drawing/2014/main" id="{3A0E0CC7-1695-4F84-B1AA-98BA017E2197}"/>
              </a:ext>
            </a:extLst>
          </p:cNvPr>
          <p:cNvSpPr>
            <a:spLocks noGrp="1" noChangeArrowheads="1"/>
          </p:cNvSpPr>
          <p:nvPr>
            <p:ph type="title"/>
          </p:nvPr>
        </p:nvSpPr>
        <p:spPr>
          <a:xfrm>
            <a:off x="839788" y="77036"/>
            <a:ext cx="9864725" cy="561975"/>
          </a:xfrm>
        </p:spPr>
        <p:txBody>
          <a:bodyPr/>
          <a:lstStyle/>
          <a:p>
            <a:pPr eaLnBrk="1" hangingPunct="1"/>
            <a:r>
              <a:rPr lang="es-CL" altLang="es-CL" dirty="0">
                <a:latin typeface="Calibri" panose="020F0502020204030204" pitchFamily="34" charset="0"/>
                <a:ea typeface="Open Sans Light"/>
                <a:cs typeface="Open Sans Light"/>
              </a:rPr>
              <a:t>Nivel de Recomendación Mutualidades - PYME</a:t>
            </a:r>
          </a:p>
        </p:txBody>
      </p:sp>
      <p:sp>
        <p:nvSpPr>
          <p:cNvPr id="451593" name="CuadroTexto 31">
            <a:extLst>
              <a:ext uri="{FF2B5EF4-FFF2-40B4-BE49-F238E27FC236}">
                <a16:creationId xmlns:a16="http://schemas.microsoft.com/office/drawing/2014/main" id="{422C38CA-8AF4-4D9D-8A33-3DD98F986CB0}"/>
              </a:ext>
            </a:extLst>
          </p:cNvPr>
          <p:cNvSpPr txBox="1">
            <a:spLocks noChangeArrowheads="1"/>
          </p:cNvSpPr>
          <p:nvPr/>
        </p:nvSpPr>
        <p:spPr bwMode="auto">
          <a:xfrm>
            <a:off x="931863" y="586624"/>
            <a:ext cx="9864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ctr" defTabSz="914400" fontAlgn="base">
              <a:lnSpc>
                <a:spcPct val="100000"/>
              </a:lnSpc>
              <a:spcBef>
                <a:spcPct val="0"/>
              </a:spcBef>
              <a:spcAft>
                <a:spcPct val="0"/>
              </a:spcAft>
              <a:buNone/>
            </a:pPr>
            <a:r>
              <a:rPr lang="es-CL" altLang="es-CL" sz="1400" dirty="0">
                <a:solidFill>
                  <a:srgbClr val="595959"/>
                </a:solidFill>
                <a:latin typeface="Calibri Light" panose="020F0302020204030204" pitchFamily="34" charset="0"/>
                <a:ea typeface="Open Sans"/>
                <a:cs typeface="Open Sans"/>
              </a:rPr>
              <a:t>Por favor piense en la siguiente situación: Una empresa de similares características está interesada en utilizar los servicios de una Mutualidad y  en base a una escala de 1 a 7 en la que 1 significa " DEFINITIVAMENTE NO LO RECOMENDARÍA" y 7 significa " DEFINITIVAMENTE LO RECOMENDARÍA", ¿Con qué nota recomendaría Usted a otra empresa?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L" altLang="es-CL" sz="1400" b="1" i="0" u="none" strike="noStrike" kern="1200" cap="none" spc="0" normalizeH="0" baseline="0" noProof="0" dirty="0">
              <a:ln>
                <a:noFill/>
              </a:ln>
              <a:solidFill>
                <a:srgbClr val="595959"/>
              </a:solidFill>
              <a:effectLst/>
              <a:uLnTx/>
              <a:uFillTx/>
              <a:latin typeface="Calibri Light" panose="020F0302020204030204" pitchFamily="34" charset="0"/>
              <a:ea typeface="Open Sans"/>
              <a:cs typeface="Open Sans"/>
            </a:endParaRPr>
          </a:p>
        </p:txBody>
      </p:sp>
      <p:graphicFrame>
        <p:nvGraphicFramePr>
          <p:cNvPr id="7" name="Group 5">
            <a:extLst>
              <a:ext uri="{FF2B5EF4-FFF2-40B4-BE49-F238E27FC236}">
                <a16:creationId xmlns:a16="http://schemas.microsoft.com/office/drawing/2014/main" id="{1AA7C5F7-784C-4217-B9B4-7516FA0C5D3F}"/>
              </a:ext>
            </a:extLst>
          </p:cNvPr>
          <p:cNvGraphicFramePr>
            <a:graphicFrameLocks noGrp="1"/>
          </p:cNvGraphicFramePr>
          <p:nvPr/>
        </p:nvGraphicFramePr>
        <p:xfrm>
          <a:off x="751222" y="1312606"/>
          <a:ext cx="10177333" cy="3687098"/>
        </p:xfrm>
        <a:graphic>
          <a:graphicData uri="http://schemas.openxmlformats.org/drawingml/2006/table">
            <a:tbl>
              <a:tblPr/>
              <a:tblGrid>
                <a:gridCol w="1220719">
                  <a:extLst>
                    <a:ext uri="{9D8B030D-6E8A-4147-A177-3AD203B41FA5}">
                      <a16:colId xmlns:a16="http://schemas.microsoft.com/office/drawing/2014/main" val="3409976231"/>
                    </a:ext>
                  </a:extLst>
                </a:gridCol>
                <a:gridCol w="2260846">
                  <a:extLst>
                    <a:ext uri="{9D8B030D-6E8A-4147-A177-3AD203B41FA5}">
                      <a16:colId xmlns:a16="http://schemas.microsoft.com/office/drawing/2014/main" val="2625938032"/>
                    </a:ext>
                  </a:extLst>
                </a:gridCol>
                <a:gridCol w="2212258">
                  <a:extLst>
                    <a:ext uri="{9D8B030D-6E8A-4147-A177-3AD203B41FA5}">
                      <a16:colId xmlns:a16="http://schemas.microsoft.com/office/drawing/2014/main" val="4211172699"/>
                    </a:ext>
                  </a:extLst>
                </a:gridCol>
                <a:gridCol w="2286000">
                  <a:extLst>
                    <a:ext uri="{9D8B030D-6E8A-4147-A177-3AD203B41FA5}">
                      <a16:colId xmlns:a16="http://schemas.microsoft.com/office/drawing/2014/main" val="121525823"/>
                    </a:ext>
                  </a:extLst>
                </a:gridCol>
                <a:gridCol w="2197510">
                  <a:extLst>
                    <a:ext uri="{9D8B030D-6E8A-4147-A177-3AD203B41FA5}">
                      <a16:colId xmlns:a16="http://schemas.microsoft.com/office/drawing/2014/main" val="2247269553"/>
                    </a:ext>
                  </a:extLst>
                </a:gridCol>
              </a:tblGrid>
              <a:tr h="3893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Total PYME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Mutualidades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666064678"/>
                  </a:ext>
                </a:extLst>
              </a:tr>
              <a:tr h="416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400" b="0" i="0" u="none" strike="noStrike" cap="none" normalizeH="0" baseline="0" dirty="0">
                        <a:ln>
                          <a:noFill/>
                        </a:ln>
                        <a:solidFill>
                          <a:schemeClr val="bg1"/>
                        </a:solidFill>
                        <a:effectLst/>
                        <a:latin typeface="Calibri" pitchFamily="34" charset="0"/>
                        <a:ea typeface="ＭＳ Ｐゴシック" charset="-128"/>
                      </a:endParaRP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25FA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ACHS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kern="1200" cap="none" normalizeH="0" baseline="0" dirty="0">
                          <a:ln>
                            <a:noFill/>
                          </a:ln>
                          <a:solidFill>
                            <a:schemeClr val="bg1"/>
                          </a:solidFill>
                          <a:effectLst/>
                          <a:latin typeface="Calibri" pitchFamily="34" charset="0"/>
                          <a:ea typeface="ＭＳ Ｐゴシック" charset="-128"/>
                          <a:cs typeface="+mn-cs"/>
                        </a:rPr>
                        <a:t>MUTUAL DE SEGURIDAD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400" b="0" i="0" u="none" strike="noStrike" cap="none" normalizeH="0" baseline="0" dirty="0">
                          <a:ln>
                            <a:noFill/>
                          </a:ln>
                          <a:solidFill>
                            <a:schemeClr val="bg1"/>
                          </a:solidFill>
                          <a:effectLst/>
                          <a:latin typeface="Calibri" pitchFamily="34" charset="0"/>
                          <a:ea typeface="ＭＳ Ｐゴシック" charset="-128"/>
                        </a:rPr>
                        <a:t>IST</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28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Base</a:t>
                      </a:r>
                    </a:p>
                  </a:txBody>
                  <a:tcPr marL="18000" marR="18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1158</a:t>
                      </a: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379</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443</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CL" sz="1000" b="0" i="0" u="none" strike="noStrike" kern="1200" cap="none" normalizeH="0" baseline="0" dirty="0">
                          <a:ln>
                            <a:noFill/>
                          </a:ln>
                          <a:solidFill>
                            <a:schemeClr val="bg1">
                              <a:lumMod val="50000"/>
                            </a:schemeClr>
                          </a:solidFill>
                          <a:effectLst/>
                          <a:latin typeface="Calibri" pitchFamily="34" charset="0"/>
                          <a:ea typeface="ＭＳ Ｐゴシック" charset="-128"/>
                          <a:cs typeface="+mn-cs"/>
                        </a:rPr>
                        <a:t>336</a:t>
                      </a: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7846319"/>
                  </a:ext>
                </a:extLst>
              </a:tr>
              <a:tr h="25532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a:noFill/>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CL" sz="1000" b="0" i="0" u="none" strike="noStrike" cap="none" normalizeH="0" baseline="0" dirty="0">
                        <a:ln>
                          <a:noFill/>
                        </a:ln>
                        <a:solidFill>
                          <a:schemeClr val="bg1">
                            <a:lumMod val="50000"/>
                          </a:schemeClr>
                        </a:solidFill>
                        <a:effectLst/>
                        <a:latin typeface="Calibri" pitchFamily="34" charset="0"/>
                        <a:ea typeface="ＭＳ Ｐゴシック" charset="-128"/>
                      </a:endParaRPr>
                    </a:p>
                  </a:txBody>
                  <a:tcPr marL="18000" marR="18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02577"/>
                  </a:ext>
                </a:extLst>
              </a:tr>
            </a:tbl>
          </a:graphicData>
        </a:graphic>
      </p:graphicFrame>
      <p:graphicFrame>
        <p:nvGraphicFramePr>
          <p:cNvPr id="9" name="Object 5">
            <a:extLst>
              <a:ext uri="{FF2B5EF4-FFF2-40B4-BE49-F238E27FC236}">
                <a16:creationId xmlns:a16="http://schemas.microsoft.com/office/drawing/2014/main" id="{A932F6B1-4D96-41F4-999D-8FB8288A64B9}"/>
              </a:ext>
            </a:extLst>
          </p:cNvPr>
          <p:cNvGraphicFramePr>
            <a:graphicFrameLocks noChangeAspect="1"/>
          </p:cNvGraphicFramePr>
          <p:nvPr/>
        </p:nvGraphicFramePr>
        <p:xfrm>
          <a:off x="1619365" y="2405799"/>
          <a:ext cx="9446426" cy="4387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a 10">
            <a:extLst>
              <a:ext uri="{FF2B5EF4-FFF2-40B4-BE49-F238E27FC236}">
                <a16:creationId xmlns:a16="http://schemas.microsoft.com/office/drawing/2014/main" id="{38F683A4-09F5-4325-B457-74558948BEB8}"/>
              </a:ext>
            </a:extLst>
          </p:cNvPr>
          <p:cNvGraphicFramePr>
            <a:graphicFrameLocks noGrp="1"/>
          </p:cNvGraphicFramePr>
          <p:nvPr/>
        </p:nvGraphicFramePr>
        <p:xfrm>
          <a:off x="373919" y="5536157"/>
          <a:ext cx="10691872" cy="457200"/>
        </p:xfrm>
        <a:graphic>
          <a:graphicData uri="http://schemas.openxmlformats.org/drawingml/2006/table">
            <a:tbl>
              <a:tblPr firstRow="1" bandRow="1"/>
              <a:tblGrid>
                <a:gridCol w="1501376">
                  <a:extLst>
                    <a:ext uri="{9D8B030D-6E8A-4147-A177-3AD203B41FA5}">
                      <a16:colId xmlns:a16="http://schemas.microsoft.com/office/drawing/2014/main" val="20000"/>
                    </a:ext>
                  </a:extLst>
                </a:gridCol>
                <a:gridCol w="2297624">
                  <a:extLst>
                    <a:ext uri="{9D8B030D-6E8A-4147-A177-3AD203B41FA5}">
                      <a16:colId xmlns:a16="http://schemas.microsoft.com/office/drawing/2014/main" val="2276284444"/>
                    </a:ext>
                  </a:extLst>
                </a:gridCol>
                <a:gridCol w="2297624">
                  <a:extLst>
                    <a:ext uri="{9D8B030D-6E8A-4147-A177-3AD203B41FA5}">
                      <a16:colId xmlns:a16="http://schemas.microsoft.com/office/drawing/2014/main" val="1479044506"/>
                    </a:ext>
                  </a:extLst>
                </a:gridCol>
                <a:gridCol w="2297624">
                  <a:extLst>
                    <a:ext uri="{9D8B030D-6E8A-4147-A177-3AD203B41FA5}">
                      <a16:colId xmlns:a16="http://schemas.microsoft.com/office/drawing/2014/main" val="2548127880"/>
                    </a:ext>
                  </a:extLst>
                </a:gridCol>
                <a:gridCol w="2297624">
                  <a:extLst>
                    <a:ext uri="{9D8B030D-6E8A-4147-A177-3AD203B41FA5}">
                      <a16:colId xmlns:a16="http://schemas.microsoft.com/office/drawing/2014/main" val="2580541597"/>
                    </a:ext>
                  </a:extLst>
                </a:gridCol>
              </a:tblGrid>
              <a:tr h="37084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s-CL" sz="1200" dirty="0">
                          <a:latin typeface="Calibri" panose="020F0502020204030204" pitchFamily="34" charset="0"/>
                        </a:rPr>
                        <a:t>% Recomendación</a:t>
                      </a:r>
                      <a:r>
                        <a:rPr lang="es-CL" sz="1200" baseline="0" dirty="0">
                          <a:latin typeface="Calibri" panose="020F0502020204030204" pitchFamily="34" charset="0"/>
                        </a:rPr>
                        <a:t> Neta</a:t>
                      </a:r>
                      <a:endParaRPr lang="es-CL" sz="1200" dirty="0">
                        <a:latin typeface="Calibri" panose="020F050202020403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400" b="1" i="0" u="none" strike="noStrike" dirty="0">
                          <a:solidFill>
                            <a:schemeClr val="bg1"/>
                          </a:solidFill>
                          <a:effectLst/>
                          <a:latin typeface="Calibri" panose="020F0502020204030204" pitchFamily="34" charset="0"/>
                        </a:rPr>
                        <a:t>57%</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400" b="1" i="0" u="none" strike="noStrike" dirty="0">
                          <a:solidFill>
                            <a:schemeClr val="bg1"/>
                          </a:solidFill>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400" b="1" i="0" u="none" strike="noStrike" dirty="0">
                          <a:solidFill>
                            <a:schemeClr val="bg1"/>
                          </a:solidFill>
                          <a:effectLst/>
                          <a:latin typeface="Calibri" panose="020F0502020204030204" pitchFamily="34" charset="0"/>
                        </a:rPr>
                        <a:t>61%</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pPr algn="ctr" fontAlgn="b"/>
                      <a:r>
                        <a:rPr lang="es-CL" sz="1400" b="1" i="0" u="none" strike="noStrike" dirty="0">
                          <a:solidFill>
                            <a:schemeClr val="bg1"/>
                          </a:solidFill>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5153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b="1" dirty="0"/>
              <a:t>Conclusiones</a:t>
            </a:r>
          </a:p>
        </p:txBody>
      </p:sp>
    </p:spTree>
    <p:extLst>
      <p:ext uri="{BB962C8B-B14F-4D97-AF65-F5344CB8AC3E}">
        <p14:creationId xmlns:p14="http://schemas.microsoft.com/office/powerpoint/2010/main" val="316281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970896A7-46BF-43C9-98D6-FCA926F8AB39}"/>
              </a:ext>
            </a:extLst>
          </p:cNvPr>
          <p:cNvSpPr/>
          <p:nvPr/>
        </p:nvSpPr>
        <p:spPr>
          <a:xfrm>
            <a:off x="1857375" y="1263028"/>
            <a:ext cx="8815387" cy="2262158"/>
          </a:xfrm>
          <a:prstGeom prst="rect">
            <a:avLst/>
          </a:prstGeom>
        </p:spPr>
        <p:txBody>
          <a:bodyPr wrap="square">
            <a:spAutoFit/>
          </a:bodyPr>
          <a:lstStyle/>
          <a:p>
            <a:pPr lvl="0" algn="just" defTabSz="914400" eaLnBrk="0" fontAlgn="base" hangingPunct="0">
              <a:spcBef>
                <a:spcPts val="600"/>
              </a:spcBef>
              <a:defRPr/>
            </a:pPr>
            <a:r>
              <a:rPr lang="es-CL" sz="2000" b="1" dirty="0">
                <a:solidFill>
                  <a:srgbClr val="660066"/>
                </a:solidFill>
                <a:ea typeface="ＭＳ Ｐゴシック" panose="020B0600070205080204" pitchFamily="34" charset="-128"/>
                <a:cs typeface="Calibri" panose="020F0502020204030204" pitchFamily="34" charset="0"/>
              </a:rPr>
              <a:t>Las Empresas perciben que la prevención es prioritaria y se enmarca en un plan de gestión corporativo donde las Mutualidades juegan un rol activo y vital.</a:t>
            </a:r>
          </a:p>
          <a:p>
            <a:pPr lvl="0" algn="just" defTabSz="914400" eaLnBrk="0" fontAlgn="base" hangingPunct="0">
              <a:spcBef>
                <a:spcPts val="600"/>
              </a:spcBef>
              <a:defRPr/>
            </a:pPr>
            <a:endParaRPr lang="es-ES" sz="1400" dirty="0">
              <a:solidFill>
                <a:srgbClr val="000000"/>
              </a:solidFill>
              <a:ea typeface="ＭＳ Ｐゴシック" panose="020B0600070205080204" pitchFamily="34" charset="-128"/>
              <a:cs typeface="Calibri" panose="020F0502020204030204" pitchFamily="34" charset="0"/>
            </a:endParaRP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Esta percepción aumenta en la medida que aumenta el tamaño de la Empresa, pero es lo que más representa la situación actual de la Empresas en torno a la prevención. Lo que menos representa a las Empresas, es solo cumplir con la normativa legal, lo que da cuenta, de que es un tema relevante, aunque esto se observa en mayor medida en Empresas de menor tamaño 6 a 25 trabajadores.</a:t>
            </a:r>
          </a:p>
          <a:p>
            <a:pPr lvl="0" algn="just" defTabSz="914400" eaLnBrk="0" fontAlgn="base" hangingPunct="0">
              <a:spcBef>
                <a:spcPts val="600"/>
              </a:spcBef>
              <a:defRPr/>
            </a:pPr>
            <a:endParaRPr lang="es-ES" sz="1600" dirty="0">
              <a:solidFill>
                <a:srgbClr val="000000"/>
              </a:solidFill>
              <a:ea typeface="ＭＳ Ｐゴシック" panose="020B0600070205080204" pitchFamily="34" charset="-128"/>
              <a:cs typeface="Calibri" panose="020F0502020204030204" pitchFamily="34" charset="0"/>
            </a:endParaRPr>
          </a:p>
        </p:txBody>
      </p:sp>
      <p:sp>
        <p:nvSpPr>
          <p:cNvPr id="14" name="Elipse 13">
            <a:extLst>
              <a:ext uri="{FF2B5EF4-FFF2-40B4-BE49-F238E27FC236}">
                <a16:creationId xmlns:a16="http://schemas.microsoft.com/office/drawing/2014/main" id="{8D40FC36-858B-458C-9BAD-A8138227A3F8}"/>
              </a:ext>
            </a:extLst>
          </p:cNvPr>
          <p:cNvSpPr/>
          <p:nvPr/>
        </p:nvSpPr>
        <p:spPr>
          <a:xfrm>
            <a:off x="886422" y="1170750"/>
            <a:ext cx="660041" cy="681990"/>
          </a:xfrm>
          <a:prstGeom prst="ellipse">
            <a:avLst/>
          </a:prstGeom>
          <a:solidFill>
            <a:srgbClr val="800080"/>
          </a:solidFill>
          <a:ln>
            <a:solidFill>
              <a:srgbClr val="80008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3300" b="1" dirty="0">
                <a:solidFill>
                  <a:prstClr val="white"/>
                </a:solidFill>
              </a:rPr>
              <a:t>1</a:t>
            </a:r>
            <a:endParaRPr lang="es-CL" sz="2700" b="1" dirty="0">
              <a:solidFill>
                <a:prstClr val="white"/>
              </a:solidFill>
            </a:endParaRPr>
          </a:p>
        </p:txBody>
      </p:sp>
      <p:sp>
        <p:nvSpPr>
          <p:cNvPr id="15" name="Título 1">
            <a:extLst>
              <a:ext uri="{FF2B5EF4-FFF2-40B4-BE49-F238E27FC236}">
                <a16:creationId xmlns:a16="http://schemas.microsoft.com/office/drawing/2014/main" id="{5B33CB5D-5A74-438F-A45D-9F06BA75FFDA}"/>
              </a:ext>
            </a:extLst>
          </p:cNvPr>
          <p:cNvSpPr>
            <a:spLocks noGrp="1"/>
          </p:cNvSpPr>
          <p:nvPr>
            <p:ph type="title"/>
          </p:nvPr>
        </p:nvSpPr>
        <p:spPr>
          <a:xfrm>
            <a:off x="856129" y="27767"/>
            <a:ext cx="10515600" cy="1325563"/>
          </a:xfrm>
        </p:spPr>
        <p:txBody>
          <a:bodyPr>
            <a:normAutofit/>
          </a:bodyPr>
          <a:lstStyle/>
          <a:p>
            <a:r>
              <a:rPr lang="es-CL" sz="2800" dirty="0"/>
              <a:t>Conclusiones</a:t>
            </a:r>
          </a:p>
        </p:txBody>
      </p:sp>
      <p:sp>
        <p:nvSpPr>
          <p:cNvPr id="5" name="Rectángulo 4">
            <a:extLst>
              <a:ext uri="{FF2B5EF4-FFF2-40B4-BE49-F238E27FC236}">
                <a16:creationId xmlns:a16="http://schemas.microsoft.com/office/drawing/2014/main" id="{970896A7-46BF-43C9-98D6-FCA926F8AB39}"/>
              </a:ext>
            </a:extLst>
          </p:cNvPr>
          <p:cNvSpPr/>
          <p:nvPr/>
        </p:nvSpPr>
        <p:spPr>
          <a:xfrm>
            <a:off x="1827082" y="3775102"/>
            <a:ext cx="8815387" cy="2539157"/>
          </a:xfrm>
          <a:prstGeom prst="rect">
            <a:avLst/>
          </a:prstGeom>
        </p:spPr>
        <p:txBody>
          <a:bodyPr wrap="square">
            <a:spAutoFit/>
          </a:bodyPr>
          <a:lstStyle/>
          <a:p>
            <a:pPr lvl="0" algn="just" defTabSz="914400" eaLnBrk="0" fontAlgn="base" hangingPunct="0">
              <a:spcBef>
                <a:spcPts val="600"/>
              </a:spcBef>
              <a:defRPr/>
            </a:pPr>
            <a:r>
              <a:rPr lang="es-CL" sz="2000" b="1" dirty="0">
                <a:solidFill>
                  <a:srgbClr val="660066"/>
                </a:solidFill>
                <a:ea typeface="ＭＳ Ｐゴシック" panose="020B0600070205080204" pitchFamily="34" charset="-128"/>
                <a:cs typeface="Calibri" panose="020F0502020204030204" pitchFamily="34" charset="0"/>
              </a:rPr>
              <a:t>A nivel general, dos de cada tres empresas adheridas a Mutualidades, se encuentran satisfechas con el servicio que les ofrecen, y solo una entre 10 muestra insatisfacción. </a:t>
            </a:r>
            <a:endParaRPr lang="es-ES" sz="1400" dirty="0">
              <a:solidFill>
                <a:srgbClr val="000000"/>
              </a:solidFill>
              <a:ea typeface="ＭＳ Ｐゴシック" panose="020B0600070205080204" pitchFamily="34" charset="-128"/>
              <a:cs typeface="Calibri" panose="020F0502020204030204" pitchFamily="34" charset="0"/>
            </a:endParaRPr>
          </a:p>
          <a:p>
            <a:pPr lvl="0" algn="just" defTabSz="914400" eaLnBrk="0" fontAlgn="base" hangingPunct="0">
              <a:spcBef>
                <a:spcPts val="600"/>
              </a:spcBef>
              <a:defRPr/>
            </a:pPr>
            <a:endParaRPr lang="es-ES" sz="1400" dirty="0">
              <a:solidFill>
                <a:srgbClr val="000000"/>
              </a:solidFill>
              <a:ea typeface="ＭＳ Ｐゴシック" panose="020B0600070205080204" pitchFamily="34" charset="-128"/>
              <a:cs typeface="Calibri" panose="020F0502020204030204" pitchFamily="34" charset="0"/>
            </a:endParaRP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Si bien la mayoría de las Empresas tiene una experiencia positiva y que genera Lealtad (alta recomendación), no es una Industria que logre una alta satisfacción neta, principalmente porque existe una proporción relevante de Empresas que son neutras frente al servicio recibido.</a:t>
            </a: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En este contexto, a nivel general, sin considerar aspectos específicos del servicio, se muestran más satisfechas las Empresas de menor tamaño, siendo más críticas las empresas de 26 o más trabajadores.</a:t>
            </a:r>
            <a:endParaRPr lang="es-ES" sz="1600" dirty="0">
              <a:solidFill>
                <a:srgbClr val="000000"/>
              </a:solidFill>
              <a:ea typeface="ＭＳ Ｐゴシック" panose="020B0600070205080204" pitchFamily="34" charset="-128"/>
              <a:cs typeface="Calibri" panose="020F0502020204030204" pitchFamily="34" charset="0"/>
            </a:endParaRPr>
          </a:p>
        </p:txBody>
      </p:sp>
      <p:sp>
        <p:nvSpPr>
          <p:cNvPr id="6" name="Elipse 5">
            <a:extLst>
              <a:ext uri="{FF2B5EF4-FFF2-40B4-BE49-F238E27FC236}">
                <a16:creationId xmlns:a16="http://schemas.microsoft.com/office/drawing/2014/main" id="{8D40FC36-858B-458C-9BAD-A8138227A3F8}"/>
              </a:ext>
            </a:extLst>
          </p:cNvPr>
          <p:cNvSpPr/>
          <p:nvPr/>
        </p:nvSpPr>
        <p:spPr>
          <a:xfrm>
            <a:off x="856129" y="3682824"/>
            <a:ext cx="660041" cy="681990"/>
          </a:xfrm>
          <a:prstGeom prst="ellipse">
            <a:avLst/>
          </a:prstGeom>
          <a:solidFill>
            <a:srgbClr val="800080"/>
          </a:solidFill>
          <a:ln>
            <a:solidFill>
              <a:srgbClr val="80008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2700" b="1" dirty="0">
                <a:solidFill>
                  <a:prstClr val="white"/>
                </a:solidFill>
              </a:rPr>
              <a:t>2</a:t>
            </a:r>
          </a:p>
        </p:txBody>
      </p:sp>
    </p:spTree>
    <p:extLst>
      <p:ext uri="{BB962C8B-B14F-4D97-AF65-F5344CB8AC3E}">
        <p14:creationId xmlns:p14="http://schemas.microsoft.com/office/powerpoint/2010/main" val="2142903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970896A7-46BF-43C9-98D6-FCA926F8AB39}"/>
              </a:ext>
            </a:extLst>
          </p:cNvPr>
          <p:cNvSpPr/>
          <p:nvPr/>
        </p:nvSpPr>
        <p:spPr>
          <a:xfrm>
            <a:off x="1856453" y="1263028"/>
            <a:ext cx="8815387" cy="4801314"/>
          </a:xfrm>
          <a:prstGeom prst="rect">
            <a:avLst/>
          </a:prstGeom>
        </p:spPr>
        <p:txBody>
          <a:bodyPr wrap="square">
            <a:spAutoFit/>
          </a:bodyPr>
          <a:lstStyle/>
          <a:p>
            <a:pPr lvl="0" algn="just" defTabSz="914400" eaLnBrk="0" fontAlgn="base" hangingPunct="0">
              <a:spcBef>
                <a:spcPts val="600"/>
              </a:spcBef>
              <a:defRPr/>
            </a:pPr>
            <a:r>
              <a:rPr lang="es-CL" sz="2000" b="1" dirty="0">
                <a:solidFill>
                  <a:srgbClr val="660066"/>
                </a:solidFill>
                <a:ea typeface="ＭＳ Ｐゴシック" panose="020B0600070205080204" pitchFamily="34" charset="-128"/>
                <a:cs typeface="Calibri" panose="020F0502020204030204" pitchFamily="34" charset="0"/>
              </a:rPr>
              <a:t>Los canales de Comunicación con las Mutualidades y el Prevencionista logran ser las instancias de contacto más satisfactorias.</a:t>
            </a:r>
          </a:p>
          <a:p>
            <a:pPr lvl="0" algn="just" defTabSz="914400" eaLnBrk="0" fontAlgn="base" hangingPunct="0">
              <a:spcBef>
                <a:spcPts val="600"/>
              </a:spcBef>
              <a:defRPr/>
            </a:pPr>
            <a:endParaRPr lang="es-ES" sz="1400" dirty="0">
              <a:solidFill>
                <a:srgbClr val="000000"/>
              </a:solidFill>
              <a:ea typeface="ＭＳ Ｐゴシック" panose="020B0600070205080204" pitchFamily="34" charset="-128"/>
              <a:cs typeface="Calibri" panose="020F0502020204030204" pitchFamily="34" charset="0"/>
            </a:endParaRP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La atención del Prevencionista de las mutualidades y sus Centros de atención al cliente, alcanzan satisfacción neta de 70% o más, consolidándose como los puntos de contacto que generan una mejor experiencia de las Empresas adheridas. </a:t>
            </a: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Es relevante a considerar que las PYME de 25 a 100 trabajadores son más críticas con la atención del Prevencionista, alcanzando entre estas Empresas un nivel de satisfacción neta de 69% mientras que las más pequeñas y las más grandes superan el 70% neto.</a:t>
            </a:r>
          </a:p>
          <a:p>
            <a:pPr lvl="0" algn="just" defTabSz="914400" eaLnBrk="0" fontAlgn="base" hangingPunct="0">
              <a:spcBef>
                <a:spcPts val="600"/>
              </a:spcBef>
              <a:defRPr/>
            </a:pPr>
            <a:endParaRPr lang="es-ES" sz="1400" dirty="0">
              <a:solidFill>
                <a:srgbClr val="000000"/>
              </a:solidFill>
              <a:ea typeface="ＭＳ Ｐゴシック" panose="020B0600070205080204" pitchFamily="34" charset="-128"/>
              <a:cs typeface="Calibri" panose="020F0502020204030204" pitchFamily="34" charset="0"/>
            </a:endParaRP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Por otro lado, lo menos satisfactorio es el apoyo y asesoría en prevención, principalmente en las Empresas de menor tamaño, siendo el apoyo a desarrollar planes de riesgo y la realización de actividades de prevención los aspectos que más explican la menor satisfacción con este factor.  Otro  factor a considerar es la información  que las mutualidades ofrecen a las Empresas, que también se explica por la baja satisfacción de las Empresas de 6 a 25 trabajadores.</a:t>
            </a:r>
          </a:p>
          <a:p>
            <a:pPr lvl="0" algn="just" defTabSz="914400" eaLnBrk="0" fontAlgn="base" hangingPunct="0">
              <a:spcBef>
                <a:spcPts val="600"/>
              </a:spcBef>
              <a:defRPr/>
            </a:pPr>
            <a:endParaRPr lang="es-ES" sz="1400" dirty="0">
              <a:solidFill>
                <a:srgbClr val="000000"/>
              </a:solidFill>
              <a:ea typeface="ＭＳ Ｐゴシック" panose="020B0600070205080204" pitchFamily="34" charset="-128"/>
              <a:cs typeface="Calibri" panose="020F0502020204030204" pitchFamily="34" charset="0"/>
            </a:endParaRPr>
          </a:p>
          <a:p>
            <a:pPr lvl="0" algn="just" defTabSz="914400" eaLnBrk="0" fontAlgn="base" hangingPunct="0">
              <a:spcBef>
                <a:spcPts val="600"/>
              </a:spcBef>
              <a:defRPr/>
            </a:pPr>
            <a:r>
              <a:rPr lang="es-ES" sz="1400" dirty="0">
                <a:solidFill>
                  <a:srgbClr val="000000"/>
                </a:solidFill>
                <a:ea typeface="ＭＳ Ｐゴシック" panose="020B0600070205080204" pitchFamily="34" charset="-128"/>
                <a:cs typeface="Calibri" panose="020F0502020204030204" pitchFamily="34" charset="0"/>
              </a:rPr>
              <a:t>Las mutualidades ofrecen un servicio libre de problemas, (solo un 10% a nivel total), pero se observa mayor declaración de problemas en empresas de más de 100 trabajadores. </a:t>
            </a:r>
          </a:p>
          <a:p>
            <a:pPr lvl="0" algn="just" defTabSz="914400" eaLnBrk="0" fontAlgn="base" hangingPunct="0">
              <a:spcBef>
                <a:spcPts val="600"/>
              </a:spcBef>
              <a:defRPr/>
            </a:pPr>
            <a:endParaRPr lang="es-ES" sz="1600" dirty="0">
              <a:solidFill>
                <a:srgbClr val="000000"/>
              </a:solidFill>
              <a:ea typeface="ＭＳ Ｐゴシック" panose="020B0600070205080204" pitchFamily="34" charset="-128"/>
              <a:cs typeface="Calibri" panose="020F0502020204030204" pitchFamily="34" charset="0"/>
            </a:endParaRPr>
          </a:p>
        </p:txBody>
      </p:sp>
      <p:sp>
        <p:nvSpPr>
          <p:cNvPr id="14" name="Elipse 13">
            <a:extLst>
              <a:ext uri="{FF2B5EF4-FFF2-40B4-BE49-F238E27FC236}">
                <a16:creationId xmlns:a16="http://schemas.microsoft.com/office/drawing/2014/main" id="{8D40FC36-858B-458C-9BAD-A8138227A3F8}"/>
              </a:ext>
            </a:extLst>
          </p:cNvPr>
          <p:cNvSpPr/>
          <p:nvPr/>
        </p:nvSpPr>
        <p:spPr>
          <a:xfrm>
            <a:off x="886422" y="1170750"/>
            <a:ext cx="660041" cy="681990"/>
          </a:xfrm>
          <a:prstGeom prst="ellipse">
            <a:avLst/>
          </a:prstGeom>
          <a:solidFill>
            <a:srgbClr val="800080"/>
          </a:solidFill>
          <a:ln>
            <a:solidFill>
              <a:srgbClr val="80008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L" sz="3300" b="1" dirty="0">
                <a:solidFill>
                  <a:prstClr val="white"/>
                </a:solidFill>
              </a:rPr>
              <a:t>3</a:t>
            </a:r>
            <a:endParaRPr lang="es-CL" sz="2700" b="1" dirty="0">
              <a:solidFill>
                <a:prstClr val="white"/>
              </a:solidFill>
            </a:endParaRPr>
          </a:p>
        </p:txBody>
      </p:sp>
      <p:sp>
        <p:nvSpPr>
          <p:cNvPr id="15" name="Título 1">
            <a:extLst>
              <a:ext uri="{FF2B5EF4-FFF2-40B4-BE49-F238E27FC236}">
                <a16:creationId xmlns:a16="http://schemas.microsoft.com/office/drawing/2014/main" id="{5B33CB5D-5A74-438F-A45D-9F06BA75FFDA}"/>
              </a:ext>
            </a:extLst>
          </p:cNvPr>
          <p:cNvSpPr>
            <a:spLocks noGrp="1"/>
          </p:cNvSpPr>
          <p:nvPr>
            <p:ph type="title"/>
          </p:nvPr>
        </p:nvSpPr>
        <p:spPr>
          <a:xfrm>
            <a:off x="856129" y="27767"/>
            <a:ext cx="10515600" cy="1325563"/>
          </a:xfrm>
        </p:spPr>
        <p:txBody>
          <a:bodyPr>
            <a:normAutofit/>
          </a:bodyPr>
          <a:lstStyle/>
          <a:p>
            <a:r>
              <a:rPr lang="es-CL" sz="2800" dirty="0"/>
              <a:t>Conclusiones</a:t>
            </a:r>
          </a:p>
        </p:txBody>
      </p:sp>
    </p:spTree>
    <p:extLst>
      <p:ext uri="{BB962C8B-B14F-4D97-AF65-F5344CB8AC3E}">
        <p14:creationId xmlns:p14="http://schemas.microsoft.com/office/powerpoint/2010/main" val="920965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exterior, árbol, cielo, edificio&#10;&#10;Descripción generada con confianza muy alta">
            <a:extLst>
              <a:ext uri="{FF2B5EF4-FFF2-40B4-BE49-F238E27FC236}">
                <a16:creationId xmlns:a16="http://schemas.microsoft.com/office/drawing/2014/main" id="{F359B77A-D0EC-4CE0-B195-8AA89EEE8FF5}"/>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0" y="3832"/>
            <a:ext cx="12192000" cy="6858000"/>
          </a:xfrm>
          <a:prstGeom prst="rect">
            <a:avLst/>
          </a:prstGeom>
        </p:spPr>
      </p:pic>
      <p:sp>
        <p:nvSpPr>
          <p:cNvPr id="10" name="Rectángulo 9">
            <a:extLst>
              <a:ext uri="{FF2B5EF4-FFF2-40B4-BE49-F238E27FC236}">
                <a16:creationId xmlns:a16="http://schemas.microsoft.com/office/drawing/2014/main" id="{9467C5C1-D203-4A5B-9005-0F58DAD383AA}"/>
              </a:ext>
            </a:extLst>
          </p:cNvPr>
          <p:cNvSpPr/>
          <p:nvPr/>
        </p:nvSpPr>
        <p:spPr>
          <a:xfrm>
            <a:off x="0" y="0"/>
            <a:ext cx="12192000" cy="6861831"/>
          </a:xfrm>
          <a:prstGeom prst="rect">
            <a:avLst/>
          </a:prstGeom>
          <a:solidFill>
            <a:srgbClr val="233247">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AE288507-4D05-47B9-A0EF-E6DCAA1326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805"/>
          <a:stretch/>
        </p:blipFill>
        <p:spPr>
          <a:xfrm>
            <a:off x="4704452" y="2843564"/>
            <a:ext cx="3356329" cy="1144428"/>
          </a:xfrm>
          <a:prstGeom prst="rect">
            <a:avLst/>
          </a:prstGeom>
        </p:spPr>
      </p:pic>
      <p:sp>
        <p:nvSpPr>
          <p:cNvPr id="2" name="Rectángulo 1">
            <a:extLst>
              <a:ext uri="{FF2B5EF4-FFF2-40B4-BE49-F238E27FC236}">
                <a16:creationId xmlns:a16="http://schemas.microsoft.com/office/drawing/2014/main" id="{8161E406-521D-4C10-B64F-1240202BBEE3}"/>
              </a:ext>
            </a:extLst>
          </p:cNvPr>
          <p:cNvSpPr/>
          <p:nvPr/>
        </p:nvSpPr>
        <p:spPr>
          <a:xfrm>
            <a:off x="6382616" y="4732414"/>
            <a:ext cx="4787356" cy="138499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Nueva de Lyon 145 Piso 2, </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Providencia Santiago, Chile.</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www.cadem.cl</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cadem@cadem.cl</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r>
              <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rPr>
              <a:t>+562 2438 6500</a:t>
            </a:r>
          </a:p>
          <a:p>
            <a:pPr marL="0" marR="0" lvl="0" indent="0" algn="r" defTabSz="914400" rtl="0" eaLnBrk="1" fontAlgn="auto" latinLnBrk="0" hangingPunct="1">
              <a:lnSpc>
                <a:spcPct val="100000"/>
              </a:lnSpc>
              <a:spcBef>
                <a:spcPts val="0"/>
              </a:spcBef>
              <a:spcAft>
                <a:spcPts val="0"/>
              </a:spcAft>
              <a:buClr>
                <a:srgbClr val="952886"/>
              </a:buClr>
              <a:buSzTx/>
              <a:buFontTx/>
              <a:buNone/>
              <a:tabLst/>
              <a:defRPr/>
            </a:pPr>
            <a:endParaRPr kumimoji="0" lang="es-MX" sz="1400" b="0" i="0" u="none" strike="noStrike" kern="1200" cap="none" spc="0" normalizeH="0" baseline="0" noProof="0" dirty="0">
              <a:ln>
                <a:noFill/>
              </a:ln>
              <a:solidFill>
                <a:srgbClr val="FFFFFF"/>
              </a:solidFill>
              <a:effectLst/>
              <a:uLnTx/>
              <a:uFillTx/>
              <a:latin typeface="Calibri"/>
              <a:ea typeface="Open Sans" panose="020B0606030504020204" pitchFamily="34" charset="0"/>
              <a:cs typeface="Open Sans" panose="020B0606030504020204" pitchFamily="34" charset="0"/>
            </a:endParaRPr>
          </a:p>
        </p:txBody>
      </p:sp>
      <p:pic>
        <p:nvPicPr>
          <p:cNvPr id="9" name="Imagen 8">
            <a:hlinkClick r:id="rId4"/>
            <a:extLst>
              <a:ext uri="{FF2B5EF4-FFF2-40B4-BE49-F238E27FC236}">
                <a16:creationId xmlns:a16="http://schemas.microsoft.com/office/drawing/2014/main" id="{2BFC16BC-A5F6-4F93-8892-C596A8840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8337" y="5961017"/>
            <a:ext cx="312783" cy="312783"/>
          </a:xfrm>
          <a:prstGeom prst="rect">
            <a:avLst/>
          </a:prstGeom>
        </p:spPr>
      </p:pic>
      <p:pic>
        <p:nvPicPr>
          <p:cNvPr id="11" name="Imagen 10">
            <a:hlinkClick r:id="rId6"/>
            <a:extLst>
              <a:ext uri="{FF2B5EF4-FFF2-40B4-BE49-F238E27FC236}">
                <a16:creationId xmlns:a16="http://schemas.microsoft.com/office/drawing/2014/main" id="{39315EBA-1F38-44F2-8573-046E3A8DC1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3921" y="5961017"/>
            <a:ext cx="312783" cy="312783"/>
          </a:xfrm>
          <a:prstGeom prst="rect">
            <a:avLst/>
          </a:prstGeom>
        </p:spPr>
      </p:pic>
    </p:spTree>
    <p:extLst>
      <p:ext uri="{BB962C8B-B14F-4D97-AF65-F5344CB8AC3E}">
        <p14:creationId xmlns:p14="http://schemas.microsoft.com/office/powerpoint/2010/main" val="21023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normAutofit/>
          </a:bodyPr>
          <a:lstStyle/>
          <a:p>
            <a:r>
              <a:rPr lang="es-CL" sz="2800" dirty="0"/>
              <a:t>Metodología</a:t>
            </a:r>
          </a:p>
        </p:txBody>
      </p:sp>
      <p:sp>
        <p:nvSpPr>
          <p:cNvPr id="4" name="Rectangle 3">
            <a:extLst>
              <a:ext uri="{FF2B5EF4-FFF2-40B4-BE49-F238E27FC236}">
                <a16:creationId xmlns:a16="http://schemas.microsoft.com/office/drawing/2014/main" id="{A5BD288C-A1CA-455C-A2F0-11E2DCE68108}"/>
              </a:ext>
            </a:extLst>
          </p:cNvPr>
          <p:cNvSpPr txBox="1">
            <a:spLocks noChangeArrowheads="1"/>
          </p:cNvSpPr>
          <p:nvPr/>
        </p:nvSpPr>
        <p:spPr>
          <a:xfrm>
            <a:off x="1163638" y="1393854"/>
            <a:ext cx="9864725" cy="3348609"/>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Clr>
                <a:srgbClr val="952886"/>
              </a:buClr>
              <a:buNone/>
              <a:defRPr/>
            </a:pPr>
            <a:r>
              <a:rPr lang="es-CL" sz="1600" b="1" dirty="0">
                <a:solidFill>
                  <a:srgbClr val="233247"/>
                </a:solidFill>
                <a:ea typeface="Open Sans" panose="020B0606030504020204" pitchFamily="34" charset="0"/>
                <a:cs typeface="Open Sans" panose="020B0606030504020204" pitchFamily="34" charset="0"/>
              </a:rPr>
              <a:t>Selección de Contacto </a:t>
            </a:r>
          </a:p>
          <a:p>
            <a:pPr marL="0" indent="0" algn="just">
              <a:lnSpc>
                <a:spcPct val="150000"/>
              </a:lnSpc>
              <a:buNone/>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Informante de contacto: 	La persona que atiende la llamada permitirá comprobar que la empresa cumple las condiciones de elegibilidad a través de aplicación de un Filtro contacto: </a:t>
            </a:r>
          </a:p>
          <a:p>
            <a:pPr algn="just">
              <a:lnSpc>
                <a:spcPct val="150000"/>
              </a:lnSpc>
              <a:buAutoNum type="arabicParen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Contacto con el responsable de la relación comercial u operativa con la Mutualidad a la que la Empresa está adherida</a:t>
            </a:r>
          </a:p>
          <a:p>
            <a:pPr algn="just">
              <a:lnSpc>
                <a:spcPct val="150000"/>
              </a:lnSpc>
              <a:buAutoNum type="arabicParen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N° de trabajadores </a:t>
            </a:r>
          </a:p>
          <a:p>
            <a:pPr algn="just">
              <a:lnSpc>
                <a:spcPct val="150000"/>
              </a:lnSpc>
              <a:buAutoNum type="arabicParen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Facturación anual de la Empresa</a:t>
            </a:r>
          </a:p>
          <a:p>
            <a:pPr algn="just">
              <a:lnSpc>
                <a:spcPct val="150000"/>
              </a:lnSpc>
              <a:buAutoNum type="arabicParen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Cargo del contacto responsable</a:t>
            </a:r>
          </a:p>
          <a:p>
            <a:pPr algn="just">
              <a:lnSpc>
                <a:spcPct val="150000"/>
              </a:lnSpc>
              <a:buAutoNum type="arabicParen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Mutualidad en la que la Empresa está adherida</a:t>
            </a:r>
          </a:p>
          <a:p>
            <a:pPr algn="just">
              <a:lnSpc>
                <a:spcPct val="150000"/>
              </a:lnSpc>
              <a:buAutoNum type="arabicParenR"/>
            </a:pP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Antigüedad en la Mutualidad </a:t>
            </a:r>
          </a:p>
        </p:txBody>
      </p:sp>
    </p:spTree>
    <p:extLst>
      <p:ext uri="{BB962C8B-B14F-4D97-AF65-F5344CB8AC3E}">
        <p14:creationId xmlns:p14="http://schemas.microsoft.com/office/powerpoint/2010/main" val="272971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63638" y="1121476"/>
            <a:ext cx="9864726" cy="1169551"/>
          </a:xfrm>
          <a:prstGeom prst="rect">
            <a:avLst/>
          </a:prstGeom>
          <a:noFill/>
        </p:spPr>
        <p:txBody>
          <a:bodyPr wrap="square" rtlCol="0">
            <a:spAutoFit/>
          </a:bodyPr>
          <a:lstStyle/>
          <a:p>
            <a:pPr algn="just"/>
            <a:r>
              <a:rPr lang="es-CL" sz="1400" b="1" dirty="0">
                <a:solidFill>
                  <a:srgbClr val="717274"/>
                </a:solidFill>
                <a:latin typeface="Calibri Light" panose="020F0302020204030204"/>
                <a:ea typeface="Open Sans" panose="020B0606030504020204" pitchFamily="34" charset="0"/>
                <a:cs typeface="Open Sans" panose="020B0606030504020204" pitchFamily="34" charset="0"/>
              </a:rPr>
              <a:t>Muestra</a:t>
            </a:r>
          </a:p>
          <a:p>
            <a:pPr algn="just"/>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Muestra aproporcional al tamaño de la Empresa en la Industria pero considerando como mínimo una muestra 20:1 en relación al Universo. </a:t>
            </a:r>
          </a:p>
          <a:p>
            <a:pPr algn="just"/>
            <a:endParaRPr lang="es-CL" sz="1400" dirty="0">
              <a:solidFill>
                <a:srgbClr val="717274"/>
              </a:solidFill>
              <a:latin typeface="Calibri Light" panose="020F0302020204030204"/>
              <a:ea typeface="Open Sans" panose="020B0606030504020204" pitchFamily="34" charset="0"/>
              <a:cs typeface="Open Sans" panose="020B0606030504020204" pitchFamily="34" charset="0"/>
            </a:endParaRPr>
          </a:p>
          <a:p>
            <a:pPr algn="just"/>
            <a:r>
              <a:rPr lang="es-CL" sz="1400" b="1" dirty="0">
                <a:solidFill>
                  <a:srgbClr val="717274"/>
                </a:solidFill>
                <a:latin typeface="Calibri Light" panose="020F0302020204030204"/>
                <a:ea typeface="Open Sans" panose="020B0606030504020204" pitchFamily="34" charset="0"/>
                <a:cs typeface="Open Sans" panose="020B0606030504020204" pitchFamily="34" charset="0"/>
              </a:rPr>
              <a:t>Esta muestra permite analizar los resultados a nivel total Industria, a nivel de marca y a nivel tamaño empresa. </a:t>
            </a:r>
          </a:p>
        </p:txBody>
      </p:sp>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normAutofit/>
          </a:bodyPr>
          <a:lstStyle/>
          <a:p>
            <a:r>
              <a:rPr lang="es-CL" sz="2800" dirty="0"/>
              <a:t>Metodología</a:t>
            </a:r>
          </a:p>
        </p:txBody>
      </p:sp>
      <p:graphicFrame>
        <p:nvGraphicFramePr>
          <p:cNvPr id="5" name="Tabla 4"/>
          <p:cNvGraphicFramePr>
            <a:graphicFrameLocks noGrp="1"/>
          </p:cNvGraphicFramePr>
          <p:nvPr>
            <p:extLst>
              <p:ext uri="{D42A27DB-BD31-4B8C-83A1-F6EECF244321}">
                <p14:modId xmlns:p14="http://schemas.microsoft.com/office/powerpoint/2010/main" val="4227925203"/>
              </p:ext>
            </p:extLst>
          </p:nvPr>
        </p:nvGraphicFramePr>
        <p:xfrm>
          <a:off x="2605314" y="2772342"/>
          <a:ext cx="6671420" cy="2319500"/>
        </p:xfrm>
        <a:graphic>
          <a:graphicData uri="http://schemas.openxmlformats.org/drawingml/2006/table">
            <a:tbl>
              <a:tblPr/>
              <a:tblGrid>
                <a:gridCol w="2936244">
                  <a:extLst>
                    <a:ext uri="{9D8B030D-6E8A-4147-A177-3AD203B41FA5}">
                      <a16:colId xmlns:a16="http://schemas.microsoft.com/office/drawing/2014/main" val="20000"/>
                    </a:ext>
                  </a:extLst>
                </a:gridCol>
                <a:gridCol w="850145">
                  <a:extLst>
                    <a:ext uri="{9D8B030D-6E8A-4147-A177-3AD203B41FA5}">
                      <a16:colId xmlns:a16="http://schemas.microsoft.com/office/drawing/2014/main" val="20001"/>
                    </a:ext>
                  </a:extLst>
                </a:gridCol>
                <a:gridCol w="1078899">
                  <a:extLst>
                    <a:ext uri="{9D8B030D-6E8A-4147-A177-3AD203B41FA5}">
                      <a16:colId xmlns:a16="http://schemas.microsoft.com/office/drawing/2014/main" val="20002"/>
                    </a:ext>
                  </a:extLst>
                </a:gridCol>
                <a:gridCol w="1014029">
                  <a:extLst>
                    <a:ext uri="{9D8B030D-6E8A-4147-A177-3AD203B41FA5}">
                      <a16:colId xmlns:a16="http://schemas.microsoft.com/office/drawing/2014/main" val="20003"/>
                    </a:ext>
                  </a:extLst>
                </a:gridCol>
                <a:gridCol w="792103">
                  <a:extLst>
                    <a:ext uri="{9D8B030D-6E8A-4147-A177-3AD203B41FA5}">
                      <a16:colId xmlns:a16="http://schemas.microsoft.com/office/drawing/2014/main" val="20004"/>
                    </a:ext>
                  </a:extLst>
                </a:gridCol>
              </a:tblGrid>
              <a:tr h="255616">
                <a:tc rowSpan="2">
                  <a:txBody>
                    <a:bodyPr/>
                    <a:lstStyle/>
                    <a:p>
                      <a:pPr algn="ctr" fontAlgn="ctr"/>
                      <a:r>
                        <a:rPr lang="es-CL" sz="1400" b="1" i="0" u="none" strike="noStrike" dirty="0">
                          <a:solidFill>
                            <a:srgbClr val="000000"/>
                          </a:solidFill>
                          <a:effectLst/>
                          <a:latin typeface="Calibri" panose="020F0502020204030204" pitchFamily="34" charset="0"/>
                        </a:rPr>
                        <a:t>                   TAMAÑO DE LA EMPRESA                    Por Número de Trabajadores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b"/>
                      <a:r>
                        <a:rPr lang="es-CL" sz="1400" b="1" i="0" u="none" strike="noStrike" dirty="0">
                          <a:solidFill>
                            <a:srgbClr val="000000"/>
                          </a:solidFill>
                          <a:effectLst/>
                          <a:latin typeface="Calibri" panose="020F0502020204030204" pitchFamily="34" charset="0"/>
                        </a:rPr>
                        <a:t>Mutuales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rowSpan="2">
                  <a:txBody>
                    <a:bodyPr/>
                    <a:lstStyle/>
                    <a:p>
                      <a:pPr algn="ctr" fontAlgn="b"/>
                      <a:r>
                        <a:rPr lang="es-CL" sz="14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55616">
                <a:tc vMerge="1">
                  <a:txBody>
                    <a:bodyPr/>
                    <a:lstStyle/>
                    <a:p>
                      <a:endParaRPr lang="es-CL"/>
                    </a:p>
                  </a:txBody>
                  <a:tcPr/>
                </a:tc>
                <a:tc>
                  <a:txBody>
                    <a:bodyPr/>
                    <a:lstStyle/>
                    <a:p>
                      <a:pPr algn="ctr" fontAlgn="b"/>
                      <a:r>
                        <a:rPr lang="es-CL" sz="1400" b="1" i="0" u="none" strike="noStrike" dirty="0">
                          <a:solidFill>
                            <a:srgbClr val="000000"/>
                          </a:solidFill>
                          <a:effectLst/>
                          <a:latin typeface="Calibri" panose="020F0502020204030204" pitchFamily="34" charset="0"/>
                        </a:rPr>
                        <a:t>A.CH.S.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400" b="1" i="0" u="none" strike="noStrike" dirty="0">
                          <a:solidFill>
                            <a:srgbClr val="000000"/>
                          </a:solidFill>
                          <a:effectLst/>
                          <a:latin typeface="Calibri" panose="020F0502020204030204" pitchFamily="34" charset="0"/>
                        </a:rPr>
                        <a:t>MUTUAL</a:t>
                      </a:r>
                      <a:r>
                        <a:rPr lang="es-CL" sz="1400" b="1" i="0" u="none" strike="noStrike" baseline="0" dirty="0">
                          <a:solidFill>
                            <a:srgbClr val="000000"/>
                          </a:solidFill>
                          <a:effectLst/>
                          <a:latin typeface="Calibri" panose="020F0502020204030204" pitchFamily="34" charset="0"/>
                        </a:rPr>
                        <a:t> DE SEGURIDAD</a:t>
                      </a:r>
                      <a:endParaRPr lang="es-CL"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400" b="1" i="0" u="none" strike="noStrike" dirty="0">
                          <a:solidFill>
                            <a:srgbClr val="000000"/>
                          </a:solidFill>
                          <a:effectLst/>
                          <a:latin typeface="Calibri" panose="020F0502020204030204" pitchFamily="34" charset="0"/>
                        </a:rPr>
                        <a:t>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s-CL"/>
                    </a:p>
                  </a:txBody>
                  <a:tcPr/>
                </a:tc>
                <a:extLst>
                  <a:ext uri="{0D108BD9-81ED-4DB2-BD59-A6C34878D82A}">
                    <a16:rowId xmlns:a16="http://schemas.microsoft.com/office/drawing/2014/main" val="10001"/>
                  </a:ext>
                </a:extLst>
              </a:tr>
              <a:tr h="360484">
                <a:tc>
                  <a:txBody>
                    <a:bodyPr/>
                    <a:lstStyle/>
                    <a:p>
                      <a:pPr algn="r" fontAlgn="b"/>
                      <a:r>
                        <a:rPr lang="es-CL" sz="1400" b="1" i="0" u="none" strike="noStrike" dirty="0">
                          <a:solidFill>
                            <a:srgbClr val="000000"/>
                          </a:solidFill>
                          <a:effectLst/>
                          <a:latin typeface="Calibri" panose="020F0502020204030204" pitchFamily="34" charset="0"/>
                        </a:rPr>
                        <a:t>6 a 25 Trabajadores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1" i="0" u="none" strike="noStrike" dirty="0">
                          <a:solidFill>
                            <a:srgbClr val="000000"/>
                          </a:solidFill>
                          <a:effectLst/>
                          <a:latin typeface="Calibri" panose="020F0502020204030204" pitchFamily="34" charset="0"/>
                        </a:rPr>
                        <a:t>845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255">
                <a:tc>
                  <a:txBody>
                    <a:bodyPr/>
                    <a:lstStyle/>
                    <a:p>
                      <a:pPr algn="r" fontAlgn="b"/>
                      <a:r>
                        <a:rPr lang="es-CL" sz="1400" b="1" i="0" u="none" strike="noStrike" dirty="0">
                          <a:solidFill>
                            <a:srgbClr val="000000"/>
                          </a:solidFill>
                          <a:effectLst/>
                          <a:latin typeface="Calibri" panose="020F0502020204030204" pitchFamily="34" charset="0"/>
                        </a:rPr>
                        <a:t>26 a 100 Trabajadores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1" i="0" u="none" strike="noStrike" dirty="0">
                          <a:solidFill>
                            <a:srgbClr val="000000"/>
                          </a:solidFill>
                          <a:effectLst/>
                          <a:latin typeface="Calibri" panose="020F0502020204030204" pitchFamily="34" charset="0"/>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5865">
                <a:tc>
                  <a:txBody>
                    <a:bodyPr/>
                    <a:lstStyle/>
                    <a:p>
                      <a:pPr algn="r" fontAlgn="b"/>
                      <a:r>
                        <a:rPr lang="es-CL" sz="1400" b="1" i="0" u="none" strike="noStrike" dirty="0">
                          <a:solidFill>
                            <a:srgbClr val="000000"/>
                          </a:solidFill>
                          <a:effectLst/>
                          <a:latin typeface="Calibri" panose="020F0502020204030204" pitchFamily="34" charset="0"/>
                        </a:rPr>
                        <a:t>&gt; a 100 Trabajadores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0" i="0" u="none" strike="noStrike" dirty="0">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400" b="1" i="0" u="none" strike="noStrike" dirty="0">
                          <a:solidFill>
                            <a:srgbClr val="000000"/>
                          </a:solidFill>
                          <a:effectLst/>
                          <a:latin typeface="Calibri" panose="020F0502020204030204" pitchFamily="34" charset="0"/>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8636">
                <a:tc>
                  <a:txBody>
                    <a:bodyPr/>
                    <a:lstStyle/>
                    <a:p>
                      <a:pPr algn="r" fontAlgn="b"/>
                      <a:r>
                        <a:rPr lang="es-CL" sz="14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400" b="1"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400" b="1"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400" b="1" i="0" u="none" strike="noStrike" dirty="0">
                          <a:solidFill>
                            <a:srgbClr val="000000"/>
                          </a:solidFill>
                          <a:effectLst/>
                          <a:latin typeface="Calibri" panose="020F0502020204030204"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400" b="1" i="0" u="none" strike="noStrike" dirty="0">
                          <a:solidFill>
                            <a:srgbClr val="000000"/>
                          </a:solidFill>
                          <a:effectLst/>
                          <a:latin typeface="Calibri" panose="020F0502020204030204" pitchFamily="34" charset="0"/>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29399">
                <a:tc>
                  <a:txBody>
                    <a:bodyPr/>
                    <a:lstStyle/>
                    <a:p>
                      <a:pPr algn="r" rtl="0" fontAlgn="b"/>
                      <a:r>
                        <a:rPr lang="es-CL" sz="1000" b="0" i="1" u="none" strike="noStrike" dirty="0">
                          <a:solidFill>
                            <a:srgbClr val="000000"/>
                          </a:solidFill>
                          <a:effectLst/>
                          <a:latin typeface="Calibri" panose="020F0502020204030204" pitchFamily="34" charset="0"/>
                        </a:rPr>
                        <a:t>Margen de error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00" b="0" i="1" u="none" strike="noStrike" dirty="0">
                          <a:solidFill>
                            <a:srgbClr val="000000"/>
                          </a:solidFill>
                          <a:effectLst/>
                          <a:latin typeface="Arial" panose="020B0604020202020204" pitchFamily="34" charset="0"/>
                        </a:rPr>
                        <a:t>± 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00" b="0" i="1" u="none" strike="noStrike" dirty="0">
                          <a:solidFill>
                            <a:srgbClr val="000000"/>
                          </a:solidFill>
                          <a:effectLst/>
                          <a:latin typeface="Arial" panose="020B0604020202020204" pitchFamily="34" charset="0"/>
                        </a:rPr>
                        <a:t>± 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00" b="0" i="1" u="none" strike="noStrike" dirty="0">
                          <a:solidFill>
                            <a:srgbClr val="000000"/>
                          </a:solidFill>
                          <a:effectLst/>
                          <a:latin typeface="Arial" panose="020B0604020202020204" pitchFamily="34" charset="0"/>
                        </a:rPr>
                        <a:t>±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00" b="0" i="1" u="none" strike="noStrike" dirty="0">
                          <a:solidFill>
                            <a:srgbClr val="000000"/>
                          </a:solidFill>
                          <a:effectLst/>
                          <a:latin typeface="Arial" panose="020B0604020202020204" pitchFamily="34" charset="0"/>
                        </a:rPr>
                        <a:t>± 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851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63638" y="1121476"/>
            <a:ext cx="9864726" cy="738664"/>
          </a:xfrm>
          <a:prstGeom prst="rect">
            <a:avLst/>
          </a:prstGeom>
          <a:noFill/>
        </p:spPr>
        <p:txBody>
          <a:bodyPr wrap="square" rtlCol="0">
            <a:spAutoFit/>
          </a:bodyPr>
          <a:lstStyle/>
          <a:p>
            <a:pPr algn="just"/>
            <a:r>
              <a:rPr lang="es-CL" sz="1400" b="1" dirty="0">
                <a:solidFill>
                  <a:srgbClr val="717274"/>
                </a:solidFill>
                <a:latin typeface="Calibri Light" panose="020F0302020204030204"/>
                <a:ea typeface="Open Sans" panose="020B0606030504020204" pitchFamily="34" charset="0"/>
                <a:cs typeface="Open Sans" panose="020B0606030504020204" pitchFamily="34" charset="0"/>
              </a:rPr>
              <a:t>Muestra por Región:  </a:t>
            </a: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A nivel de región la muestra se realizó proporcional al N	° de Empresas de cada mutualidad en la región de acuerdo a datos de Estadísticas de la Seguridad Social 2016 (Mayo 2017) SUSESO.</a:t>
            </a:r>
          </a:p>
          <a:p>
            <a:pPr algn="just"/>
            <a:endParaRPr lang="es-CL" sz="1400" b="1" dirty="0">
              <a:solidFill>
                <a:srgbClr val="717274"/>
              </a:solidFill>
              <a:latin typeface="Calibri Light" panose="020F0302020204030204"/>
              <a:ea typeface="Open Sans" panose="020B0606030504020204" pitchFamily="34" charset="0"/>
              <a:cs typeface="Open Sans" panose="020B0606030504020204" pitchFamily="34" charset="0"/>
            </a:endParaRPr>
          </a:p>
        </p:txBody>
      </p:sp>
      <p:sp>
        <p:nvSpPr>
          <p:cNvPr id="6"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normAutofit/>
          </a:bodyPr>
          <a:lstStyle/>
          <a:p>
            <a:r>
              <a:rPr lang="es-CL" sz="2800" dirty="0"/>
              <a:t>Metodología</a:t>
            </a:r>
          </a:p>
        </p:txBody>
      </p:sp>
      <p:graphicFrame>
        <p:nvGraphicFramePr>
          <p:cNvPr id="3" name="Tabla 2"/>
          <p:cNvGraphicFramePr>
            <a:graphicFrameLocks noGrp="1"/>
          </p:cNvGraphicFramePr>
          <p:nvPr>
            <p:extLst>
              <p:ext uri="{D42A27DB-BD31-4B8C-83A1-F6EECF244321}">
                <p14:modId xmlns:p14="http://schemas.microsoft.com/office/powerpoint/2010/main" val="8851367"/>
              </p:ext>
            </p:extLst>
          </p:nvPr>
        </p:nvGraphicFramePr>
        <p:xfrm>
          <a:off x="2532743" y="1939577"/>
          <a:ext cx="6197600" cy="3792855"/>
        </p:xfrm>
        <a:graphic>
          <a:graphicData uri="http://schemas.openxmlformats.org/drawingml/2006/table">
            <a:tbl>
              <a:tblPr/>
              <a:tblGrid>
                <a:gridCol w="2727705">
                  <a:extLst>
                    <a:ext uri="{9D8B030D-6E8A-4147-A177-3AD203B41FA5}">
                      <a16:colId xmlns:a16="http://schemas.microsoft.com/office/drawing/2014/main" val="20000"/>
                    </a:ext>
                  </a:extLst>
                </a:gridCol>
                <a:gridCol w="789766">
                  <a:extLst>
                    <a:ext uri="{9D8B030D-6E8A-4147-A177-3AD203B41FA5}">
                      <a16:colId xmlns:a16="http://schemas.microsoft.com/office/drawing/2014/main" val="20001"/>
                    </a:ext>
                  </a:extLst>
                </a:gridCol>
                <a:gridCol w="1002273">
                  <a:extLst>
                    <a:ext uri="{9D8B030D-6E8A-4147-A177-3AD203B41FA5}">
                      <a16:colId xmlns:a16="http://schemas.microsoft.com/office/drawing/2014/main" val="20002"/>
                    </a:ext>
                  </a:extLst>
                </a:gridCol>
                <a:gridCol w="942010">
                  <a:extLst>
                    <a:ext uri="{9D8B030D-6E8A-4147-A177-3AD203B41FA5}">
                      <a16:colId xmlns:a16="http://schemas.microsoft.com/office/drawing/2014/main" val="20003"/>
                    </a:ext>
                  </a:extLst>
                </a:gridCol>
                <a:gridCol w="735846">
                  <a:extLst>
                    <a:ext uri="{9D8B030D-6E8A-4147-A177-3AD203B41FA5}">
                      <a16:colId xmlns:a16="http://schemas.microsoft.com/office/drawing/2014/main" val="20004"/>
                    </a:ext>
                  </a:extLst>
                </a:gridCol>
              </a:tblGrid>
              <a:tr h="190500">
                <a:tc>
                  <a:txBody>
                    <a:bodyPr/>
                    <a:lstStyle/>
                    <a:p>
                      <a:pPr algn="l" fontAlgn="b"/>
                      <a:r>
                        <a:rPr lang="es-CL"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3">
                  <a:txBody>
                    <a:bodyPr/>
                    <a:lstStyle/>
                    <a:p>
                      <a:pPr algn="ctr" fontAlgn="b"/>
                      <a:r>
                        <a:rPr lang="es-CL" sz="1100" b="1" i="0" u="none" strike="noStrike" dirty="0">
                          <a:solidFill>
                            <a:srgbClr val="000000"/>
                          </a:solidFill>
                          <a:effectLst/>
                          <a:latin typeface="Calibri" panose="020F0502020204030204" pitchFamily="34" charset="0"/>
                        </a:rPr>
                        <a:t>Mutuales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a:txBody>
                    <a:bodyPr/>
                    <a:lstStyle/>
                    <a:p>
                      <a:pPr algn="ctr" fontAlgn="b"/>
                      <a:r>
                        <a:rPr lang="es-CL" sz="11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90500">
                <a:tc>
                  <a:txBody>
                    <a:bodyPr/>
                    <a:lstStyle/>
                    <a:p>
                      <a:pPr algn="l" fontAlgn="b"/>
                      <a:r>
                        <a:rPr lang="es-CL" sz="1100" b="1" i="0" u="none" strike="noStrike" dirty="0">
                          <a:solidFill>
                            <a:srgbClr val="000000"/>
                          </a:solidFill>
                          <a:effectLst/>
                          <a:latin typeface="Calibri" panose="020F0502020204030204" pitchFamily="34" charset="0"/>
                        </a:rPr>
                        <a:t>Región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A.CH.S.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MUTUAL</a:t>
                      </a:r>
                      <a:r>
                        <a:rPr lang="es-CL" sz="1100" b="1" i="0" u="none" strike="noStrike" baseline="0" dirty="0">
                          <a:solidFill>
                            <a:srgbClr val="000000"/>
                          </a:solidFill>
                          <a:effectLst/>
                          <a:latin typeface="Calibri" panose="020F0502020204030204" pitchFamily="34" charset="0"/>
                        </a:rPr>
                        <a:t> DE SEGURIDAD</a:t>
                      </a:r>
                      <a:endParaRPr lang="es-CL" sz="11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90500">
                <a:tc>
                  <a:txBody>
                    <a:bodyPr/>
                    <a:lstStyle/>
                    <a:p>
                      <a:pPr algn="l" fontAlgn="b"/>
                      <a:r>
                        <a:rPr lang="es-CL" sz="1100" b="1" i="0" u="none" strike="noStrike" dirty="0">
                          <a:solidFill>
                            <a:srgbClr val="000000"/>
                          </a:solidFill>
                          <a:effectLst/>
                          <a:latin typeface="Calibri" panose="020F0502020204030204" pitchFamily="34" charset="0"/>
                        </a:rPr>
                        <a:t>De Arica y Parinacota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L" sz="1100" b="1" i="0" u="none" strike="noStrike" dirty="0">
                          <a:solidFill>
                            <a:srgbClr val="000000"/>
                          </a:solidFill>
                          <a:effectLst/>
                          <a:latin typeface="Calibri" panose="020F0502020204030204" pitchFamily="34" charset="0"/>
                        </a:rPr>
                        <a:t>De Tarapacá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L" sz="1100" b="1" i="0" u="none" strike="noStrike" dirty="0">
                          <a:solidFill>
                            <a:srgbClr val="000000"/>
                          </a:solidFill>
                          <a:effectLst/>
                          <a:latin typeface="Calibri" panose="020F0502020204030204" pitchFamily="34" charset="0"/>
                        </a:rPr>
                        <a:t>De Antofagasta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s-CL" sz="1100" b="1" i="0" u="none" strike="noStrike" dirty="0">
                          <a:solidFill>
                            <a:srgbClr val="000000"/>
                          </a:solidFill>
                          <a:effectLst/>
                          <a:latin typeface="Calibri" panose="020F0502020204030204" pitchFamily="34" charset="0"/>
                        </a:rPr>
                        <a:t>De Atacama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s-CL" sz="1100" b="1" i="0" u="none" strike="noStrike" dirty="0">
                          <a:solidFill>
                            <a:srgbClr val="000000"/>
                          </a:solidFill>
                          <a:effectLst/>
                          <a:latin typeface="Calibri" panose="020F0502020204030204" pitchFamily="34" charset="0"/>
                        </a:rPr>
                        <a:t>De Coquimbo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s-CL" sz="1100" b="1" i="0" u="none" strike="noStrike" dirty="0">
                          <a:solidFill>
                            <a:srgbClr val="000000"/>
                          </a:solidFill>
                          <a:effectLst/>
                          <a:latin typeface="Calibri" panose="020F0502020204030204" pitchFamily="34" charset="0"/>
                        </a:rPr>
                        <a:t>De Valparaíso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s-CL" sz="1100" b="1" i="0" u="none" strike="noStrike" dirty="0">
                          <a:solidFill>
                            <a:srgbClr val="000000"/>
                          </a:solidFill>
                          <a:effectLst/>
                          <a:latin typeface="Calibri" panose="020F0502020204030204" pitchFamily="34" charset="0"/>
                        </a:rPr>
                        <a:t>Del Libertador Gral. Bdo. O'Higgins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s-CL" sz="1100" b="1" i="0" u="none" strike="noStrike" dirty="0">
                          <a:solidFill>
                            <a:srgbClr val="000000"/>
                          </a:solidFill>
                          <a:effectLst/>
                          <a:latin typeface="Calibri" panose="020F0502020204030204" pitchFamily="34" charset="0"/>
                        </a:rPr>
                        <a:t>Del Maule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es-CL" sz="1100" b="1" i="0" u="none" strike="noStrike" dirty="0">
                          <a:solidFill>
                            <a:srgbClr val="000000"/>
                          </a:solidFill>
                          <a:effectLst/>
                          <a:latin typeface="Calibri" panose="020F0502020204030204" pitchFamily="34" charset="0"/>
                        </a:rPr>
                        <a:t>Del Biobío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b"/>
                      <a:r>
                        <a:rPr lang="es-CL" sz="1100" b="1" i="0" u="none" strike="noStrike" dirty="0">
                          <a:solidFill>
                            <a:srgbClr val="000000"/>
                          </a:solidFill>
                          <a:effectLst/>
                          <a:latin typeface="Calibri" panose="020F0502020204030204" pitchFamily="34" charset="0"/>
                        </a:rPr>
                        <a:t>De La Araucanía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b"/>
                      <a:r>
                        <a:rPr lang="es-CL" sz="1100" b="1" i="0" u="none" strike="noStrike" dirty="0">
                          <a:solidFill>
                            <a:srgbClr val="000000"/>
                          </a:solidFill>
                          <a:effectLst/>
                          <a:latin typeface="Calibri" panose="020F0502020204030204" pitchFamily="34" charset="0"/>
                        </a:rPr>
                        <a:t>De Los Ríos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l" fontAlgn="b"/>
                      <a:r>
                        <a:rPr lang="es-CL" sz="1100" b="1" i="0" u="none" strike="noStrike" dirty="0">
                          <a:solidFill>
                            <a:srgbClr val="000000"/>
                          </a:solidFill>
                          <a:effectLst/>
                          <a:latin typeface="Calibri" panose="020F0502020204030204" pitchFamily="34" charset="0"/>
                        </a:rPr>
                        <a:t>De Los Lagos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500">
                <a:tc>
                  <a:txBody>
                    <a:bodyPr/>
                    <a:lstStyle/>
                    <a:p>
                      <a:pPr algn="l" fontAlgn="b"/>
                      <a:r>
                        <a:rPr lang="es-CL" sz="1100" b="1" i="0" u="none" strike="noStrike" dirty="0">
                          <a:solidFill>
                            <a:srgbClr val="000000"/>
                          </a:solidFill>
                          <a:effectLst/>
                          <a:latin typeface="Calibri" panose="020F0502020204030204" pitchFamily="34" charset="0"/>
                        </a:rPr>
                        <a:t>Aisén del Gral. Carlos Ibáñez del Campo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0500">
                <a:tc>
                  <a:txBody>
                    <a:bodyPr/>
                    <a:lstStyle/>
                    <a:p>
                      <a:pPr algn="l" fontAlgn="b"/>
                      <a:r>
                        <a:rPr lang="es-CL" sz="1100" b="1" i="0" u="none" strike="noStrike" dirty="0">
                          <a:solidFill>
                            <a:srgbClr val="000000"/>
                          </a:solidFill>
                          <a:effectLst/>
                          <a:latin typeface="Calibri" panose="020F0502020204030204" pitchFamily="34" charset="0"/>
                        </a:rPr>
                        <a:t>De Magallanes y la Antártica Chilena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0500">
                <a:tc>
                  <a:txBody>
                    <a:bodyPr/>
                    <a:lstStyle/>
                    <a:p>
                      <a:pPr algn="l" fontAlgn="b"/>
                      <a:r>
                        <a:rPr lang="es-CL" sz="1100" b="1" i="0" u="none" strike="noStrike" dirty="0">
                          <a:solidFill>
                            <a:srgbClr val="000000"/>
                          </a:solidFill>
                          <a:effectLst/>
                          <a:latin typeface="Calibri" panose="020F0502020204030204" pitchFamily="34" charset="0"/>
                        </a:rPr>
                        <a:t>Metropolitana de Santiago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0" i="0" u="none" strike="noStrike" dirty="0">
                          <a:solidFill>
                            <a:srgbClr val="000000"/>
                          </a:solidFill>
                          <a:effectLst/>
                          <a:latin typeface="Calibri" panose="020F0502020204030204" pitchFamily="34" charset="0"/>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100" b="1" i="0" u="none" strike="noStrike" dirty="0">
                          <a:solidFill>
                            <a:srgbClr val="000000"/>
                          </a:solidFill>
                          <a:effectLst/>
                          <a:latin typeface="Calibri" panose="020F0502020204030204" pitchFamily="34" charset="0"/>
                        </a:rPr>
                        <a:t>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00025">
                <a:tc>
                  <a:txBody>
                    <a:bodyPr/>
                    <a:lstStyle/>
                    <a:p>
                      <a:pPr algn="l" fontAlgn="b"/>
                      <a:r>
                        <a:rPr lang="es-CL" sz="1100" b="1" i="0"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CL" sz="1100" b="1" i="0" u="none" strike="noStrike" dirty="0">
                          <a:solidFill>
                            <a:srgbClr val="000000"/>
                          </a:solidFill>
                          <a:effectLst/>
                          <a:latin typeface="Calibri" panose="020F0502020204030204" pitchFamily="34" charset="0"/>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7"/>
                  </a:ext>
                </a:extLst>
              </a:tr>
              <a:tr h="200025">
                <a:tc>
                  <a:txBody>
                    <a:bodyPr/>
                    <a:lstStyle/>
                    <a:p>
                      <a:pPr algn="r" rtl="0" fontAlgn="b"/>
                      <a:r>
                        <a:rPr lang="es-CL" sz="1050" b="0" i="1" u="none" strike="noStrike" dirty="0">
                          <a:solidFill>
                            <a:srgbClr val="000000"/>
                          </a:solidFill>
                          <a:effectLst/>
                          <a:latin typeface="Calibri" panose="020F0502020204030204" pitchFamily="34" charset="0"/>
                        </a:rPr>
                        <a:t>Margen de error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50" b="0" i="1" u="none" strike="noStrike" dirty="0">
                          <a:solidFill>
                            <a:srgbClr val="000000"/>
                          </a:solidFill>
                          <a:effectLst/>
                          <a:latin typeface="Arial" panose="020B0604020202020204" pitchFamily="34" charset="0"/>
                        </a:rPr>
                        <a:t>± 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50" b="0" i="1" u="none" strike="noStrike" dirty="0">
                          <a:solidFill>
                            <a:srgbClr val="000000"/>
                          </a:solidFill>
                          <a:effectLst/>
                          <a:latin typeface="Arial" panose="020B0604020202020204" pitchFamily="34" charset="0"/>
                        </a:rPr>
                        <a:t>± 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50" b="0" i="1" u="none" strike="noStrike" dirty="0">
                          <a:solidFill>
                            <a:srgbClr val="000000"/>
                          </a:solidFill>
                          <a:effectLst/>
                          <a:latin typeface="Arial" panose="020B0604020202020204" pitchFamily="34" charset="0"/>
                        </a:rPr>
                        <a:t>±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s-CL" sz="1050" b="0" i="1" u="none" strike="noStrike" dirty="0">
                          <a:solidFill>
                            <a:srgbClr val="000000"/>
                          </a:solidFill>
                          <a:effectLst/>
                          <a:latin typeface="Arial" panose="020B0604020202020204" pitchFamily="34" charset="0"/>
                        </a:rPr>
                        <a:t>± 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07170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a:extLst>
              <a:ext uri="{FF2B5EF4-FFF2-40B4-BE49-F238E27FC236}">
                <a16:creationId xmlns:a16="http://schemas.microsoft.com/office/drawing/2014/main" id="{E98532CB-CA94-4FCE-A7E2-F2A2B791F4AF}"/>
              </a:ext>
            </a:extLst>
          </p:cNvPr>
          <p:cNvSpPr>
            <a:spLocks noGrp="1"/>
          </p:cNvSpPr>
          <p:nvPr>
            <p:ph type="title"/>
          </p:nvPr>
        </p:nvSpPr>
        <p:spPr>
          <a:xfrm>
            <a:off x="1163638" y="425925"/>
            <a:ext cx="9864725" cy="630969"/>
          </a:xfrm>
        </p:spPr>
        <p:txBody>
          <a:bodyPr>
            <a:normAutofit/>
          </a:bodyPr>
          <a:lstStyle/>
          <a:p>
            <a:r>
              <a:rPr lang="es-CL" sz="2800" dirty="0"/>
              <a:t>Metodología</a:t>
            </a:r>
          </a:p>
        </p:txBody>
      </p:sp>
      <p:sp>
        <p:nvSpPr>
          <p:cNvPr id="14" name="CuadroTexto 13"/>
          <p:cNvSpPr txBox="1"/>
          <p:nvPr/>
        </p:nvSpPr>
        <p:spPr>
          <a:xfrm>
            <a:off x="1163638" y="1121476"/>
            <a:ext cx="9864726" cy="954107"/>
          </a:xfrm>
          <a:prstGeom prst="rect">
            <a:avLst/>
          </a:prstGeom>
          <a:noFill/>
        </p:spPr>
        <p:txBody>
          <a:bodyPr wrap="square" rtlCol="0">
            <a:spAutoFit/>
          </a:bodyPr>
          <a:lstStyle/>
          <a:p>
            <a:pPr algn="just"/>
            <a:r>
              <a:rPr lang="es-CL" sz="1400" b="1" dirty="0">
                <a:solidFill>
                  <a:srgbClr val="717274"/>
                </a:solidFill>
                <a:latin typeface="Calibri Light" panose="020F0302020204030204"/>
                <a:ea typeface="Open Sans" panose="020B0606030504020204" pitchFamily="34" charset="0"/>
                <a:cs typeface="Open Sans" panose="020B0606030504020204" pitchFamily="34" charset="0"/>
              </a:rPr>
              <a:t>Ponderación:  </a:t>
            </a:r>
            <a:r>
              <a:rPr lang="es-CL" sz="1400" dirty="0">
                <a:solidFill>
                  <a:srgbClr val="717274"/>
                </a:solidFill>
                <a:latin typeface="Calibri Light" panose="020F0302020204030204"/>
                <a:ea typeface="Open Sans" panose="020B0606030504020204" pitchFamily="34" charset="0"/>
                <a:cs typeface="Open Sans" panose="020B0606030504020204" pitchFamily="34" charset="0"/>
              </a:rPr>
              <a:t>A nivel de mutualidad la muestra fue ponderada por tamaño de empresa por número de trabajadores y a nivel Industria por  Tamaño de Empresa por número de trabajadores  y participación de las Mutualidades en la Industria, según datos entregados por cada mutualidad para tres rangos de tamaño según número de trabajadores, como se indica en el siguiente cuadro:</a:t>
            </a:r>
          </a:p>
          <a:p>
            <a:pPr algn="just"/>
            <a:endParaRPr lang="es-CL" sz="1400" b="1" dirty="0">
              <a:solidFill>
                <a:srgbClr val="717274"/>
              </a:solidFill>
              <a:latin typeface="Calibri Light" panose="020F0302020204030204"/>
              <a:ea typeface="Open Sans" panose="020B0606030504020204" pitchFamily="34" charset="0"/>
              <a:cs typeface="Open Sans" panose="020B0606030504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741553571"/>
              </p:ext>
            </p:extLst>
          </p:nvPr>
        </p:nvGraphicFramePr>
        <p:xfrm>
          <a:off x="2082389" y="2327812"/>
          <a:ext cx="7032113" cy="2283987"/>
        </p:xfrm>
        <a:graphic>
          <a:graphicData uri="http://schemas.openxmlformats.org/drawingml/2006/table">
            <a:tbl>
              <a:tblPr/>
              <a:tblGrid>
                <a:gridCol w="3500552">
                  <a:extLst>
                    <a:ext uri="{9D8B030D-6E8A-4147-A177-3AD203B41FA5}">
                      <a16:colId xmlns:a16="http://schemas.microsoft.com/office/drawing/2014/main" val="20000"/>
                    </a:ext>
                  </a:extLst>
                </a:gridCol>
                <a:gridCol w="826902">
                  <a:extLst>
                    <a:ext uri="{9D8B030D-6E8A-4147-A177-3AD203B41FA5}">
                      <a16:colId xmlns:a16="http://schemas.microsoft.com/office/drawing/2014/main" val="20001"/>
                    </a:ext>
                  </a:extLst>
                </a:gridCol>
                <a:gridCol w="937156">
                  <a:extLst>
                    <a:ext uri="{9D8B030D-6E8A-4147-A177-3AD203B41FA5}">
                      <a16:colId xmlns:a16="http://schemas.microsoft.com/office/drawing/2014/main" val="20002"/>
                    </a:ext>
                  </a:extLst>
                </a:gridCol>
                <a:gridCol w="940601">
                  <a:extLst>
                    <a:ext uri="{9D8B030D-6E8A-4147-A177-3AD203B41FA5}">
                      <a16:colId xmlns:a16="http://schemas.microsoft.com/office/drawing/2014/main" val="20003"/>
                    </a:ext>
                  </a:extLst>
                </a:gridCol>
                <a:gridCol w="826902">
                  <a:extLst>
                    <a:ext uri="{9D8B030D-6E8A-4147-A177-3AD203B41FA5}">
                      <a16:colId xmlns:a16="http://schemas.microsoft.com/office/drawing/2014/main" val="20004"/>
                    </a:ext>
                  </a:extLst>
                </a:gridCol>
              </a:tblGrid>
              <a:tr h="307957">
                <a:tc>
                  <a:txBody>
                    <a:bodyPr/>
                    <a:lstStyle/>
                    <a:p>
                      <a:pPr algn="ctr" fontAlgn="ctr"/>
                      <a:r>
                        <a:rPr lang="es-CL" sz="1400" b="1" i="0" u="none" strike="noStrike" dirty="0">
                          <a:solidFill>
                            <a:srgbClr val="000000"/>
                          </a:solidFill>
                          <a:effectLst/>
                          <a:latin typeface="Calibri" panose="020F0502020204030204" pitchFamily="34" charset="0"/>
                        </a:rPr>
                        <a:t>Participación en la Industria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s-CL" sz="1400" b="0" i="0" u="none" strike="noStrike" dirty="0">
                        <a:solidFill>
                          <a:srgbClr val="000000"/>
                        </a:solidFill>
                        <a:effectLst/>
                        <a:latin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L" sz="14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L" sz="14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CL" sz="1400" b="0" i="0" u="none" strike="noStrike" dirty="0">
                        <a:solidFill>
                          <a:srgbClr val="000000"/>
                        </a:solidFill>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7957">
                <a:tc rowSpan="2">
                  <a:txBody>
                    <a:bodyPr/>
                    <a:lstStyle/>
                    <a:p>
                      <a:pPr algn="ctr" fontAlgn="ctr"/>
                      <a:r>
                        <a:rPr lang="es-CL" sz="1400" b="1" i="0" u="none" strike="noStrike" dirty="0">
                          <a:solidFill>
                            <a:srgbClr val="000000"/>
                          </a:solidFill>
                          <a:effectLst/>
                          <a:latin typeface="Arial" panose="020B0604020202020204" pitchFamily="34" charset="0"/>
                        </a:rPr>
                        <a:t>TAMAÑO DE LA ENTIDAD Número de Trabajadores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fontAlgn="ctr"/>
                      <a:r>
                        <a:rPr lang="es-CL" sz="1400" b="1" i="0" u="none" strike="noStrike" dirty="0">
                          <a:solidFill>
                            <a:srgbClr val="000000"/>
                          </a:solidFill>
                          <a:effectLst/>
                          <a:latin typeface="Arial" panose="020B0604020202020204" pitchFamily="34" charset="0"/>
                        </a:rPr>
                        <a:t>Mutuales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L"/>
                    </a:p>
                  </a:txBody>
                  <a:tcPr/>
                </a:tc>
                <a:tc hMerge="1">
                  <a:txBody>
                    <a:bodyPr/>
                    <a:lstStyle/>
                    <a:p>
                      <a:endParaRPr lang="es-CL"/>
                    </a:p>
                  </a:txBody>
                  <a:tcPr/>
                </a:tc>
                <a:tc rowSpan="2">
                  <a:txBody>
                    <a:bodyPr/>
                    <a:lstStyle/>
                    <a:p>
                      <a:pPr algn="ctr" fontAlgn="ctr"/>
                      <a:r>
                        <a:rPr lang="es-CL" sz="1400" b="1" i="0" u="none" strike="noStrike" dirty="0">
                          <a:solidFill>
                            <a:srgbClr val="000000"/>
                          </a:solidFill>
                          <a:effectLst/>
                          <a:latin typeface="Arial" panose="020B0604020202020204" pitchFamily="34" charset="0"/>
                        </a:rPr>
                        <a:t>Total Mutuales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07957">
                <a:tc vMerge="1">
                  <a:txBody>
                    <a:bodyPr/>
                    <a:lstStyle/>
                    <a:p>
                      <a:endParaRPr lang="es-CL"/>
                    </a:p>
                  </a:txBody>
                  <a:tcPr/>
                </a:tc>
                <a:tc>
                  <a:txBody>
                    <a:bodyPr/>
                    <a:lstStyle/>
                    <a:p>
                      <a:pPr algn="ctr" fontAlgn="ctr"/>
                      <a:r>
                        <a:rPr lang="es-CL" sz="1400" b="1" i="0" u="none" strike="noStrike" dirty="0">
                          <a:solidFill>
                            <a:srgbClr val="000000"/>
                          </a:solidFill>
                          <a:effectLst/>
                          <a:latin typeface="Arial" panose="020B0604020202020204" pitchFamily="34" charset="0"/>
                        </a:rPr>
                        <a:t>A.CH.S.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i="0" u="none" strike="noStrike" dirty="0">
                          <a:solidFill>
                            <a:srgbClr val="000000"/>
                          </a:solidFill>
                          <a:effectLst/>
                          <a:latin typeface="Calibri" panose="020F0502020204030204" pitchFamily="34" charset="0"/>
                        </a:rPr>
                        <a:t>MUTUAL</a:t>
                      </a:r>
                      <a:r>
                        <a:rPr lang="es-CL" sz="1400" b="1" i="0" u="none" strike="noStrike" baseline="0" dirty="0">
                          <a:solidFill>
                            <a:srgbClr val="000000"/>
                          </a:solidFill>
                          <a:effectLst/>
                          <a:latin typeface="Calibri" panose="020F0502020204030204" pitchFamily="34" charset="0"/>
                        </a:rPr>
                        <a:t> DE SEGURIDAD</a:t>
                      </a:r>
                      <a:endParaRPr lang="es-CL"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dirty="0">
                          <a:solidFill>
                            <a:srgbClr val="000000"/>
                          </a:solidFill>
                          <a:effectLst/>
                          <a:latin typeface="Arial" panose="020B0604020202020204" pitchFamily="34" charset="0"/>
                        </a:rPr>
                        <a:t>I.S.T.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s-CL"/>
                    </a:p>
                  </a:txBody>
                  <a:tcPr/>
                </a:tc>
                <a:extLst>
                  <a:ext uri="{0D108BD9-81ED-4DB2-BD59-A6C34878D82A}">
                    <a16:rowId xmlns:a16="http://schemas.microsoft.com/office/drawing/2014/main" val="10002"/>
                  </a:ext>
                </a:extLst>
              </a:tr>
              <a:tr h="307957">
                <a:tc>
                  <a:txBody>
                    <a:bodyPr/>
                    <a:lstStyle/>
                    <a:p>
                      <a:pPr algn="r" fontAlgn="ctr"/>
                      <a:r>
                        <a:rPr lang="es-CL" sz="1400" b="0" i="0" u="none" strike="noStrike" dirty="0">
                          <a:solidFill>
                            <a:srgbClr val="000000"/>
                          </a:solidFill>
                          <a:effectLst/>
                          <a:latin typeface="Calibri" panose="020F0502020204030204" pitchFamily="34" charset="0"/>
                        </a:rPr>
                        <a:t>6 a 25 trabajadores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400" b="0" i="0" u="none" strike="noStrike" dirty="0">
                          <a:solidFill>
                            <a:srgbClr val="000000"/>
                          </a:solidFill>
                          <a:effectLst/>
                          <a:latin typeface="Calibri" panose="020F0502020204030204" pitchFamily="34" charset="0"/>
                        </a:rPr>
                        <a:t>28,6%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400" b="0" i="0" u="none" strike="noStrike" dirty="0">
                          <a:solidFill>
                            <a:srgbClr val="000000"/>
                          </a:solidFill>
                          <a:effectLst/>
                          <a:latin typeface="Calibri" panose="020F0502020204030204" pitchFamily="34" charset="0"/>
                        </a:rPr>
                        <a:t>35,2%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400" b="0" i="0" u="none" strike="noStrike" dirty="0">
                          <a:solidFill>
                            <a:srgbClr val="000000"/>
                          </a:solidFill>
                          <a:effectLst/>
                          <a:latin typeface="Calibri" panose="020F0502020204030204" pitchFamily="34"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400" b="0" i="0" u="none" strike="noStrike" dirty="0">
                          <a:solidFill>
                            <a:srgbClr val="000000"/>
                          </a:solidFill>
                          <a:effectLst/>
                          <a:latin typeface="Calibri" panose="020F0502020204030204" pitchFamily="34" charset="0"/>
                        </a:rPr>
                        <a:t>69,9%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7957">
                <a:tc>
                  <a:txBody>
                    <a:bodyPr/>
                    <a:lstStyle/>
                    <a:p>
                      <a:pPr algn="r" fontAlgn="ctr"/>
                      <a:r>
                        <a:rPr lang="es-CL" sz="1400" b="0" i="0" u="none" strike="noStrike" dirty="0">
                          <a:solidFill>
                            <a:srgbClr val="000000"/>
                          </a:solidFill>
                          <a:effectLst/>
                          <a:latin typeface="Calibri" panose="020F0502020204030204" pitchFamily="34" charset="0"/>
                        </a:rPr>
                        <a:t>26 a 100 trabajadores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1400" b="0" i="0" u="none" strike="noStrike" dirty="0">
                          <a:solidFill>
                            <a:srgbClr val="000000"/>
                          </a:solidFill>
                          <a:effectLst/>
                          <a:latin typeface="Calibri" panose="020F0502020204030204" pitchFamily="34" charset="0"/>
                        </a:rPr>
                        <a:t>10,4%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400" b="0" i="0" u="none" strike="noStrike" dirty="0">
                          <a:solidFill>
                            <a:srgbClr val="000000"/>
                          </a:solidFill>
                          <a:effectLst/>
                          <a:latin typeface="Calibri" panose="020F0502020204030204" pitchFamily="34"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400" b="0"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1400" b="0" i="0" u="none" strike="noStrike" dirty="0">
                          <a:solidFill>
                            <a:srgbClr val="000000"/>
                          </a:solidFill>
                          <a:effectLst/>
                          <a:latin typeface="Calibri" panose="020F0502020204030204" pitchFamily="34" charset="0"/>
                        </a:rPr>
                        <a:t>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7957">
                <a:tc>
                  <a:txBody>
                    <a:bodyPr/>
                    <a:lstStyle/>
                    <a:p>
                      <a:pPr algn="r" fontAlgn="ctr"/>
                      <a:r>
                        <a:rPr lang="es-CL" sz="1400" b="1" i="0" u="none" strike="noStrike" dirty="0">
                          <a:solidFill>
                            <a:srgbClr val="000000"/>
                          </a:solidFill>
                          <a:effectLst/>
                          <a:latin typeface="Calibri" panose="020F0502020204030204" pitchFamily="34" charset="0"/>
                        </a:rPr>
                        <a:t>&gt; a 100 trabajadores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L" sz="1400" b="1" i="0" u="none" strike="noStrike" dirty="0">
                          <a:solidFill>
                            <a:srgbClr val="000000"/>
                          </a:solidFill>
                          <a:effectLst/>
                          <a:latin typeface="Calibri" panose="020F050202020403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L" sz="1400" b="1" i="0" u="none" strike="noStrike" dirty="0">
                          <a:solidFill>
                            <a:srgbClr val="000000"/>
                          </a:solidFill>
                          <a:effectLst/>
                          <a:latin typeface="Calibri" panose="020F050202020403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L" sz="1400" b="1" i="0" u="none" strike="noStrike" dirty="0">
                          <a:solidFill>
                            <a:srgbClr val="000000"/>
                          </a:solidFill>
                          <a:effectLst/>
                          <a:latin typeface="Calibri" panose="020F0502020204030204" pitchFamily="34" charset="0"/>
                        </a:rPr>
                        <a:t>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L" sz="1400" b="1"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07957">
                <a:tc>
                  <a:txBody>
                    <a:bodyPr/>
                    <a:lstStyle/>
                    <a:p>
                      <a:pPr algn="r" fontAlgn="ctr"/>
                      <a:r>
                        <a:rPr lang="es-CL" sz="1600" b="1" i="0" u="none" strike="noStrike" dirty="0">
                          <a:solidFill>
                            <a:srgbClr val="000000"/>
                          </a:solidFill>
                          <a:effectLst/>
                          <a:latin typeface="Calibri" panose="020F0502020204030204" pitchFamily="34" charset="0"/>
                        </a:rPr>
                        <a:t>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dirty="0">
                          <a:solidFill>
                            <a:srgbClr val="000000"/>
                          </a:solidFill>
                          <a:effectLst/>
                          <a:latin typeface="Calibri" panose="020F0502020204030204" pitchFamily="34" charset="0"/>
                        </a:rPr>
                        <a:t>43,2%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dirty="0">
                          <a:solidFill>
                            <a:srgbClr val="000000"/>
                          </a:solidFill>
                          <a:effectLst/>
                          <a:latin typeface="Calibri" panose="020F0502020204030204" pitchFamily="34" charset="0"/>
                        </a:rPr>
                        <a:t>47,7%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dirty="0">
                          <a:solidFill>
                            <a:srgbClr val="000000"/>
                          </a:solidFill>
                          <a:effectLst/>
                          <a:latin typeface="Calibri" panose="020F0502020204030204" pitchFamily="34" charset="0"/>
                        </a:rPr>
                        <a:t>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dirty="0">
                          <a:solidFill>
                            <a:srgbClr val="000000"/>
                          </a:solidFill>
                          <a:effectLst/>
                          <a:latin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5293378"/>
      </p:ext>
    </p:extLst>
  </p:cSld>
  <p:clrMapOvr>
    <a:masterClrMapping/>
  </p:clrMapOvr>
</p:sld>
</file>

<file path=ppt/theme/theme1.xml><?xml version="1.0" encoding="utf-8"?>
<a:theme xmlns:a="http://schemas.openxmlformats.org/drawingml/2006/main" name="1_Template Informe Nueva versión">
  <a:themeElements>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ADEM">
    <a:dk1>
      <a:srgbClr val="000000"/>
    </a:dk1>
    <a:lt1>
      <a:srgbClr val="FFFFFF"/>
    </a:lt1>
    <a:dk2>
      <a:srgbClr val="155CA7"/>
    </a:dk2>
    <a:lt2>
      <a:srgbClr val="A1D735"/>
    </a:lt2>
    <a:accent1>
      <a:srgbClr val="9E009E"/>
    </a:accent1>
    <a:accent2>
      <a:srgbClr val="7A007A"/>
    </a:accent2>
    <a:accent3>
      <a:srgbClr val="A1D735"/>
    </a:accent3>
    <a:accent4>
      <a:srgbClr val="1559A2"/>
    </a:accent4>
    <a:accent5>
      <a:srgbClr val="9E009E"/>
    </a:accent5>
    <a:accent6>
      <a:srgbClr val="A1D735"/>
    </a:accent6>
    <a:hlink>
      <a:srgbClr val="009999"/>
    </a:hlink>
    <a:folHlink>
      <a:srgbClr val="114A87"/>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53314</TotalTime>
  <Words>3788</Words>
  <Application>Microsoft Office PowerPoint</Application>
  <PresentationFormat>Panorámica</PresentationFormat>
  <Paragraphs>821</Paragraphs>
  <Slides>56</Slides>
  <Notes>12</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56</vt:i4>
      </vt:variant>
    </vt:vector>
  </HeadingPairs>
  <TitlesOfParts>
    <vt:vector size="67" baseType="lpstr">
      <vt:lpstr>Arial</vt:lpstr>
      <vt:lpstr>Arial Narrow</vt:lpstr>
      <vt:lpstr>Calibri</vt:lpstr>
      <vt:lpstr>Calibri Light</vt:lpstr>
      <vt:lpstr>Lucida Grande</vt:lpstr>
      <vt:lpstr>Times New Roman</vt:lpstr>
      <vt:lpstr>Trebuchet MS</vt:lpstr>
      <vt:lpstr>Wingdings</vt:lpstr>
      <vt:lpstr>1_Template Informe Nueva versión</vt:lpstr>
      <vt:lpstr>Tema de Office</vt:lpstr>
      <vt:lpstr>2_Tema de Office</vt:lpstr>
      <vt:lpstr>Presentación de PowerPoint</vt:lpstr>
      <vt:lpstr>Objetivos </vt:lpstr>
      <vt:lpstr>Presentación de PowerPoint</vt:lpstr>
      <vt:lpstr>Metodología</vt:lpstr>
      <vt:lpstr>Metodología</vt:lpstr>
      <vt:lpstr>Metodología</vt:lpstr>
      <vt:lpstr>Metodología</vt:lpstr>
      <vt:lpstr>Metodología</vt:lpstr>
      <vt:lpstr>Metodología</vt:lpstr>
      <vt:lpstr>Metodología</vt:lpstr>
      <vt:lpstr>Resultados</vt:lpstr>
      <vt:lpstr>Situación actual de la Empresa en torno a la prevención</vt:lpstr>
      <vt:lpstr>Situación actual de la empresa en torno a la Prevención   Tamaño de la Empresa</vt:lpstr>
      <vt:lpstr>Situación actual de la empresa en torno a la Prevención por Tamaño de la Empresa</vt:lpstr>
      <vt:lpstr>Satisfacción Global Mutualidades</vt:lpstr>
      <vt:lpstr>Satisfacción Global Mutualidades por Tamaño de la Empresa</vt:lpstr>
      <vt:lpstr>Satisfacción Global Mutualidades en Segmento Empresas - PYMES</vt:lpstr>
      <vt:lpstr>Resumen Indicadores  Satisfacción en Instancias de Contacto</vt:lpstr>
      <vt:lpstr>Satisfacción General Instancias de Contacto– Total</vt:lpstr>
      <vt:lpstr>Apoyo y Asesoría en Prevención </vt:lpstr>
      <vt:lpstr>Satisfacción en Apoyo y Asesoría en Prevención por Tamaño de la Empresa</vt:lpstr>
      <vt:lpstr>Satisfacción en Apoyo y Asesoría en Prevención - PYMES</vt:lpstr>
      <vt:lpstr>Satisfacción en Apoyo y Asesoría en Prevención Evaluación de Atributos</vt:lpstr>
      <vt:lpstr>Satisfacción en Apoyo y Asesoría en Prevención Evaluación de Atributos – Tamaño Empresa</vt:lpstr>
      <vt:lpstr>Satisfacción en Apoyo y Asesoría en Prevención Evaluación de Atributos – Tamaño Empresa</vt:lpstr>
      <vt:lpstr>Servicios y Prestaciones</vt:lpstr>
      <vt:lpstr>Satisfacción Servicios y Prestaciones por Tamaño de la Empresa</vt:lpstr>
      <vt:lpstr>Satisfacción Servicios y Prestaciones - PYME</vt:lpstr>
      <vt:lpstr>Satisfacción Servicios y Prestaciones – Evaluación de Atributos</vt:lpstr>
      <vt:lpstr>Satisfacción Servicios y Prestaciones – Evaluación de Atributos PYME</vt:lpstr>
      <vt:lpstr>Satisfacción Servicios y Prestaciones – Evaluación de Atributos por Tamaño de la Empresa</vt:lpstr>
      <vt:lpstr>Canales de Comunicación</vt:lpstr>
      <vt:lpstr>Satisfacción Canales de comunicación - Total</vt:lpstr>
      <vt:lpstr>Satisfacción Canales de comunicación - PYMES</vt:lpstr>
      <vt:lpstr>Satisfacción General canales de comunicación por Tamaño de la Empresa</vt:lpstr>
      <vt:lpstr>Prevencionista</vt:lpstr>
      <vt:lpstr>Contacto con Prevencionista por Tamaño de la Empresa</vt:lpstr>
      <vt:lpstr>Satisfacción con Prevencionista por Tamaño de la Empresa</vt:lpstr>
      <vt:lpstr>Contacto con Prevencionista - PYMES</vt:lpstr>
      <vt:lpstr>Satisfacción con Prevencionista - PYMES</vt:lpstr>
      <vt:lpstr>Información</vt:lpstr>
      <vt:lpstr>Satisfacción con la Información por Tamaño de la Empresa </vt:lpstr>
      <vt:lpstr>Satisfacción con la Información - PYMES </vt:lpstr>
      <vt:lpstr>Satisfacción Información -Evaluación de Atributos Total</vt:lpstr>
      <vt:lpstr>Satisfacción Información -Evaluación de Atributos por Tamaño de la Empresa </vt:lpstr>
      <vt:lpstr>Problemas</vt:lpstr>
      <vt:lpstr>Tasa y Solución de Problemas - Total </vt:lpstr>
      <vt:lpstr>Tasa y Solución de Problemas - PYMES</vt:lpstr>
      <vt:lpstr>Tasa y Solución de Problemas por Tamaño de la Empresa - Total </vt:lpstr>
      <vt:lpstr>Lealtad</vt:lpstr>
      <vt:lpstr>Nivel de Recomendación Mutualidades por Tamaño de la Empresa</vt:lpstr>
      <vt:lpstr>Nivel de Recomendación Mutualidades - PYME</vt:lpstr>
      <vt:lpstr>Conclusiones</vt:lpstr>
      <vt:lpstr>Conclusiones</vt:lpstr>
      <vt:lpstr>Conclusiones</vt:lpstr>
      <vt:lpstr>Presentación de PowerPoint</vt:lpstr>
    </vt:vector>
  </TitlesOfParts>
  <Company>POWERBRAND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Paloma Sotomayor</dc:creator>
  <cp:lastModifiedBy>Cristobal Fernandez</cp:lastModifiedBy>
  <cp:revision>4136</cp:revision>
  <cp:lastPrinted>2018-12-21T20:53:55Z</cp:lastPrinted>
  <dcterms:created xsi:type="dcterms:W3CDTF">2013-05-15T00:21:22Z</dcterms:created>
  <dcterms:modified xsi:type="dcterms:W3CDTF">2021-02-22T16:27:48Z</dcterms:modified>
</cp:coreProperties>
</file>