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</p:sldMasterIdLst>
  <p:notesMasterIdLst>
    <p:notesMasterId r:id="rId4"/>
  </p:notesMasterIdLst>
  <p:handoutMasterIdLst>
    <p:handoutMasterId r:id="rId5"/>
  </p:handoutMasterIdLst>
  <p:sldIdLst>
    <p:sldId id="358" r:id="rId2"/>
    <p:sldId id="359" r:id="rId3"/>
  </p:sldIdLst>
  <p:sldSz cx="6858000" cy="9144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A8"/>
    <a:srgbClr val="003082"/>
    <a:srgbClr val="71A3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7" autoAdjust="0"/>
    <p:restoredTop sz="94075" autoAdjust="0"/>
  </p:normalViewPr>
  <p:slideViewPr>
    <p:cSldViewPr>
      <p:cViewPr>
        <p:scale>
          <a:sx n="80" d="100"/>
          <a:sy n="80" d="100"/>
        </p:scale>
        <p:origin x="105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2046" y="-11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a\Documents\Danielita%20Suarez%20AGMUTUALES\Daniela%20Su&#225;rez\MUTUALES\Estad&#237;sticas\Estadisticas-de-Seguridad-Social-20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a\Documents\Danielita%20Suarez%20AGMUTUALES\Daniela%20Su&#225;rez\MUTUALES\Ernesto\Evocluci&#243;n%20tarbajadores%20protegidos%20por%20regi&#243;n,%20tama&#241;o%20y%20AE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a\Documents\Danielita%20Suarez%20AGMUTUALES\Daniela%20Su&#225;rez\MUTUALES\Estad&#237;sticas\Estadisticas-de-Seguridad-Social-2015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Hoja1!$D$3</c:f>
              <c:strCache>
                <c:ptCount val="1"/>
                <c:pt idx="0">
                  <c:v>Sistema Mutualidades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88888888888889E-2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5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666666666666664E-2"/>
                  <c:y val="5.092592592592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666666666666768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222222222222325E-2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Hoja1!$C$4:$C$10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Hoja1!$D$4:$D$10</c:f>
              <c:numCache>
                <c:formatCode>0.0</c:formatCode>
                <c:ptCount val="7"/>
                <c:pt idx="0">
                  <c:v>5.3</c:v>
                </c:pt>
                <c:pt idx="1">
                  <c:v>5.4</c:v>
                </c:pt>
                <c:pt idx="2">
                  <c:v>5.5</c:v>
                </c:pt>
                <c:pt idx="3">
                  <c:v>4.9000000000000004</c:v>
                </c:pt>
                <c:pt idx="4">
                  <c:v>4.3</c:v>
                </c:pt>
                <c:pt idx="5">
                  <c:v>4</c:v>
                </c:pt>
                <c:pt idx="6">
                  <c:v>3.7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Hoja1!$E$3</c:f>
              <c:strCache>
                <c:ptCount val="1"/>
                <c:pt idx="0">
                  <c:v>Empresas de menos de 100 trabajadores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triangle"/>
            <c:size val="6"/>
            <c:spPr>
              <a:noFill/>
              <a:ln w="9525">
                <a:solidFill>
                  <a:srgbClr val="00206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88888888888889E-2"/>
                  <c:y val="-5.555555555555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111111111111108E-2"/>
                  <c:y val="-5.555555555555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88888888888889E-2"/>
                  <c:y val="-5.555555555555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555555555555555E-2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333333333333333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333333333333437E-2"/>
                  <c:y val="-5.0925925925926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111111111111212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Hoja1!$C$4:$C$10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Hoja1!$E$4:$E$10</c:f>
              <c:numCache>
                <c:formatCode>General</c:formatCode>
                <c:ptCount val="7"/>
                <c:pt idx="0">
                  <c:v>6.7</c:v>
                </c:pt>
                <c:pt idx="1">
                  <c:v>6.6</c:v>
                </c:pt>
                <c:pt idx="2">
                  <c:v>6.7</c:v>
                </c:pt>
                <c:pt idx="3">
                  <c:v>5.9</c:v>
                </c:pt>
                <c:pt idx="4">
                  <c:v>5.3</c:v>
                </c:pt>
                <c:pt idx="5">
                  <c:v>4.9000000000000004</c:v>
                </c:pt>
                <c:pt idx="6">
                  <c:v>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964424"/>
        <c:axId val="283963248"/>
      </c:lineChart>
      <c:catAx>
        <c:axId val="283964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83963248"/>
        <c:crosses val="autoZero"/>
        <c:auto val="1"/>
        <c:lblAlgn val="ctr"/>
        <c:lblOffset val="100"/>
        <c:noMultiLvlLbl val="0"/>
      </c:catAx>
      <c:valAx>
        <c:axId val="283963248"/>
        <c:scaling>
          <c:orientation val="minMax"/>
          <c:max val="8"/>
          <c:min val="3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839644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53755357717029E-2"/>
          <c:y val="9.7222222222222224E-2"/>
          <c:w val="0.90796250728352323"/>
          <c:h val="0.78679790026246721"/>
        </c:manualLayout>
      </c:layout>
      <c:lineChart>
        <c:grouping val="standard"/>
        <c:varyColors val="0"/>
        <c:ser>
          <c:idx val="0"/>
          <c:order val="0"/>
          <c:tx>
            <c:strRef>
              <c:f>'21'!$I$21</c:f>
              <c:strCache>
                <c:ptCount val="1"/>
                <c:pt idx="0">
                  <c:v>Acc.trayecto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'21'!$J$20:$N$20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'21'!$J$21:$N$21</c:f>
              <c:numCache>
                <c:formatCode>_(* #,##0.00_);_(* \(#,##0.00\);_(* "-"??_);_(@_)</c:formatCode>
                <c:ptCount val="5"/>
                <c:pt idx="0">
                  <c:v>1.2648540288172965</c:v>
                </c:pt>
                <c:pt idx="1">
                  <c:v>1.1126526818454301</c:v>
                </c:pt>
                <c:pt idx="2">
                  <c:v>1.0339093391787428</c:v>
                </c:pt>
                <c:pt idx="3">
                  <c:v>1.0111294300203011</c:v>
                </c:pt>
                <c:pt idx="4">
                  <c:v>1.0890661294325783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989736"/>
        <c:axId val="401985424"/>
      </c:lineChart>
      <c:catAx>
        <c:axId val="40198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1985424"/>
        <c:crosses val="autoZero"/>
        <c:auto val="1"/>
        <c:lblAlgn val="ctr"/>
        <c:lblOffset val="100"/>
        <c:noMultiLvlLbl val="0"/>
      </c:catAx>
      <c:valAx>
        <c:axId val="401985424"/>
        <c:scaling>
          <c:orientation val="minMax"/>
          <c:min val="0.8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19897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175230097313521E-2"/>
          <c:y val="7.407407407407407E-2"/>
          <c:w val="0.95164953980537292"/>
          <c:h val="0.8416746864975212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Evolución!$B$11</c:f>
              <c:strCache>
                <c:ptCount val="1"/>
                <c:pt idx="0">
                  <c:v>Total Mutualidades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Evolución!$C$7:$G$7</c:f>
              <c:numCache>
                <c:formatCode>0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Evolución!$C$11:$G$11</c:f>
              <c:numCache>
                <c:formatCode>#,##0</c:formatCode>
                <c:ptCount val="5"/>
                <c:pt idx="0">
                  <c:v>4109407</c:v>
                </c:pt>
                <c:pt idx="1">
                  <c:v>4408923</c:v>
                </c:pt>
                <c:pt idx="2">
                  <c:v>4630870.25</c:v>
                </c:pt>
                <c:pt idx="3">
                  <c:v>4721947.416666667</c:v>
                </c:pt>
                <c:pt idx="4">
                  <c:v>4832488.916666667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6718736"/>
        <c:axId val="426719520"/>
      </c:barChart>
      <c:catAx>
        <c:axId val="42671873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6719520"/>
        <c:crosses val="autoZero"/>
        <c:auto val="1"/>
        <c:lblAlgn val="ctr"/>
        <c:lblOffset val="100"/>
        <c:noMultiLvlLbl val="0"/>
      </c:catAx>
      <c:valAx>
        <c:axId val="426719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2671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 2'!$H$34</c:f>
              <c:strCache>
                <c:ptCount val="1"/>
                <c:pt idx="0">
                  <c:v>eas adheridas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 2'!$G$35:$G$39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'1 2'!$H$35:$H$39</c:f>
              <c:numCache>
                <c:formatCode>_-* #,##0_-;\-* #,##0_-;_-* "-"??_-;_-@_-</c:formatCode>
                <c:ptCount val="5"/>
                <c:pt idx="0">
                  <c:v>92624</c:v>
                </c:pt>
                <c:pt idx="1">
                  <c:v>103361</c:v>
                </c:pt>
                <c:pt idx="2">
                  <c:v>119828</c:v>
                </c:pt>
                <c:pt idx="3">
                  <c:v>141225</c:v>
                </c:pt>
                <c:pt idx="4">
                  <c:v>170556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9224856"/>
        <c:axId val="389221720"/>
      </c:barChart>
      <c:catAx>
        <c:axId val="38922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9221720"/>
        <c:crosses val="autoZero"/>
        <c:auto val="1"/>
        <c:lblAlgn val="ctr"/>
        <c:lblOffset val="100"/>
        <c:noMultiLvlLbl val="0"/>
      </c:catAx>
      <c:valAx>
        <c:axId val="38922172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389224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7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0.19375</cdr:x>
      <cdr:y>0.6441</cdr:y>
    </cdr:from>
    <cdr:to>
      <cdr:x>0.24792</cdr:x>
      <cdr:y>0.71007</cdr:y>
    </cdr:to>
    <cdr:cxnSp macro="">
      <cdr:nvCxnSpPr>
        <cdr:cNvPr id="3" name="Conector recto de flecha 2"/>
        <cdr:cNvCxnSpPr/>
      </cdr:nvCxnSpPr>
      <cdr:spPr>
        <a:xfrm xmlns:a="http://schemas.openxmlformats.org/drawingml/2006/main" flipV="1">
          <a:off x="885825" y="1766888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0.75694</cdr:x>
      <cdr:y>0.2581</cdr:y>
    </cdr:from>
    <cdr:to>
      <cdr:x>0.81111</cdr:x>
      <cdr:y>0.32407</cdr:y>
    </cdr:to>
    <cdr:cxnSp macro="">
      <cdr:nvCxnSpPr>
        <cdr:cNvPr id="4" name="Conector recto de flecha 3"/>
        <cdr:cNvCxnSpPr/>
      </cdr:nvCxnSpPr>
      <cdr:spPr>
        <a:xfrm xmlns:a="http://schemas.openxmlformats.org/drawingml/2006/main" flipV="1">
          <a:off x="3460750" y="708025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0.56944</cdr:x>
      <cdr:y>0.36921</cdr:y>
    </cdr:from>
    <cdr:to>
      <cdr:x>0.62361</cdr:x>
      <cdr:y>0.43519</cdr:y>
    </cdr:to>
    <cdr:cxnSp macro="">
      <cdr:nvCxnSpPr>
        <cdr:cNvPr id="5" name="Conector recto de flecha 4"/>
        <cdr:cNvCxnSpPr/>
      </cdr:nvCxnSpPr>
      <cdr:spPr>
        <a:xfrm xmlns:a="http://schemas.openxmlformats.org/drawingml/2006/main" flipV="1">
          <a:off x="2603500" y="1012825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0.37778</cdr:x>
      <cdr:y>0.51852</cdr:y>
    </cdr:from>
    <cdr:to>
      <cdr:x>0.43194</cdr:x>
      <cdr:y>0.58449</cdr:y>
    </cdr:to>
    <cdr:cxnSp macro="">
      <cdr:nvCxnSpPr>
        <cdr:cNvPr id="6" name="Conector recto de flecha 5"/>
        <cdr:cNvCxnSpPr/>
      </cdr:nvCxnSpPr>
      <cdr:spPr>
        <a:xfrm xmlns:a="http://schemas.openxmlformats.org/drawingml/2006/main" flipV="1">
          <a:off x="1727200" y="1422400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0.17103</cdr:x>
      <cdr:y>0.58207</cdr:y>
    </cdr:from>
    <cdr:to>
      <cdr:x>0.26686</cdr:x>
      <cdr:y>0.70013</cdr:y>
    </cdr:to>
    <cdr:sp macro="" textlink="">
      <cdr:nvSpPr>
        <cdr:cNvPr id="7" name="CuadroTexto 6"/>
        <cdr:cNvSpPr txBox="1"/>
      </cdr:nvSpPr>
      <cdr:spPr>
        <a:xfrm xmlns:a="http://schemas.openxmlformats.org/drawingml/2006/main" rot="19200183">
          <a:off x="988311" y="1596743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L" sz="1000" b="1" dirty="0"/>
            <a:t>7.3%</a:t>
          </a:r>
        </a:p>
      </cdr:txBody>
    </cdr:sp>
  </cdr:relSizeAnchor>
  <cdr:relSizeAnchor xmlns:cdr="http://schemas.openxmlformats.org/drawingml/2006/chartDrawing">
    <cdr:from>
      <cdr:x>0.73177</cdr:x>
      <cdr:y>0.19224</cdr:y>
    </cdr:from>
    <cdr:to>
      <cdr:x>0.82761</cdr:x>
      <cdr:y>0.3103</cdr:y>
    </cdr:to>
    <cdr:sp macro="" textlink="">
      <cdr:nvSpPr>
        <cdr:cNvPr id="8" name="CuadroTexto 1"/>
        <cdr:cNvSpPr txBox="1"/>
      </cdr:nvSpPr>
      <cdr:spPr>
        <a:xfrm xmlns:a="http://schemas.openxmlformats.org/drawingml/2006/main" rot="19200183">
          <a:off x="4228664" y="527354"/>
          <a:ext cx="553825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 dirty="0"/>
            <a:t>2.3%</a:t>
          </a:r>
        </a:p>
      </cdr:txBody>
    </cdr:sp>
  </cdr:relSizeAnchor>
  <cdr:relSizeAnchor xmlns:cdr="http://schemas.openxmlformats.org/drawingml/2006/chartDrawing">
    <cdr:from>
      <cdr:x>0.54028</cdr:x>
      <cdr:y>0.30671</cdr:y>
    </cdr:from>
    <cdr:to>
      <cdr:x>0.63611</cdr:x>
      <cdr:y>0.42477</cdr:y>
    </cdr:to>
    <cdr:sp macro="" textlink="">
      <cdr:nvSpPr>
        <cdr:cNvPr id="9" name="CuadroTexto 1"/>
        <cdr:cNvSpPr txBox="1"/>
      </cdr:nvSpPr>
      <cdr:spPr>
        <a:xfrm xmlns:a="http://schemas.openxmlformats.org/drawingml/2006/main" rot="19598044">
          <a:off x="3122085" y="841367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 dirty="0"/>
            <a:t>2.0%</a:t>
          </a:r>
        </a:p>
      </cdr:txBody>
    </cdr:sp>
  </cdr:relSizeAnchor>
  <cdr:relSizeAnchor xmlns:cdr="http://schemas.openxmlformats.org/drawingml/2006/chartDrawing">
    <cdr:from>
      <cdr:x>0.35486</cdr:x>
      <cdr:y>0.44907</cdr:y>
    </cdr:from>
    <cdr:to>
      <cdr:x>0.45069</cdr:x>
      <cdr:y>0.56713</cdr:y>
    </cdr:to>
    <cdr:sp macro="" textlink="">
      <cdr:nvSpPr>
        <cdr:cNvPr id="10" name="CuadroTexto 1"/>
        <cdr:cNvSpPr txBox="1"/>
      </cdr:nvSpPr>
      <cdr:spPr>
        <a:xfrm xmlns:a="http://schemas.openxmlformats.org/drawingml/2006/main" rot="19814316">
          <a:off x="2050609" y="1231889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 dirty="0"/>
            <a:t>5.0%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0.19375</cdr:x>
      <cdr:y>0.6441</cdr:y>
    </cdr:from>
    <cdr:to>
      <cdr:x>0.24792</cdr:x>
      <cdr:y>0.71007</cdr:y>
    </cdr:to>
    <cdr:cxnSp macro="">
      <cdr:nvCxnSpPr>
        <cdr:cNvPr id="3" name="Conector recto de flecha 2"/>
        <cdr:cNvCxnSpPr/>
      </cdr:nvCxnSpPr>
      <cdr:spPr>
        <a:xfrm xmlns:a="http://schemas.openxmlformats.org/drawingml/2006/main" flipV="1">
          <a:off x="885825" y="1766888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0.75694</cdr:x>
      <cdr:y>0.2581</cdr:y>
    </cdr:from>
    <cdr:to>
      <cdr:x>0.81111</cdr:x>
      <cdr:y>0.32407</cdr:y>
    </cdr:to>
    <cdr:cxnSp macro="">
      <cdr:nvCxnSpPr>
        <cdr:cNvPr id="4" name="Conector recto de flecha 3"/>
        <cdr:cNvCxnSpPr/>
      </cdr:nvCxnSpPr>
      <cdr:spPr>
        <a:xfrm xmlns:a="http://schemas.openxmlformats.org/drawingml/2006/main" flipV="1">
          <a:off x="3460750" y="708025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0.56944</cdr:x>
      <cdr:y>0.36921</cdr:y>
    </cdr:from>
    <cdr:to>
      <cdr:x>0.62361</cdr:x>
      <cdr:y>0.43519</cdr:y>
    </cdr:to>
    <cdr:cxnSp macro="">
      <cdr:nvCxnSpPr>
        <cdr:cNvPr id="5" name="Conector recto de flecha 4"/>
        <cdr:cNvCxnSpPr/>
      </cdr:nvCxnSpPr>
      <cdr:spPr>
        <a:xfrm xmlns:a="http://schemas.openxmlformats.org/drawingml/2006/main" flipV="1">
          <a:off x="2603500" y="1012825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0.37778</cdr:x>
      <cdr:y>0.51852</cdr:y>
    </cdr:from>
    <cdr:to>
      <cdr:x>0.43194</cdr:x>
      <cdr:y>0.58449</cdr:y>
    </cdr:to>
    <cdr:cxnSp macro="">
      <cdr:nvCxnSpPr>
        <cdr:cNvPr id="6" name="Conector recto de flecha 5"/>
        <cdr:cNvCxnSpPr/>
      </cdr:nvCxnSpPr>
      <cdr:spPr>
        <a:xfrm xmlns:a="http://schemas.openxmlformats.org/drawingml/2006/main" flipV="1">
          <a:off x="1727200" y="1422400"/>
          <a:ext cx="247650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0.16875</cdr:x>
      <cdr:y>0.58507</cdr:y>
    </cdr:from>
    <cdr:to>
      <cdr:x>0.26458</cdr:x>
      <cdr:y>0.70313</cdr:y>
    </cdr:to>
    <cdr:sp macro="" textlink="">
      <cdr:nvSpPr>
        <cdr:cNvPr id="7" name="CuadroTexto 6"/>
        <cdr:cNvSpPr txBox="1"/>
      </cdr:nvSpPr>
      <cdr:spPr>
        <a:xfrm xmlns:a="http://schemas.openxmlformats.org/drawingml/2006/main" rot="19775053">
          <a:off x="975146" y="1604964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L" sz="1000" b="1"/>
            <a:t>11.6%</a:t>
          </a:r>
        </a:p>
      </cdr:txBody>
    </cdr:sp>
  </cdr:relSizeAnchor>
  <cdr:relSizeAnchor xmlns:cdr="http://schemas.openxmlformats.org/drawingml/2006/chartDrawing">
    <cdr:from>
      <cdr:x>0.73194</cdr:x>
      <cdr:y>0.19213</cdr:y>
    </cdr:from>
    <cdr:to>
      <cdr:x>0.82778</cdr:x>
      <cdr:y>0.31019</cdr:y>
    </cdr:to>
    <cdr:sp macro="" textlink="">
      <cdr:nvSpPr>
        <cdr:cNvPr id="8" name="CuadroTexto 1"/>
        <cdr:cNvSpPr txBox="1"/>
      </cdr:nvSpPr>
      <cdr:spPr>
        <a:xfrm xmlns:a="http://schemas.openxmlformats.org/drawingml/2006/main" rot="19767516">
          <a:off x="4229619" y="527051"/>
          <a:ext cx="553825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/>
            <a:t>20.8%</a:t>
          </a:r>
        </a:p>
      </cdr:txBody>
    </cdr:sp>
  </cdr:relSizeAnchor>
  <cdr:relSizeAnchor xmlns:cdr="http://schemas.openxmlformats.org/drawingml/2006/chartDrawing">
    <cdr:from>
      <cdr:x>0.54777</cdr:x>
      <cdr:y>0.30671</cdr:y>
    </cdr:from>
    <cdr:to>
      <cdr:x>0.6436</cdr:x>
      <cdr:y>0.42477</cdr:y>
    </cdr:to>
    <cdr:sp macro="" textlink="">
      <cdr:nvSpPr>
        <cdr:cNvPr id="9" name="CuadroTexto 1"/>
        <cdr:cNvSpPr txBox="1"/>
      </cdr:nvSpPr>
      <cdr:spPr>
        <a:xfrm xmlns:a="http://schemas.openxmlformats.org/drawingml/2006/main" rot="19786071">
          <a:off x="3165379" y="841367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/>
            <a:t>17.9%</a:t>
          </a:r>
        </a:p>
      </cdr:txBody>
    </cdr:sp>
  </cdr:relSizeAnchor>
  <cdr:relSizeAnchor xmlns:cdr="http://schemas.openxmlformats.org/drawingml/2006/chartDrawing">
    <cdr:from>
      <cdr:x>0.35486</cdr:x>
      <cdr:y>0.44907</cdr:y>
    </cdr:from>
    <cdr:to>
      <cdr:x>0.45069</cdr:x>
      <cdr:y>0.56713</cdr:y>
    </cdr:to>
    <cdr:sp macro="" textlink="">
      <cdr:nvSpPr>
        <cdr:cNvPr id="10" name="CuadroTexto 1"/>
        <cdr:cNvSpPr txBox="1"/>
      </cdr:nvSpPr>
      <cdr:spPr>
        <a:xfrm xmlns:a="http://schemas.openxmlformats.org/drawingml/2006/main" rot="19610711">
          <a:off x="2050609" y="1231889"/>
          <a:ext cx="553767" cy="323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L" sz="1000" b="1"/>
            <a:t>15.9%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5552" tIns="47777" rIns="95552" bIns="47777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5552" tIns="47777" rIns="95552" bIns="47777" rtlCol="0"/>
          <a:lstStyle>
            <a:lvl1pPr algn="r">
              <a:defRPr sz="1300"/>
            </a:lvl1pPr>
          </a:lstStyle>
          <a:p>
            <a:fld id="{EB1115BF-D025-4D78-A988-EDF2BDC361C8}" type="datetimeFigureOut">
              <a:rPr lang="es-CL" smtClean="0"/>
              <a:pPr/>
              <a:t>14-07-2016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5552" tIns="47777" rIns="95552" bIns="47777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5552" tIns="47777" rIns="95552" bIns="47777" rtlCol="0" anchor="b"/>
          <a:lstStyle>
            <a:lvl1pPr algn="r">
              <a:defRPr sz="1300"/>
            </a:lvl1pPr>
          </a:lstStyle>
          <a:p>
            <a:fld id="{95B5AD83-9AAD-40AF-B1A2-E708E3F4C39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535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45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1044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5536" tIns="95536" rIns="95536" bIns="95536" anchor="t" anchorCtr="0"/>
          <a:lstStyle>
            <a:lvl1pPr marL="0" marR="0" indent="0" algn="l" rtl="0">
              <a:defRPr sz="1100" b="0" i="0" u="none" strike="noStrike" cap="none" baseline="0"/>
            </a:lvl1pPr>
            <a:lvl2pPr marL="0" marR="0" indent="0" algn="l" rtl="0">
              <a:defRPr sz="1100" b="0" i="0" u="none" strike="noStrike" cap="none" baseline="0"/>
            </a:lvl2pPr>
            <a:lvl3pPr marL="0" marR="0" indent="0" algn="l" rtl="0">
              <a:defRPr sz="1100" b="0" i="0" u="none" strike="noStrike" cap="none" baseline="0"/>
            </a:lvl3pPr>
            <a:lvl4pPr marL="0" marR="0" indent="0" algn="l" rtl="0">
              <a:defRPr sz="1100" b="0" i="0" u="none" strike="noStrike" cap="none" baseline="0"/>
            </a:lvl4pPr>
            <a:lvl5pPr marL="0" marR="0" indent="0" algn="l" rtl="0">
              <a:defRPr sz="1100" b="0" i="0" u="none" strike="noStrike" cap="none" baseline="0"/>
            </a:lvl5pPr>
            <a:lvl6pPr marL="0" marR="0" indent="0" algn="l" rtl="0">
              <a:defRPr sz="1100" b="0" i="0" u="none" strike="noStrike" cap="none" baseline="0"/>
            </a:lvl6pPr>
            <a:lvl7pPr marL="0" marR="0" indent="0" algn="l" rtl="0">
              <a:defRPr sz="1100" b="0" i="0" u="none" strike="noStrike" cap="none" baseline="0"/>
            </a:lvl7pPr>
            <a:lvl8pPr marL="0" marR="0" indent="0" algn="l" rtl="0">
              <a:defRPr sz="1100" b="0" i="0" u="none" strike="noStrike" cap="none" baseline="0"/>
            </a:lvl8pPr>
            <a:lvl9pPr marL="0" marR="0" indent="0" algn="l" rtl="0">
              <a:defRPr sz="1100" b="0" i="0" u="none" strike="noStrike" cap="none" baseline="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6243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79771" y="4713117"/>
            <a:ext cx="5438139" cy="362235"/>
          </a:xfrm>
          <a:prstGeom prst="rect">
            <a:avLst/>
          </a:prstGeom>
          <a:noFill/>
          <a:ln>
            <a:noFill/>
          </a:ln>
        </p:spPr>
        <p:txBody>
          <a:bodyPr lIns="95536" tIns="95536" rIns="95536" bIns="95536" anchor="ctr" anchorCtr="0">
            <a:spAutoFit/>
          </a:bodyPr>
          <a:lstStyle/>
          <a:p>
            <a:endParaRPr dirty="0"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2001838" y="746125"/>
            <a:ext cx="2792412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7439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0695" y="4717947"/>
            <a:ext cx="5445528" cy="362606"/>
          </a:xfrm>
          <a:prstGeom prst="rect">
            <a:avLst/>
          </a:prstGeom>
          <a:noFill/>
          <a:ln>
            <a:noFill/>
          </a:ln>
        </p:spPr>
        <p:txBody>
          <a:bodyPr lIns="95641" tIns="95641" rIns="95641" bIns="95641" anchor="ctr" anchorCtr="0">
            <a:spAutoFit/>
          </a:bodyPr>
          <a:lstStyle/>
          <a:p>
            <a:endParaRPr dirty="0"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6125"/>
            <a:ext cx="2795587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7607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8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63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27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31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085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20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413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00615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96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17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18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D4F9-04F8-4EAA-A804-2B2FB8BC0675}" type="datetimeFigureOut">
              <a:rPr lang="es-CL" smtClean="0"/>
              <a:t>14-07-2016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514C-CF2B-47F4-A913-B4BC3CAF3FA1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241698" y="812800"/>
            <a:ext cx="6374606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 b="1" kern="1200" smtClean="0"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3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7 Rectángulo"/>
          <p:cNvSpPr>
            <a:spLocks noChangeArrowheads="1"/>
          </p:cNvSpPr>
          <p:nvPr/>
        </p:nvSpPr>
        <p:spPr bwMode="auto">
          <a:xfrm>
            <a:off x="305436" y="994960"/>
            <a:ext cx="6336704" cy="718378"/>
          </a:xfrm>
          <a:prstGeom prst="rect">
            <a:avLst/>
          </a:prstGeom>
          <a:solidFill>
            <a:srgbClr val="0070C0"/>
          </a:solidFill>
          <a:ln w="6350" algn="ctr">
            <a:solidFill>
              <a:srgbClr val="969696"/>
            </a:solidFill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L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L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6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Evolución de la tasa de accidentabilidad del trabajo</a:t>
            </a: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para el sistema de mutualidades y empresas menores a 100 trabajadores</a:t>
            </a: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6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0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cxnSp>
        <p:nvCxnSpPr>
          <p:cNvPr id="33" name="Conector recto 32"/>
          <p:cNvCxnSpPr/>
          <p:nvPr/>
        </p:nvCxnSpPr>
        <p:spPr>
          <a:xfrm>
            <a:off x="228749" y="787475"/>
            <a:ext cx="6408000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 descr="Descripción: C:\Users\Cecilia\Desktop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216" y="249938"/>
            <a:ext cx="1085850" cy="457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124014"/>
              </p:ext>
            </p:extLst>
          </p:nvPr>
        </p:nvGraphicFramePr>
        <p:xfrm>
          <a:off x="310827" y="1713338"/>
          <a:ext cx="6336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28749" y="4456538"/>
            <a:ext cx="6159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" b="1" i="1" dirty="0" smtClean="0"/>
              <a:t>Fuente</a:t>
            </a:r>
            <a:r>
              <a:rPr lang="es-CL" sz="800" dirty="0" smtClean="0"/>
              <a:t>: Elaboración propia en base a boletines estadísticos de Suseso.</a:t>
            </a:r>
            <a:endParaRPr lang="es-CL" sz="800" dirty="0"/>
          </a:p>
        </p:txBody>
      </p:sp>
      <p:sp>
        <p:nvSpPr>
          <p:cNvPr id="9" name="27 Rectángulo"/>
          <p:cNvSpPr>
            <a:spLocks noChangeArrowheads="1"/>
          </p:cNvSpPr>
          <p:nvPr/>
        </p:nvSpPr>
        <p:spPr bwMode="auto">
          <a:xfrm>
            <a:off x="300045" y="4815727"/>
            <a:ext cx="6336704" cy="718378"/>
          </a:xfrm>
          <a:prstGeom prst="rect">
            <a:avLst/>
          </a:prstGeom>
          <a:solidFill>
            <a:srgbClr val="0070C0"/>
          </a:solidFill>
          <a:ln w="6350" algn="ctr">
            <a:solidFill>
              <a:srgbClr val="969696"/>
            </a:solidFill>
            <a:round/>
            <a:headEnd/>
            <a:tailEnd/>
          </a:ln>
        </p:spPr>
        <p:txBody>
          <a:bodyPr lIns="45720" rIns="4572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L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L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6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Evolución de la tasa de </a:t>
            </a: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accidentes de trayecto</a:t>
            </a:r>
            <a:endParaRPr lang="es-CL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para el sistema de </a:t>
            </a:r>
            <a:r>
              <a:rPr lang="es-CL" b="1" kern="1200" dirty="0" smtClean="0">
                <a:solidFill>
                  <a:schemeClr val="bg1"/>
                </a:solidFill>
                <a:latin typeface="Trebuchet MS" pitchFamily="34" charset="0"/>
                <a:ea typeface="+mn-ea"/>
                <a:cs typeface="Arial" charset="0"/>
              </a:rPr>
              <a:t>mutualidades</a:t>
            </a:r>
            <a:endParaRPr lang="es-CL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6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1000" b="1" kern="1200" dirty="0" smtClean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28748" y="8289048"/>
            <a:ext cx="61590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" b="1" i="1" dirty="0" smtClean="0"/>
              <a:t>Fuente</a:t>
            </a:r>
            <a:r>
              <a:rPr lang="es-CL" sz="800" dirty="0" smtClean="0"/>
              <a:t>: Elaboración propia en base a boletines estadísticos de Suseso.</a:t>
            </a:r>
            <a:endParaRPr lang="es-CL" sz="800" dirty="0"/>
          </a:p>
        </p:txBody>
      </p:sp>
      <p:graphicFrame>
        <p:nvGraphicFramePr>
          <p:cNvPr id="13" name="Gráfico 12" title="Evolución accidentes de trayec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405958"/>
              </p:ext>
            </p:extLst>
          </p:nvPr>
        </p:nvGraphicFramePr>
        <p:xfrm>
          <a:off x="310827" y="5530657"/>
          <a:ext cx="632592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97639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7 Rectángulo"/>
          <p:cNvSpPr>
            <a:spLocks noChangeArrowheads="1"/>
          </p:cNvSpPr>
          <p:nvPr/>
        </p:nvSpPr>
        <p:spPr bwMode="auto">
          <a:xfrm>
            <a:off x="537653" y="994549"/>
            <a:ext cx="5778642" cy="428253"/>
          </a:xfrm>
          <a:prstGeom prst="rect">
            <a:avLst/>
          </a:prstGeom>
          <a:solidFill>
            <a:srgbClr val="0070C0"/>
          </a:solidFill>
          <a:ln w="6350" algn="ctr">
            <a:solidFill>
              <a:srgbClr val="969696"/>
            </a:solidFill>
            <a:round/>
            <a:headEnd/>
            <a:tailEnd/>
          </a:ln>
        </p:spPr>
        <p:txBody>
          <a:bodyPr lIns="25718" rIns="25718" anchor="ctr"/>
          <a:lstStyle/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sz="1200" b="1" kern="12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Número promedio mensual de entidades empleadoras adheridas a las </a:t>
            </a:r>
            <a:r>
              <a:rPr lang="es-CL" sz="1200" b="1" kern="1200" dirty="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Mutualidades    2011 </a:t>
            </a:r>
            <a:r>
              <a:rPr lang="es-CL" sz="1200" b="1" kern="12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- 2015</a:t>
            </a:r>
            <a:endParaRPr lang="es-CL" sz="1200" b="1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900" b="1" kern="1200" dirty="0">
              <a:solidFill>
                <a:schemeClr val="bg1"/>
              </a:solidFill>
              <a:latin typeface="+mn-lt"/>
              <a:ea typeface="+mn-ea"/>
              <a:cs typeface="Arial" charset="0"/>
            </a:endParaRPr>
          </a:p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</p:txBody>
      </p:sp>
      <p:pic>
        <p:nvPicPr>
          <p:cNvPr id="10" name="Imagen 9" descr="Descripción: C:\Users\Cecilia\Desktop\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60" y="275188"/>
            <a:ext cx="814388" cy="342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ector recto 2"/>
          <p:cNvCxnSpPr/>
          <p:nvPr/>
        </p:nvCxnSpPr>
        <p:spPr>
          <a:xfrm>
            <a:off x="242646" y="818350"/>
            <a:ext cx="637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535785" y="3729752"/>
            <a:ext cx="4752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" b="1" i="1" dirty="0"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: Elaboración propia en base a Estadísticas Anuales de Suseso.</a:t>
            </a:r>
            <a:endParaRPr lang="es-C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944984"/>
              </p:ext>
            </p:extLst>
          </p:nvPr>
        </p:nvGraphicFramePr>
        <p:xfrm>
          <a:off x="535785" y="4627511"/>
          <a:ext cx="57786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27 Rectángulo"/>
          <p:cNvSpPr>
            <a:spLocks noChangeArrowheads="1"/>
          </p:cNvSpPr>
          <p:nvPr/>
        </p:nvSpPr>
        <p:spPr bwMode="auto">
          <a:xfrm>
            <a:off x="535785" y="4199258"/>
            <a:ext cx="5778642" cy="428253"/>
          </a:xfrm>
          <a:prstGeom prst="rect">
            <a:avLst/>
          </a:prstGeom>
          <a:solidFill>
            <a:srgbClr val="0070C0"/>
          </a:solidFill>
          <a:ln w="6350" algn="ctr">
            <a:solidFill>
              <a:srgbClr val="969696"/>
            </a:solidFill>
            <a:round/>
            <a:headEnd/>
            <a:tailEnd/>
          </a:ln>
        </p:spPr>
        <p:txBody>
          <a:bodyPr lIns="25718" rIns="25718" anchor="ctr"/>
          <a:lstStyle/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s-CL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CL" sz="1200" b="1" kern="12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Número promedio mensual de </a:t>
            </a:r>
            <a:r>
              <a:rPr lang="es-CL" sz="1200" b="1" kern="1200" dirty="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trabajadores protegidos por </a:t>
            </a:r>
            <a:r>
              <a:rPr lang="es-CL" sz="1200" b="1" kern="12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las </a:t>
            </a:r>
            <a:r>
              <a:rPr lang="es-CL" sz="1200" b="1" kern="1200" dirty="0" smtClean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Mutualidades    2011 </a:t>
            </a:r>
            <a:r>
              <a:rPr lang="es-CL" sz="1200" b="1" kern="120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Arial" charset="0"/>
              </a:rPr>
              <a:t>- 2015</a:t>
            </a:r>
            <a:endParaRPr lang="es-CL" sz="1200" b="1" kern="1200" dirty="0">
              <a:solidFill>
                <a:schemeClr val="bg1"/>
              </a:solidFill>
              <a:latin typeface="Trebuchet MS" panose="020B0603020202020204" pitchFamily="34" charset="0"/>
              <a:ea typeface="+mn-ea"/>
              <a:cs typeface="Arial" charset="0"/>
            </a:endParaRPr>
          </a:p>
          <a:p>
            <a:pPr algn="ctr" fontAlgn="base"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CL" sz="900" b="1" kern="1200" dirty="0">
              <a:solidFill>
                <a:schemeClr val="bg1"/>
              </a:solidFill>
              <a:latin typeface="+mn-lt"/>
              <a:ea typeface="+mn-ea"/>
              <a:cs typeface="Arial" charset="0"/>
            </a:endParaRPr>
          </a:p>
          <a:p>
            <a:pPr algn="ctr" defTabSz="51435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63" b="1" kern="1200" dirty="0">
              <a:solidFill>
                <a:schemeClr val="bg1"/>
              </a:solidFill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28653" y="7452320"/>
            <a:ext cx="4752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" b="1" i="1" dirty="0"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: Elaboración propia en base a Estadísticas Anuales de Suseso.</a:t>
            </a:r>
            <a:endParaRPr lang="es-C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042334"/>
              </p:ext>
            </p:extLst>
          </p:nvPr>
        </p:nvGraphicFramePr>
        <p:xfrm>
          <a:off x="535785" y="1418815"/>
          <a:ext cx="5778642" cy="227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462534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15310</TotalTime>
  <Words>135</Words>
  <Application>Microsoft Office PowerPoint</Application>
  <PresentationFormat>Presentación en pantalla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Directorio Julio</dc:title>
  <dc:creator>MUTUALES AG</dc:creator>
  <cp:lastModifiedBy>Daniela Suárez Gatica</cp:lastModifiedBy>
  <cp:revision>760</cp:revision>
  <cp:lastPrinted>2015-04-24T13:41:12Z</cp:lastPrinted>
  <dcterms:modified xsi:type="dcterms:W3CDTF">2016-07-14T16:42:02Z</dcterms:modified>
</cp:coreProperties>
</file>